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9" r:id="rId4"/>
    <p:sldId id="303" r:id="rId5"/>
    <p:sldId id="258" r:id="rId6"/>
    <p:sldId id="305" r:id="rId7"/>
    <p:sldId id="306" r:id="rId8"/>
    <p:sldId id="307" r:id="rId9"/>
    <p:sldId id="310" r:id="rId10"/>
    <p:sldId id="309" r:id="rId11"/>
    <p:sldId id="311" r:id="rId12"/>
    <p:sldId id="304" r:id="rId13"/>
    <p:sldId id="314" r:id="rId14"/>
    <p:sldId id="315" r:id="rId15"/>
    <p:sldId id="316" r:id="rId16"/>
    <p:sldId id="317" r:id="rId17"/>
    <p:sldId id="318" r:id="rId18"/>
    <p:sldId id="319" r:id="rId19"/>
    <p:sldId id="308" r:id="rId20"/>
    <p:sldId id="320" r:id="rId21"/>
    <p:sldId id="312" r:id="rId22"/>
    <p:sldId id="32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/>
    <p:restoredTop sz="96405"/>
  </p:normalViewPr>
  <p:slideViewPr>
    <p:cSldViewPr snapToGrid="0">
      <p:cViewPr varScale="1">
        <p:scale>
          <a:sx n="132" d="100"/>
          <a:sy n="132" d="100"/>
        </p:scale>
        <p:origin x="16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5F2ED-41FA-82C9-27B3-0330BC854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AF92B0-5988-F30C-2F1F-DE72E71A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D59704-18F4-FE2A-9446-C3E4C187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F7A82-CFE5-1F46-B8A1-95045D99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D353C-51BA-756B-5855-FA83ABFC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9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4D67B-3A2A-4596-04CB-B762CBBC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E4A284-2CB7-6DF7-FE46-118E324FD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C068A8-633D-C59E-8643-3C2E2C75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DAA5EA-64C5-820C-3588-F8F0A5C6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0C6970-2078-0E25-4ED2-6D015640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4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61AF9B-9ED4-E1BF-BE58-D9B0C8576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0A0E0B-2365-8A2D-CF10-5F5AB929C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9B9EA6-05A2-55CC-9BF5-9EEDF920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FECA64-C062-9078-92F7-75C6C1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ABBA7-BA5D-913F-010F-E138FFF5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22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025F5-4AFD-1435-F28E-BD016DCC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C21D9C-0D5B-D6E1-36CE-0056182A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A0C63C-8331-FEC1-C28B-0D523C77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5CEC2F-B547-9838-267A-65047CE9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670C2E-E653-3B62-E9B4-1BCBEA24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1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83E36-D76B-3085-2FFA-A14D0077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8A7DEF-22A6-A20C-EB62-24F7EA48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D80D1F-9B3C-5C16-1A71-C10C586A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2C4B76-D61F-67C4-BD46-4935F3E3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B22F31-608E-4FF7-10C2-D2B43726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5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89BE4-973B-B76A-C1BF-01AE80CF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2D8B99-4306-E985-C125-9FF899D06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5421D2-1349-3012-EAD2-2F6303081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49766-29D0-DAE5-C3BF-BAD5D700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7965B9-23B8-BD45-8656-F1CDD34E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155750-A49B-C2BC-6078-AFB47BFB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96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C679E-8240-4CD7-C2CB-1DCE3354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29ECC1-AC79-8E55-DD84-33F62243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F41AFA-292D-3468-107E-5FA3C001C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6785F1-150B-E7C6-1C1A-1CAD7BCED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94B7EC-B238-1E8C-690A-744D41C42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EAEAA6-A3B3-D419-70E9-83DEE41C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B1D12C-3E01-F51B-F638-446A7A53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EC937E-0290-5941-73A2-F86EF3E7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98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C6C6F-256B-88E8-844A-70D57595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638DD6-250F-32DF-421B-79E0FC17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A48509-1E51-14D1-1876-10DE355B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F71A62-DE16-9585-4625-042A4ED2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41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1B6C8E-E616-FFB2-5E0D-F4A3377D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36CEFF-CD3A-9116-20A1-3E3031E1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40C7FB-986E-1919-360B-50725332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40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D8595-F984-9D16-70BF-C6427327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D555C6-AFE2-48AA-A6A7-B984996AD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A6709C-91B8-7258-10A7-C5F45842B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FB88E5-5C24-E9C0-8AB7-4F52EDFC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828964-16B7-DAC8-2A73-4F3D40C0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9ABDC1-5506-DC08-0B39-BF6E3F62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7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8BDF0-767D-740D-E6C2-A58C908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60F753-12E2-3A80-7322-E8D6E9587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52624B-04A8-CEBB-2B63-3E08C3357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345DEB-7D7C-BF3D-7EEE-2E5222A0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39A6C7-4651-F1F7-F20F-BF00DC95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371956-E07A-CA56-85E3-FE8807A3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66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299B66-6282-8774-BA76-AA6FE220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7224F2-68BD-4D6F-6F8C-D60EC93A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6AC48-888D-4493-0B49-E51644095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667F-6BDF-D14C-AB14-CD56A912E598}" type="datetimeFigureOut">
              <a:rPr lang="it-IT" smtClean="0"/>
              <a:t>08/10/24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498939-1889-7ADC-06DE-43498B741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D2EB3E-1366-96E6-455C-B340E53A4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0147-D68B-1E43-B485-45557C98A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79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mi.dm.unibo.it/gruppo-umi-dinamici/" TargetMode="External"/><Relationship Id="rId3" Type="http://schemas.openxmlformats.org/officeDocument/2006/relationships/hyperlink" Target="https://umi.dm.unibo.it/gruppo-umi-prisma/" TargetMode="External"/><Relationship Id="rId7" Type="http://schemas.openxmlformats.org/officeDocument/2006/relationships/hyperlink" Target="https://umi.dm.unibo.it/gruppo-digimath/" TargetMode="External"/><Relationship Id="rId12" Type="http://schemas.openxmlformats.org/officeDocument/2006/relationships/hyperlink" Target="https://umi.dm.unibo.it/gruppi-umi-2/gruppo-umi-progetti-di-cooperazione-internazionale-con-il-sud-globale/" TargetMode="External"/><Relationship Id="rId2" Type="http://schemas.openxmlformats.org/officeDocument/2006/relationships/hyperlink" Target="https://umi.dm.unibo.it/gruppi-umi-2/gruppo-umi-modellistica-socio-epidemiologi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mi.dm.unibo.it/gruppo-umi-aimlmat/" TargetMode="External"/><Relationship Id="rId11" Type="http://schemas.openxmlformats.org/officeDocument/2006/relationships/hyperlink" Target="https://umi.dm.unibo.it/gruppo-umi-licei-matematici/" TargetMode="External"/><Relationship Id="rId5" Type="http://schemas.openxmlformats.org/officeDocument/2006/relationships/hyperlink" Target="https://umi.dm.unibo.it/gruppo-umi-crittografia-e-codici/" TargetMode="External"/><Relationship Id="rId10" Type="http://schemas.openxmlformats.org/officeDocument/2006/relationships/hyperlink" Target="https://umi.dm.unibo.it/gruppi-umi-2/gruppo-umi-climath/" TargetMode="External"/><Relationship Id="rId4" Type="http://schemas.openxmlformats.org/officeDocument/2006/relationships/hyperlink" Target="https://umi.dm.unibo.it/gruppo-umi-miva/" TargetMode="External"/><Relationship Id="rId9" Type="http://schemas.openxmlformats.org/officeDocument/2006/relationships/hyperlink" Target="https://umi.dm.unibo.it/gruppi-umi-2/gruppo-umi-teoria-dellapprossimazione-e-applicazioni-t-a-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umi.dm.unibo.it/gruppi-umi-2/gruppo-umi-modellistica-socio-epidemiologic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umi.dm.unibo.it/gruppo-umi-prism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mi.dm.unibo.it/gruppo-umi-miv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umi.dm.unibo.it/gruppo-umi-crittografia-e-codic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umi.dm.unibo.it/gruppo-umi-aimlma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umi.dm.unibo.it/gruppi-umi-2/gruppo-umi-climat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3BF16-C119-5ABC-A203-E331CA405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400" b="1" i="1" dirty="0"/>
              <a:t>Quale contributo può dare la matematica nella società di oggi? </a:t>
            </a:r>
            <a:br>
              <a:rPr lang="it-IT" sz="4400" dirty="0"/>
            </a:br>
            <a:br>
              <a:rPr lang="it-IT" sz="4400" dirty="0"/>
            </a:br>
            <a:r>
              <a:rPr lang="it-IT" sz="3200" dirty="0"/>
              <a:t>Il parere dell’Unione Matematica Italiana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86FD94-BF14-4765-070E-CA2B7425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9478"/>
            <a:ext cx="9144000" cy="1655762"/>
          </a:xfrm>
        </p:spPr>
        <p:txBody>
          <a:bodyPr/>
          <a:lstStyle/>
          <a:p>
            <a:r>
              <a:rPr lang="it-IT" dirty="0"/>
              <a:t>Marco Andreatta</a:t>
            </a:r>
          </a:p>
          <a:p>
            <a:r>
              <a:rPr lang="it-IT" dirty="0"/>
              <a:t>Professore di Geometria e Presidente UMI</a:t>
            </a:r>
          </a:p>
        </p:txBody>
      </p:sp>
    </p:spTree>
    <p:extLst>
      <p:ext uri="{BB962C8B-B14F-4D97-AF65-F5344CB8AC3E}">
        <p14:creationId xmlns:p14="http://schemas.microsoft.com/office/powerpoint/2010/main" val="22363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6E312E-DCEB-4E28-F1B9-746FD50E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31" y="-1"/>
            <a:ext cx="2582769" cy="38741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B62162-9D84-5A80-883C-A387960E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335" y="-66593"/>
            <a:ext cx="3180990" cy="349559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7924F08-64CF-2AE0-FFE3-3F3A832CE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442" y="2938235"/>
            <a:ext cx="3112755" cy="39197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F84F90E-889D-1F1E-F12C-CCE03BD55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2496065" cy="33043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3C8149A-ABBA-5988-B8C7-5408A2A83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468" y="3362407"/>
            <a:ext cx="3259049" cy="34955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1148E1-AEB0-4581-7213-07973C004D37}"/>
              </a:ext>
            </a:extLst>
          </p:cNvPr>
          <p:cNvSpPr txBox="1"/>
          <p:nvPr/>
        </p:nvSpPr>
        <p:spPr>
          <a:xfrm>
            <a:off x="-1" y="355368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Caccioppoli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7E69BC-4325-3692-8920-0D1B33B2EFDD}"/>
              </a:ext>
            </a:extLst>
          </p:cNvPr>
          <p:cNvSpPr txBox="1"/>
          <p:nvPr/>
        </p:nvSpPr>
        <p:spPr>
          <a:xfrm>
            <a:off x="2693308" y="2412460"/>
            <a:ext cx="105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 Giorgi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E00B94-8F38-773E-F3FA-7494F691429D}"/>
              </a:ext>
            </a:extLst>
          </p:cNvPr>
          <p:cNvSpPr txBox="1"/>
          <p:nvPr/>
        </p:nvSpPr>
        <p:spPr>
          <a:xfrm>
            <a:off x="5552678" y="3689487"/>
            <a:ext cx="108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Ambrosio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78F166-0692-76FC-BB2A-EC69B8BFB883}"/>
              </a:ext>
            </a:extLst>
          </p:cNvPr>
          <p:cNvSpPr txBox="1"/>
          <p:nvPr/>
        </p:nvSpPr>
        <p:spPr>
          <a:xfrm>
            <a:off x="8177191" y="2781792"/>
            <a:ext cx="71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Figalli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06EE8C-EF28-53F0-1A53-1F910122BE3A}"/>
              </a:ext>
            </a:extLst>
          </p:cNvPr>
          <p:cNvSpPr txBox="1"/>
          <p:nvPr/>
        </p:nvSpPr>
        <p:spPr>
          <a:xfrm>
            <a:off x="10544782" y="4110230"/>
            <a:ext cx="121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Quarteroni</a:t>
            </a:r>
          </a:p>
        </p:txBody>
      </p:sp>
    </p:spTree>
    <p:extLst>
      <p:ext uri="{BB962C8B-B14F-4D97-AF65-F5344CB8AC3E}">
        <p14:creationId xmlns:p14="http://schemas.microsoft.com/office/powerpoint/2010/main" val="391817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8B62162-9D84-5A80-883C-A387960E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52" y="91516"/>
            <a:ext cx="2923647" cy="321279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7924F08-64CF-2AE0-FFE3-3F3A832C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61" y="3058806"/>
            <a:ext cx="2944334" cy="37076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F84F90E-889D-1F1E-F12C-CCE03BD55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335856" cy="309222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3C8149A-ABBA-5988-B8C7-5408A2A83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922" y="3628645"/>
            <a:ext cx="2995391" cy="321279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E9A14F9-5A55-C99E-97AC-9B2A6079F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508" y="-1"/>
            <a:ext cx="2582769" cy="38741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139EDE-CCD9-A3FB-5E2F-4D850A181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131" y="2719811"/>
            <a:ext cx="5140960" cy="34234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CB9F34-0D32-08C3-27E1-E8FAACB9746B}"/>
              </a:ext>
            </a:extLst>
          </p:cNvPr>
          <p:cNvSpPr txBox="1"/>
          <p:nvPr/>
        </p:nvSpPr>
        <p:spPr>
          <a:xfrm>
            <a:off x="8133338" y="1697915"/>
            <a:ext cx="28171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Maria Colombo</a:t>
            </a:r>
          </a:p>
          <a:p>
            <a:r>
              <a:rPr lang="it-IT" dirty="0"/>
              <a:t>Medaglia </a:t>
            </a:r>
            <a:r>
              <a:rPr lang="it-IT" dirty="0" err="1"/>
              <a:t>Stampacchia</a:t>
            </a:r>
            <a:r>
              <a:rPr lang="it-IT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0794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3CE694-AF42-060F-B2A6-9A20995A45AA}"/>
              </a:ext>
            </a:extLst>
          </p:cNvPr>
          <p:cNvSpPr txBox="1"/>
          <p:nvPr/>
        </p:nvSpPr>
        <p:spPr>
          <a:xfrm>
            <a:off x="1300899" y="2188619"/>
            <a:ext cx="100654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Modellistica Socio-Epidemiologica</a:t>
            </a:r>
            <a:endParaRPr lang="it-IT" sz="2400" b="0" i="0" u="none" strike="noStrike" dirty="0">
              <a:solidFill>
                <a:srgbClr val="A81010"/>
              </a:solidFill>
              <a:effectLst/>
              <a:latin typeface="open sans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0563C1"/>
                </a:solidFill>
                <a:effectLst/>
                <a:latin typeface="open sans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Probabilità in Statistica, Matematica e </a:t>
            </a:r>
            <a:r>
              <a:rPr lang="it-IT" sz="2400" b="0" i="0" u="sng" strike="noStrike" dirty="0">
                <a:solidFill>
                  <a:srgbClr val="0070C0"/>
                </a:solidFill>
                <a:effectLst/>
                <a:latin typeface="open sans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Applicazio</a:t>
            </a:r>
            <a:r>
              <a:rPr lang="it-IT" sz="2400" b="0" i="0" u="sng" strike="noStrike" dirty="0">
                <a:solidFill>
                  <a:srgbClr val="0070C0"/>
                </a:solidFill>
                <a:effectLst/>
                <a:latin typeface="open sans" panose="020F0502020204030204" pitchFamily="34" charset="0"/>
              </a:rPr>
              <a:t>ni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4"/>
              </a:rPr>
              <a:t>Matematica delle Immagini, della Visione e loro Applicazioni</a:t>
            </a:r>
            <a:endParaRPr lang="it-IT" sz="2400" b="0" i="0" dirty="0">
              <a:solidFill>
                <a:srgbClr val="666666"/>
              </a:solidFill>
              <a:effectLst/>
              <a:latin typeface="open sans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5"/>
              </a:rPr>
              <a:t>Crittografia e Codici</a:t>
            </a:r>
            <a:endParaRPr lang="it-IT" sz="2400" b="0" i="0" u="none" strike="noStrike" dirty="0">
              <a:solidFill>
                <a:srgbClr val="A81010"/>
              </a:solidFill>
              <a:effectLst/>
              <a:latin typeface="open sans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6"/>
              </a:rPr>
              <a:t>Matematica per l’AI e il</a:t>
            </a:r>
            <a:r>
              <a:rPr lang="it-IT" sz="2400" b="0" i="0" u="sng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6"/>
              </a:rPr>
              <a:t> </a:t>
            </a:r>
            <a:r>
              <a:rPr lang="it-IT" sz="2400" b="0" i="1" u="sng" strike="noStrike" dirty="0">
                <a:solidFill>
                  <a:srgbClr val="A81010"/>
                </a:solidFill>
                <a:effectLst/>
                <a:latin typeface="inherit"/>
                <a:hlinkClick r:id="rId6"/>
              </a:rPr>
              <a:t>Machine Learn</a:t>
            </a:r>
            <a:r>
              <a:rPr lang="it-IT" sz="2400" b="0" i="1" u="sng" strike="noStrike" dirty="0">
                <a:solidFill>
                  <a:srgbClr val="0070C0"/>
                </a:solidFill>
                <a:effectLst/>
                <a:latin typeface="inherit"/>
              </a:rPr>
              <a:t>ing</a:t>
            </a:r>
            <a:endParaRPr lang="it-IT" sz="2400" b="0" i="0" u="sng" strike="noStrike" dirty="0">
              <a:solidFill>
                <a:srgbClr val="A81010"/>
              </a:solidFill>
              <a:effectLst/>
              <a:latin typeface="open sans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7"/>
              </a:rPr>
              <a:t>DIGiMath</a:t>
            </a:r>
            <a:endParaRPr lang="it-IT" sz="2400" b="0" i="0" dirty="0">
              <a:solidFill>
                <a:srgbClr val="666666"/>
              </a:solidFill>
              <a:effectLst/>
              <a:latin typeface="open sans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8"/>
              </a:rPr>
              <a:t>DinAmicI</a:t>
            </a:r>
            <a:endParaRPr lang="it-IT" sz="2400" b="0" i="0" dirty="0">
              <a:solidFill>
                <a:srgbClr val="666666"/>
              </a:solidFill>
              <a:effectLst/>
              <a:latin typeface="open sans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9"/>
              </a:rPr>
              <a:t>Teoria dell’Approssimazione e Applicazioni</a:t>
            </a:r>
            <a:endParaRPr lang="it-IT" sz="2400" b="0" i="0" dirty="0">
              <a:solidFill>
                <a:srgbClr val="666666"/>
              </a:solidFill>
              <a:effectLst/>
              <a:latin typeface="open sans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10"/>
              </a:rPr>
              <a:t>CliMath</a:t>
            </a:r>
            <a:endParaRPr lang="it-IT" sz="2400" b="0" i="0" u="none" strike="noStrike" dirty="0">
              <a:solidFill>
                <a:srgbClr val="A81010"/>
              </a:solidFill>
              <a:effectLst/>
              <a:latin typeface="open sans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11"/>
              </a:rPr>
              <a:t>Licei Matematici</a:t>
            </a:r>
            <a:endParaRPr lang="it-IT" sz="2400" b="0" i="0" dirty="0">
              <a:solidFill>
                <a:srgbClr val="666666"/>
              </a:solidFill>
              <a:effectLst/>
              <a:latin typeface="open sans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12"/>
              </a:rPr>
              <a:t>Progetti di cooperazione internazionale con il Sud Globale</a:t>
            </a:r>
            <a:endParaRPr lang="it-IT" sz="2400" b="0" i="0" dirty="0">
              <a:solidFill>
                <a:srgbClr val="666666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3FF62C-E9B2-AD2C-D2E2-CD699C34B4C4}"/>
              </a:ext>
            </a:extLst>
          </p:cNvPr>
          <p:cNvSpPr txBox="1"/>
          <p:nvPr/>
        </p:nvSpPr>
        <p:spPr>
          <a:xfrm>
            <a:off x="2570205" y="420129"/>
            <a:ext cx="5855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Gruppi UMI </a:t>
            </a:r>
            <a:r>
              <a:rPr lang="it-IT" sz="4000" dirty="0"/>
              <a:t>istituiti 2020</a:t>
            </a:r>
          </a:p>
        </p:txBody>
      </p:sp>
    </p:spTree>
    <p:extLst>
      <p:ext uri="{BB962C8B-B14F-4D97-AF65-F5344CB8AC3E}">
        <p14:creationId xmlns:p14="http://schemas.microsoft.com/office/powerpoint/2010/main" val="410431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BDC76-F175-16A9-73BA-978386F6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Modellistica Socio Epidemiologica</a:t>
            </a:r>
            <a:b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</a:rPr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D0704A8-DA42-C00F-C4CC-16CABAB72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7887" y="1454179"/>
            <a:ext cx="7052978" cy="5324307"/>
          </a:xfrm>
        </p:spPr>
      </p:pic>
    </p:spTree>
    <p:extLst>
      <p:ext uri="{BB962C8B-B14F-4D97-AF65-F5344CB8AC3E}">
        <p14:creationId xmlns:p14="http://schemas.microsoft.com/office/powerpoint/2010/main" val="168423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8331B-D622-55A4-C820-BA3AB2B2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4400" b="0" i="0" u="none" strike="noStrike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</a:br>
            <a:r>
              <a:rPr lang="it-IT" sz="4400" b="0" i="0" u="none" strike="noStrike">
                <a:solidFill>
                  <a:srgbClr val="0563C1"/>
                </a:solidFill>
                <a:effectLst/>
                <a:latin typeface="open sans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Probabilità in Statistica, Matematica e </a:t>
            </a:r>
            <a:r>
              <a:rPr lang="it-IT" sz="4400" b="0" i="0" u="sng" strike="noStrike">
                <a:solidFill>
                  <a:srgbClr val="0070C0"/>
                </a:solidFill>
                <a:effectLst/>
                <a:latin typeface="open sans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Applicazio</a:t>
            </a:r>
            <a:r>
              <a:rPr lang="it-IT" sz="4400" b="0" i="0" u="sng" strike="noStrike">
                <a:solidFill>
                  <a:srgbClr val="0070C0"/>
                </a:solidFill>
                <a:effectLst/>
                <a:latin typeface="open sans" panose="020F0502020204030204" pitchFamily="34" charset="0"/>
              </a:rPr>
              <a:t>ni</a:t>
            </a:r>
            <a:b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</a:rPr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36E32E-0797-3D15-C096-8C0EC5AB2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2765" y="1912627"/>
            <a:ext cx="4945373" cy="4945373"/>
          </a:xfrm>
        </p:spPr>
      </p:pic>
    </p:spTree>
    <p:extLst>
      <p:ext uri="{BB962C8B-B14F-4D97-AF65-F5344CB8AC3E}">
        <p14:creationId xmlns:p14="http://schemas.microsoft.com/office/powerpoint/2010/main" val="190675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564F2B-DC90-D963-9567-D811CF04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</a:br>
            <a: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Matematica delle Immagini, della Visione e loro Applicazioni</a:t>
            </a:r>
            <a:br>
              <a:rPr lang="it-IT" sz="4400" b="0" i="0" dirty="0">
                <a:solidFill>
                  <a:srgbClr val="666666"/>
                </a:solidFill>
                <a:effectLst/>
                <a:latin typeface="open sans" panose="020F0502020204030204" pitchFamily="34" charset="0"/>
              </a:rPr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2B34F1-7971-92A5-CD00-8C3C28A26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500" y="2559844"/>
            <a:ext cx="9271000" cy="2882900"/>
          </a:xfrm>
        </p:spPr>
      </p:pic>
    </p:spTree>
    <p:extLst>
      <p:ext uri="{BB962C8B-B14F-4D97-AF65-F5344CB8AC3E}">
        <p14:creationId xmlns:p14="http://schemas.microsoft.com/office/powerpoint/2010/main" val="20683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2E868-037E-22C4-6448-F5B913E2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</a:br>
            <a: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Crittografia e Codici</a:t>
            </a:r>
            <a:b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</a:rPr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49D5401-BE67-6006-728A-D3C6F2EA5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7150" y="1785584"/>
            <a:ext cx="6016048" cy="4850885"/>
          </a:xfrm>
        </p:spPr>
      </p:pic>
    </p:spTree>
    <p:extLst>
      <p:ext uri="{BB962C8B-B14F-4D97-AF65-F5344CB8AC3E}">
        <p14:creationId xmlns:p14="http://schemas.microsoft.com/office/powerpoint/2010/main" val="205496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CB827-F58E-5E3F-3350-E82348C2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Matematica per l’AI e il</a:t>
            </a:r>
            <a:r>
              <a:rPr lang="it-IT" sz="4400" b="0" i="0" u="sng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 </a:t>
            </a:r>
            <a:r>
              <a:rPr lang="it-IT" sz="4400" b="0" i="1" u="sng" strike="noStrike" dirty="0">
                <a:solidFill>
                  <a:srgbClr val="A81010"/>
                </a:solidFill>
                <a:effectLst/>
                <a:latin typeface="inherit"/>
                <a:hlinkClick r:id="rId2"/>
              </a:rPr>
              <a:t>Machine Learn</a:t>
            </a:r>
            <a:r>
              <a:rPr lang="it-IT" sz="4400" b="0" i="1" u="sng" strike="noStrike" dirty="0">
                <a:solidFill>
                  <a:srgbClr val="0070C0"/>
                </a:solidFill>
                <a:effectLst/>
                <a:latin typeface="inherit"/>
              </a:rPr>
              <a:t>ing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93D14DC-2E72-109D-275C-994E214EE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5378" y="1690688"/>
            <a:ext cx="7961243" cy="4975777"/>
          </a:xfrm>
        </p:spPr>
      </p:pic>
    </p:spTree>
    <p:extLst>
      <p:ext uri="{BB962C8B-B14F-4D97-AF65-F5344CB8AC3E}">
        <p14:creationId xmlns:p14="http://schemas.microsoft.com/office/powerpoint/2010/main" val="346851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FA22A-8AE3-F618-10C9-E98E9327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0" i="0" u="none" strike="noStrike" dirty="0">
                <a:solidFill>
                  <a:srgbClr val="A81010"/>
                </a:solidFill>
                <a:effectLst/>
                <a:latin typeface="open sans" panose="020F0502020204030204" pitchFamily="34" charset="0"/>
                <a:hlinkClick r:id="rId2"/>
              </a:rPr>
              <a:t>CliMath</a:t>
            </a: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03D0A0D-8565-985B-4877-480589E3B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30" y="2741305"/>
            <a:ext cx="12118770" cy="3092111"/>
          </a:xfrm>
        </p:spPr>
      </p:pic>
    </p:spTree>
    <p:extLst>
      <p:ext uri="{BB962C8B-B14F-4D97-AF65-F5344CB8AC3E}">
        <p14:creationId xmlns:p14="http://schemas.microsoft.com/office/powerpoint/2010/main" val="392381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62267-240C-81AB-18AC-64511C37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Commissioni UMI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893CC-8014-AF5F-54DA-8493A52F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i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Commissione Comunicazione</a:t>
            </a:r>
            <a:endParaRPr lang="it-IT" i="1" kern="1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i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i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Commissione a sostegno della Diversità, Eguaglianza e Inclusione</a:t>
            </a:r>
          </a:p>
          <a:p>
            <a:pPr marL="0" indent="0" algn="just">
              <a:buNone/>
            </a:pPr>
            <a:endParaRPr lang="it-IT" i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Commissione Italiana Insegnamento dell</a:t>
            </a:r>
            <a:r>
              <a:rPr lang="it-IT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Matematica, </a:t>
            </a:r>
            <a:r>
              <a:rPr lang="it-IT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CIIM</a:t>
            </a:r>
            <a:endParaRPr lang="it-IT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1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D238849-8B80-1FF9-8054-DCCE79CB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62" y="830121"/>
            <a:ext cx="10059675" cy="54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4F4489-212D-94F7-7162-38A38829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Commissione Italiana Insegnamento dell</a:t>
            </a:r>
            <a:r>
              <a:rPr lang="it-IT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Matematica, </a:t>
            </a:r>
            <a:r>
              <a:rPr lang="it-IT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CIIM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F54EA2-C04D-C2FD-0055-DC74D8CB4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84908"/>
            <a:ext cx="11753711" cy="4107967"/>
          </a:xfrm>
        </p:spPr>
      </p:pic>
    </p:spTree>
    <p:extLst>
      <p:ext uri="{BB962C8B-B14F-4D97-AF65-F5344CB8AC3E}">
        <p14:creationId xmlns:p14="http://schemas.microsoft.com/office/powerpoint/2010/main" val="85001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FB52C1-FB67-7528-25E1-3931C990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Vogliamo noi veramente che la scuola sia una preparazione per l’officina, pel lavoro? </a:t>
            </a:r>
          </a:p>
          <a:p>
            <a:pPr marL="0" indent="0" algn="just">
              <a:buNone/>
            </a:pP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assolutamente; la scuola deve essere qualche cosa per cui, almeno per quattro o cinque anni, la gente del popolo non pensi alla preparazione del lavoro manuale, impari qualche cosa che sia fuori del lavoro immediato, impari anche delle astrazioni. </a:t>
            </a:r>
          </a:p>
          <a:p>
            <a:pPr marL="0" indent="0" algn="just">
              <a:buNone/>
            </a:pP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dobbiamo essere di quelli che vogliono la preparazione del ragazzo all’abilità tecnica. </a:t>
            </a:r>
          </a:p>
          <a:p>
            <a:pPr marL="0" indent="0" algn="just">
              <a:buNone/>
            </a:pPr>
            <a:r>
              <a:rPr lang="it-IT" sz="3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Vogliamo che questo insegnamento sia libero, poetico, astratto, </a:t>
            </a: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perché ne godano per una piccola parte di tempo, e ne portino con sé il ricordo</a:t>
            </a:r>
            <a: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060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FB52C1-FB67-7528-25E1-3931C990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Vogliamo noi veramente che la scuola sia una preparazione per l’officina, pel lavoro? </a:t>
            </a:r>
          </a:p>
          <a:p>
            <a:pPr marL="0" indent="0" algn="just">
              <a:buNone/>
            </a:pP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assolutamente; la scuola deve essere qualche cosa per cui, almeno per quattro o cinque anni, la gente del popolo non pensi alla preparazione del lavoro manuale, impari qualche cosa che sia fuori del lavoro immediato, impari anche delle astrazioni. </a:t>
            </a:r>
          </a:p>
          <a:p>
            <a:pPr marL="0" indent="0" algn="just">
              <a:buNone/>
            </a:pP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dobbiamo essere di quelli che vogliono la preparazione del ragazzo all’abilità tecnica. </a:t>
            </a:r>
          </a:p>
          <a:p>
            <a:pPr marL="0" indent="0" algn="just">
              <a:buNone/>
            </a:pPr>
            <a:r>
              <a:rPr lang="it-IT" sz="3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Vogliamo che questo insegnamento sia libero, poetico, astratto</a:t>
            </a:r>
            <a:r>
              <a:rPr lang="it-IT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perché ne godano per una piccola parte di tempo, e ne portino con sé il ricordo</a:t>
            </a:r>
            <a: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38FDF8-555D-9268-9682-1DA64F56E1BA}"/>
              </a:ext>
            </a:extLst>
          </p:cNvPr>
          <p:cNvSpPr txBox="1"/>
          <p:nvPr/>
        </p:nvSpPr>
        <p:spPr>
          <a:xfrm>
            <a:off x="924128" y="496371"/>
            <a:ext cx="1042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Giacomo Matteotti </a:t>
            </a:r>
            <a:r>
              <a:rPr lang="it-IT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(1885-1924)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370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1" y="80829"/>
            <a:ext cx="3847121" cy="4679707"/>
          </a:xfrm>
        </p:spPr>
      </p:pic>
      <p:sp>
        <p:nvSpPr>
          <p:cNvPr id="6" name="CasellaDiTesto 5"/>
          <p:cNvSpPr txBox="1"/>
          <p:nvPr/>
        </p:nvSpPr>
        <p:spPr>
          <a:xfrm>
            <a:off x="4454334" y="0"/>
            <a:ext cx="773766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Platone  427-347 a.C. </a:t>
            </a:r>
          </a:p>
          <a:p>
            <a:pPr algn="ctr"/>
            <a:r>
              <a:rPr lang="it-IT" sz="2800" b="1" i="1" dirty="0"/>
              <a:t>Menone</a:t>
            </a:r>
          </a:p>
          <a:p>
            <a:pPr algn="ctr"/>
            <a:endParaRPr lang="it-IT" sz="2200" i="1" dirty="0"/>
          </a:p>
          <a:p>
            <a:pPr algn="ctr"/>
            <a:r>
              <a:rPr lang="it-IT" sz="2800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…. </a:t>
            </a:r>
            <a:r>
              <a:rPr lang="it-IT" sz="2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Anche le opinioni vere, </a:t>
            </a:r>
            <a:r>
              <a:rPr lang="it-IT" sz="2800" i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finchè</a:t>
            </a:r>
            <a:r>
              <a:rPr lang="it-IT" sz="2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restano, sono cose belle, capaci di realizzare tutto il bene possibile; solo che non acconsentono a rimanere per lungo tempo, e fuggono via dall' anima umana, per cui non hanno un gran significato, a meno che non </a:t>
            </a:r>
            <a:r>
              <a:rPr lang="it-IT" sz="28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s'incatenino con un ragionamento fondato sulla causalità</a:t>
            </a:r>
            <a:r>
              <a:rPr lang="it-IT" sz="2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Ma proprio in questo compagno Menone, consiste l'anamnesi, quella reminiscenza su cui sopra abbiamo convenuto. Se collegate, esse dapprima divengono </a:t>
            </a:r>
            <a:r>
              <a:rPr lang="it-IT" sz="28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scienza</a:t>
            </a:r>
            <a:r>
              <a:rPr lang="it-IT" sz="2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e, quindi, cognizioni stabili. Ecco perché la scienza vale più della retta opinione: </a:t>
            </a:r>
            <a:r>
              <a:rPr lang="it-IT" sz="28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differenza tra scienza e retta opinione sta, appunto, nel collegamento.</a:t>
            </a:r>
          </a:p>
          <a:p>
            <a:pPr algn="ctr"/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55140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759F6C-9C7E-120E-FE4E-65CC43AC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8800" cy="54132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DFAAB2-155B-957C-DFA5-826A379DF975}"/>
              </a:ext>
            </a:extLst>
          </p:cNvPr>
          <p:cNvSpPr txBox="1"/>
          <p:nvPr/>
        </p:nvSpPr>
        <p:spPr>
          <a:xfrm>
            <a:off x="0" y="5807676"/>
            <a:ext cx="62937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200" dirty="0"/>
              <a:t>Archimede</a:t>
            </a:r>
          </a:p>
          <a:p>
            <a:r>
              <a:rPr lang="it-IT" sz="2200" dirty="0"/>
              <a:t>Elevarsi al di sopra di se stessi  e conquistare il mondo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E2EDA6-36AE-2491-642C-BBBEF3A1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11" y="0"/>
            <a:ext cx="6082440" cy="63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1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915CF3-76C7-36FE-F5CA-3A5FB60D8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5" y="111211"/>
            <a:ext cx="4694105" cy="48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AA1F12-9D24-89CF-F7E4-E0D9A5DFC921}"/>
              </a:ext>
            </a:extLst>
          </p:cNvPr>
          <p:cNvSpPr txBox="1"/>
          <p:nvPr/>
        </p:nvSpPr>
        <p:spPr>
          <a:xfrm>
            <a:off x="5152768" y="198901"/>
            <a:ext cx="663557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32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Nella matematica, ciò che importa è la relazione e la sua struttura interna</a:t>
            </a:r>
            <a:r>
              <a:rPr lang="it-IT" sz="32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l’oggetto, o gli oggetti messi in relazione, ha importanza solo nella misura in cui si riflette nella relazione. Da qui provengono l’enorme potere di astrazione della matematica e la sua straordinaria capacità di sintesi: oggetti molto diversi ed in apparenza senza caratteristiche in comune possono diventare molto simili se esaminati dal punto di vista matematico. </a:t>
            </a:r>
            <a:endParaRPr lang="it-IT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11B606-F155-48C9-CA01-319EE2B1242B}"/>
              </a:ext>
            </a:extLst>
          </p:cNvPr>
          <p:cNvSpPr txBox="1"/>
          <p:nvPr/>
        </p:nvSpPr>
        <p:spPr>
          <a:xfrm>
            <a:off x="403654" y="5263979"/>
            <a:ext cx="3315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Enrico Bombieri 1940</a:t>
            </a:r>
          </a:p>
          <a:p>
            <a:r>
              <a:rPr lang="it-IT" sz="2800" i="1" dirty="0"/>
              <a:t>Fields </a:t>
            </a:r>
            <a:r>
              <a:rPr lang="it-IT" sz="2800" i="1" dirty="0" err="1"/>
              <a:t>Medal</a:t>
            </a:r>
            <a:r>
              <a:rPr lang="it-IT" sz="2800" i="1" dirty="0"/>
              <a:t> 1974</a:t>
            </a:r>
          </a:p>
        </p:txBody>
      </p:sp>
    </p:spTree>
    <p:extLst>
      <p:ext uri="{BB962C8B-B14F-4D97-AF65-F5344CB8AC3E}">
        <p14:creationId xmlns:p14="http://schemas.microsoft.com/office/powerpoint/2010/main" val="30337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6BE112-E780-2FB0-3F3A-13FDAFA9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0156" cy="51848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A949782-618A-3537-8692-8DB6C573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01" y="4901729"/>
            <a:ext cx="1588274" cy="19119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F28F53-10CB-31B0-253B-98C3838FD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88" y="4888793"/>
            <a:ext cx="1588274" cy="19131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B2ACE74-E8B8-1A58-6456-F9BEDD88F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314" y="4866419"/>
            <a:ext cx="1497646" cy="19366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BD00F3-CC0E-98DD-698F-0BAB880AE48D}"/>
              </a:ext>
            </a:extLst>
          </p:cNvPr>
          <p:cNvSpPr txBox="1"/>
          <p:nvPr/>
        </p:nvSpPr>
        <p:spPr>
          <a:xfrm>
            <a:off x="4954421" y="1081314"/>
            <a:ext cx="334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G. Galilei </a:t>
            </a:r>
          </a:p>
          <a:p>
            <a:r>
              <a:rPr lang="it-IT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(1564-1642) </a:t>
            </a: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69EA4A-17A5-2F5B-4D2A-35DEE12B3712}"/>
              </a:ext>
            </a:extLst>
          </p:cNvPr>
          <p:cNvSpPr txBox="1"/>
          <p:nvPr/>
        </p:nvSpPr>
        <p:spPr>
          <a:xfrm>
            <a:off x="4710684" y="418545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Cartesio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(1596-1650)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717A7-A1BE-B1A9-129A-693465CD6040}"/>
              </a:ext>
            </a:extLst>
          </p:cNvPr>
          <p:cNvSpPr txBox="1"/>
          <p:nvPr/>
        </p:nvSpPr>
        <p:spPr>
          <a:xfrm>
            <a:off x="8384901" y="4185455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Newton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(1642-1726)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EA146C-2552-4004-2989-BB5DD8E9E23F}"/>
              </a:ext>
            </a:extLst>
          </p:cNvPr>
          <p:cNvSpPr txBox="1"/>
          <p:nvPr/>
        </p:nvSpPr>
        <p:spPr>
          <a:xfrm>
            <a:off x="6568487" y="4230731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Leibniz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(1646- 1716)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F8149A-F5B3-A183-4FC2-BC8405C089CF}"/>
              </a:ext>
            </a:extLst>
          </p:cNvPr>
          <p:cNvSpPr txBox="1"/>
          <p:nvPr/>
        </p:nvSpPr>
        <p:spPr>
          <a:xfrm>
            <a:off x="10195032" y="4185454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Eulero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(1707-1783)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5974E4-9AD1-53EB-F41E-51096E62B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444" y="4877062"/>
            <a:ext cx="1589755" cy="193661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9F447E-45F9-99D8-2BF4-71D8B5E75ED1}"/>
              </a:ext>
            </a:extLst>
          </p:cNvPr>
          <p:cNvSpPr txBox="1"/>
          <p:nvPr/>
        </p:nvSpPr>
        <p:spPr>
          <a:xfrm>
            <a:off x="11625986" y="429381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121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E97B05-4A56-D061-6BDD-3AE4FDDE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6" y="11928"/>
            <a:ext cx="2968074" cy="32378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AE76BB-E616-8BFB-8E30-F7D42F1C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20" y="91533"/>
            <a:ext cx="2272613" cy="30786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027A28-1336-2132-27AB-AAEAA5C1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37" y="3170221"/>
            <a:ext cx="2794000" cy="37211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3DCEA01-168B-4682-CA70-7F4AA9AA4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287" y="3347222"/>
            <a:ext cx="2794000" cy="34988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410DD1-ACF2-90A5-545D-16EA1FC7D017}"/>
              </a:ext>
            </a:extLst>
          </p:cNvPr>
          <p:cNvSpPr txBox="1"/>
          <p:nvPr/>
        </p:nvSpPr>
        <p:spPr>
          <a:xfrm>
            <a:off x="1334270" y="3399665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Riemann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(1826-1866)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DDA5AC-902A-5108-30CF-C6F5D6479AF8}"/>
              </a:ext>
            </a:extLst>
          </p:cNvPr>
          <p:cNvSpPr txBox="1"/>
          <p:nvPr/>
        </p:nvSpPr>
        <p:spPr>
          <a:xfrm>
            <a:off x="6554868" y="3445497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Hilbert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(1862-1943)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A452E0-FE49-6447-C97E-B9F6F591858D}"/>
              </a:ext>
            </a:extLst>
          </p:cNvPr>
          <p:cNvSpPr txBox="1"/>
          <p:nvPr/>
        </p:nvSpPr>
        <p:spPr>
          <a:xfrm>
            <a:off x="3879529" y="2603496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Poincarè</a:t>
            </a:r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(1854-1912)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4160F8-2BF2-A279-EFD3-3836C4CFF581}"/>
              </a:ext>
            </a:extLst>
          </p:cNvPr>
          <p:cNvSpPr txBox="1"/>
          <p:nvPr/>
        </p:nvSpPr>
        <p:spPr>
          <a:xfrm>
            <a:off x="9477874" y="2433802"/>
            <a:ext cx="1839913" cy="660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Enriques </a:t>
            </a: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(1871-1946)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92701C-2A5F-C072-7E54-2203ED67A6F9}"/>
              </a:ext>
            </a:extLst>
          </p:cNvPr>
          <p:cNvSpPr txBox="1"/>
          <p:nvPr/>
        </p:nvSpPr>
        <p:spPr>
          <a:xfrm rot="20724728">
            <a:off x="474168" y="4871841"/>
            <a:ext cx="248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Ipotesi di Riemann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68245C-3DDF-3056-9C84-D5D558DE639F}"/>
              </a:ext>
            </a:extLst>
          </p:cNvPr>
          <p:cNvSpPr txBox="1"/>
          <p:nvPr/>
        </p:nvSpPr>
        <p:spPr>
          <a:xfrm rot="20067251">
            <a:off x="3159254" y="1291158"/>
            <a:ext cx="30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Congettura di </a:t>
            </a:r>
            <a:r>
              <a:rPr lang="it-IT" sz="2400" i="1" dirty="0" err="1">
                <a:solidFill>
                  <a:srgbClr val="FF0000"/>
                </a:solidFill>
              </a:rPr>
              <a:t>Poincarè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C277AC-DE9D-41C8-95DB-C0A79CA05CD3}"/>
              </a:ext>
            </a:extLst>
          </p:cNvPr>
          <p:cNvSpPr txBox="1"/>
          <p:nvPr/>
        </p:nvSpPr>
        <p:spPr>
          <a:xfrm rot="20309643">
            <a:off x="6092227" y="4865814"/>
            <a:ext cx="25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Problemi di Hilbert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BE7C59-FE1E-7AE2-3ADA-29EFD2F13479}"/>
              </a:ext>
            </a:extLst>
          </p:cNvPr>
          <p:cNvSpPr txBox="1"/>
          <p:nvPr/>
        </p:nvSpPr>
        <p:spPr>
          <a:xfrm rot="20095541">
            <a:off x="8141721" y="1357731"/>
            <a:ext cx="431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Leggere con gli occhi della mente</a:t>
            </a:r>
          </a:p>
        </p:txBody>
      </p:sp>
    </p:spTree>
    <p:extLst>
      <p:ext uri="{BB962C8B-B14F-4D97-AF65-F5344CB8AC3E}">
        <p14:creationId xmlns:p14="http://schemas.microsoft.com/office/powerpoint/2010/main" val="377272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6662FB1-F0FA-9F83-CB9F-3715DB492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47" y="0"/>
            <a:ext cx="5002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418A489-0CB6-205A-AF5E-67FADF0E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154" y="2982736"/>
            <a:ext cx="3002505" cy="38257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16A93F5-FCD9-451A-473A-722393D9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14" y="361732"/>
            <a:ext cx="4316320" cy="24938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29519F-8C88-F5B7-8309-1062A8B9D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611" y="3105834"/>
            <a:ext cx="3002506" cy="38086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6336239-4116-0A42-C1A9-EEC25B163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31611" cy="369530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84CDA9-CD83-9205-7D2D-CB2862DE1AD0}"/>
              </a:ext>
            </a:extLst>
          </p:cNvPr>
          <p:cNvSpPr txBox="1"/>
          <p:nvPr/>
        </p:nvSpPr>
        <p:spPr>
          <a:xfrm>
            <a:off x="652008" y="3896138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Brioschi</a:t>
            </a:r>
          </a:p>
          <a:p>
            <a:r>
              <a:rPr lang="it-IT" dirty="0"/>
              <a:t>1824-1897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32E621-8616-1AC7-4423-3BE55194D03E}"/>
              </a:ext>
            </a:extLst>
          </p:cNvPr>
          <p:cNvSpPr txBox="1"/>
          <p:nvPr/>
        </p:nvSpPr>
        <p:spPr>
          <a:xfrm>
            <a:off x="3764920" y="2126974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Volterra</a:t>
            </a:r>
          </a:p>
          <a:p>
            <a:r>
              <a:rPr lang="it-IT" dirty="0"/>
              <a:t>1860-1940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F9BF30-C802-C881-C76F-529BD9B0A5DD}"/>
              </a:ext>
            </a:extLst>
          </p:cNvPr>
          <p:cNvSpPr txBox="1"/>
          <p:nvPr/>
        </p:nvSpPr>
        <p:spPr>
          <a:xfrm>
            <a:off x="6786881" y="3105834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Severi</a:t>
            </a:r>
          </a:p>
          <a:p>
            <a:r>
              <a:rPr lang="it-IT" dirty="0"/>
              <a:t>1879-1961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EBDB9A-182A-ED28-7EB3-DB866CF7529A}"/>
              </a:ext>
            </a:extLst>
          </p:cNvPr>
          <p:cNvSpPr txBox="1"/>
          <p:nvPr/>
        </p:nvSpPr>
        <p:spPr>
          <a:xfrm>
            <a:off x="10475843" y="2209274"/>
            <a:ext cx="119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Pincherle</a:t>
            </a:r>
          </a:p>
          <a:p>
            <a:r>
              <a:rPr lang="it-IT" dirty="0"/>
              <a:t>1853-1936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937AFE-5C71-5973-8696-8EABE50C26D7}"/>
              </a:ext>
            </a:extLst>
          </p:cNvPr>
          <p:cNvSpPr txBox="1"/>
          <p:nvPr/>
        </p:nvSpPr>
        <p:spPr>
          <a:xfrm rot="18989595">
            <a:off x="-437412" y="4771600"/>
            <a:ext cx="4058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Sistema di Istruzione Nazionale</a:t>
            </a:r>
          </a:p>
          <a:p>
            <a:r>
              <a:rPr lang="it-IT" sz="2400" i="1" dirty="0">
                <a:solidFill>
                  <a:srgbClr val="FF0000"/>
                </a:solidFill>
              </a:rPr>
              <a:t>Università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B9B5E3-8C9C-B975-C204-A8B95EC5AAF0}"/>
              </a:ext>
            </a:extLst>
          </p:cNvPr>
          <p:cNvSpPr txBox="1"/>
          <p:nvPr/>
        </p:nvSpPr>
        <p:spPr>
          <a:xfrm rot="19336025">
            <a:off x="3055345" y="1377836"/>
            <a:ext cx="250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CNR – SIF - Lincei…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9076B32-1ECB-A4FB-F29B-52438F248D58}"/>
              </a:ext>
            </a:extLst>
          </p:cNvPr>
          <p:cNvSpPr txBox="1"/>
          <p:nvPr/>
        </p:nvSpPr>
        <p:spPr>
          <a:xfrm rot="19677543">
            <a:off x="7047858" y="4542034"/>
            <a:ext cx="127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INDAM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430EB9-8813-1DD1-7554-A0CF33302268}"/>
              </a:ext>
            </a:extLst>
          </p:cNvPr>
          <p:cNvSpPr txBox="1"/>
          <p:nvPr/>
        </p:nvSpPr>
        <p:spPr>
          <a:xfrm rot="19345861">
            <a:off x="10541756" y="1377835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UMI</a:t>
            </a:r>
          </a:p>
        </p:txBody>
      </p:sp>
    </p:spTree>
    <p:extLst>
      <p:ext uri="{BB962C8B-B14F-4D97-AF65-F5344CB8AC3E}">
        <p14:creationId xmlns:p14="http://schemas.microsoft.com/office/powerpoint/2010/main" val="3151983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656</Words>
  <Application>Microsoft Macintosh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inherit</vt:lpstr>
      <vt:lpstr>open sans</vt:lpstr>
      <vt:lpstr>Tema di Office</vt:lpstr>
      <vt:lpstr>Quale contributo può dare la matematica nella società di oggi?   Il parere dell’Unione Matematica Italiana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Modellistica Socio Epidemiologica </vt:lpstr>
      <vt:lpstr> Probabilità in Statistica, Matematica e Applicazioni </vt:lpstr>
      <vt:lpstr> Matematica delle Immagini, della Visione e loro Applicazioni </vt:lpstr>
      <vt:lpstr> Crittografia e Codici </vt:lpstr>
      <vt:lpstr>Matematica per l’AI e il Machine Learning</vt:lpstr>
      <vt:lpstr>CliMath</vt:lpstr>
      <vt:lpstr>Commissioni UMI</vt:lpstr>
      <vt:lpstr>Commissione Italiana Insegnamento della Matematica, CIIM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Quale contributo può dare la matematica nella società di oggi?   Il parere dell’Unione Matematica Italiana</dc:title>
  <dc:creator>Microsoft Office User</dc:creator>
  <cp:lastModifiedBy>Microsoft Office User</cp:lastModifiedBy>
  <cp:revision>41</cp:revision>
  <dcterms:created xsi:type="dcterms:W3CDTF">2024-10-03T14:56:42Z</dcterms:created>
  <dcterms:modified xsi:type="dcterms:W3CDTF">2024-10-08T08:53:07Z</dcterms:modified>
</cp:coreProperties>
</file>