
<file path=[Content_Types].xml><?xml version="1.0" encoding="utf-8"?>
<Types xmlns="http://schemas.openxmlformats.org/package/2006/content-types">
  <Default Extension="xml" ContentType="application/xml"/>
  <Default Extension="jpg" ContentType="image/jpeg"/>
  <Default Extension="jpeg" ContentType="image/jpeg"/>
  <Default Extension="mp4" ContentType="video/mp4"/>
  <Default Extension="emf" ContentType="image/x-emf"/>
  <Default Extension="rels" ContentType="application/vnd.openxmlformats-package.relationships+xml"/>
  <Default Extension="gif" ContentType="image/gif"/>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media/image23.jpg" ContentType="image/pn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1"/>
  </p:notesMasterIdLst>
  <p:sldIdLst>
    <p:sldId id="256" r:id="rId2"/>
    <p:sldId id="257" r:id="rId3"/>
    <p:sldId id="259" r:id="rId4"/>
    <p:sldId id="292" r:id="rId5"/>
    <p:sldId id="293" r:id="rId6"/>
    <p:sldId id="258" r:id="rId7"/>
    <p:sldId id="260" r:id="rId8"/>
    <p:sldId id="296" r:id="rId9"/>
    <p:sldId id="261" r:id="rId10"/>
    <p:sldId id="262" r:id="rId11"/>
    <p:sldId id="263" r:id="rId12"/>
    <p:sldId id="267" r:id="rId13"/>
    <p:sldId id="265" r:id="rId14"/>
    <p:sldId id="266" r:id="rId15"/>
    <p:sldId id="264" r:id="rId16"/>
    <p:sldId id="268" r:id="rId17"/>
    <p:sldId id="273" r:id="rId18"/>
    <p:sldId id="277" r:id="rId19"/>
    <p:sldId id="274" r:id="rId20"/>
    <p:sldId id="280" r:id="rId21"/>
    <p:sldId id="276" r:id="rId22"/>
    <p:sldId id="291" r:id="rId23"/>
    <p:sldId id="281" r:id="rId24"/>
    <p:sldId id="284" r:id="rId25"/>
    <p:sldId id="282" r:id="rId26"/>
    <p:sldId id="279" r:id="rId27"/>
    <p:sldId id="287" r:id="rId28"/>
    <p:sldId id="286" r:id="rId29"/>
    <p:sldId id="285" r:id="rId30"/>
    <p:sldId id="288" r:id="rId31"/>
    <p:sldId id="289" r:id="rId32"/>
    <p:sldId id="275" r:id="rId33"/>
    <p:sldId id="269" r:id="rId34"/>
    <p:sldId id="271" r:id="rId35"/>
    <p:sldId id="270" r:id="rId36"/>
    <p:sldId id="294" r:id="rId37"/>
    <p:sldId id="272" r:id="rId38"/>
    <p:sldId id="278" r:id="rId39"/>
    <p:sldId id="295" r:id="rId40"/>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658"/>
    <p:restoredTop sz="93658"/>
  </p:normalViewPr>
  <p:slideViewPr>
    <p:cSldViewPr snapToGrid="0" snapToObjects="1">
      <p:cViewPr varScale="1">
        <p:scale>
          <a:sx n="77" d="100"/>
          <a:sy n="77" d="100"/>
        </p:scale>
        <p:origin x="216" y="88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notesMaster" Target="notesMasters/notesMaster1.xml"/><Relationship Id="rId42" Type="http://schemas.openxmlformats.org/officeDocument/2006/relationships/presProps" Target="presProps.xml"/><Relationship Id="rId43" Type="http://schemas.openxmlformats.org/officeDocument/2006/relationships/viewProps" Target="viewProps.xml"/><Relationship Id="rId44" Type="http://schemas.openxmlformats.org/officeDocument/2006/relationships/theme" Target="theme/theme1.xml"/><Relationship Id="rId4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4E3CA1-4378-4740-A392-A2128D8CDC6D}" type="datetimeFigureOut">
              <a:rPr lang="it-IT" smtClean="0"/>
              <a:t>27/04/17</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C17C037-F2C4-7142-9538-6D0F087F00B0}" type="slidenum">
              <a:rPr lang="it-IT" smtClean="0"/>
              <a:t>‹n.›</a:t>
            </a:fld>
            <a:endParaRPr lang="it-IT"/>
          </a:p>
        </p:txBody>
      </p:sp>
    </p:spTree>
    <p:extLst>
      <p:ext uri="{BB962C8B-B14F-4D97-AF65-F5344CB8AC3E}">
        <p14:creationId xmlns:p14="http://schemas.microsoft.com/office/powerpoint/2010/main" val="15670169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524000" y="1122363"/>
            <a:ext cx="9144000" cy="2387600"/>
          </a:xfrm>
        </p:spPr>
        <p:txBody>
          <a:bodyPr anchor="b"/>
          <a:lstStyle>
            <a:lvl1pPr algn="ctr">
              <a:defRPr sz="6000"/>
            </a:lvl1pPr>
          </a:lstStyle>
          <a:p>
            <a:r>
              <a:rPr lang="it-IT" smtClean="0"/>
              <a:t>Fare clic per modificare stile</a:t>
            </a:r>
            <a:endParaRPr lang="it-IT"/>
          </a:p>
        </p:txBody>
      </p:sp>
      <p:sp>
        <p:nvSpPr>
          <p:cNvPr id="3" name="Sottotito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67DDEB45-DAC0-284F-A185-9CEF2CD16666}" type="datetimeFigureOut">
              <a:rPr lang="it-IT" smtClean="0"/>
              <a:t>27/04/17</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8AF9C102-6AC6-0941-A948-311BCCA83A71}" type="slidenum">
              <a:rPr lang="it-IT" smtClean="0"/>
              <a:t>‹n.›</a:t>
            </a:fld>
            <a:endParaRPr lang="it-IT"/>
          </a:p>
        </p:txBody>
      </p:sp>
    </p:spTree>
    <p:extLst>
      <p:ext uri="{BB962C8B-B14F-4D97-AF65-F5344CB8AC3E}">
        <p14:creationId xmlns:p14="http://schemas.microsoft.com/office/powerpoint/2010/main" val="10691933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67DDEB45-DAC0-284F-A185-9CEF2CD16666}" type="datetimeFigureOut">
              <a:rPr lang="it-IT" smtClean="0"/>
              <a:t>27/04/17</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8AF9C102-6AC6-0941-A948-311BCCA83A71}" type="slidenum">
              <a:rPr lang="it-IT" smtClean="0"/>
              <a:t>‹n.›</a:t>
            </a:fld>
            <a:endParaRPr lang="it-IT"/>
          </a:p>
        </p:txBody>
      </p:sp>
    </p:spTree>
    <p:extLst>
      <p:ext uri="{BB962C8B-B14F-4D97-AF65-F5344CB8AC3E}">
        <p14:creationId xmlns:p14="http://schemas.microsoft.com/office/powerpoint/2010/main" val="13970660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i">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724900" y="365125"/>
            <a:ext cx="2628900" cy="5811838"/>
          </a:xfrm>
        </p:spPr>
        <p:txBody>
          <a:bodyPr vert="eaVert"/>
          <a:lstStyle/>
          <a:p>
            <a:r>
              <a:rPr lang="it-IT" smtClean="0"/>
              <a:t>Fare clic per modificare stile</a:t>
            </a:r>
            <a:endParaRPr lang="it-IT"/>
          </a:p>
        </p:txBody>
      </p:sp>
      <p:sp>
        <p:nvSpPr>
          <p:cNvPr id="3" name="Segnaposto testo verticale 2"/>
          <p:cNvSpPr>
            <a:spLocks noGrp="1"/>
          </p:cNvSpPr>
          <p:nvPr>
            <p:ph type="body" orient="vert" idx="1"/>
          </p:nvPr>
        </p:nvSpPr>
        <p:spPr>
          <a:xfrm>
            <a:off x="838200" y="365125"/>
            <a:ext cx="7734300" cy="5811838"/>
          </a:xfrm>
        </p:spPr>
        <p:txBody>
          <a:bodyPr vert="eaVert"/>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67DDEB45-DAC0-284F-A185-9CEF2CD16666}" type="datetimeFigureOut">
              <a:rPr lang="it-IT" smtClean="0"/>
              <a:t>27/04/17</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8AF9C102-6AC6-0941-A948-311BCCA83A71}" type="slidenum">
              <a:rPr lang="it-IT" smtClean="0"/>
              <a:t>‹n.›</a:t>
            </a:fld>
            <a:endParaRPr lang="it-IT"/>
          </a:p>
        </p:txBody>
      </p:sp>
    </p:spTree>
    <p:extLst>
      <p:ext uri="{BB962C8B-B14F-4D97-AF65-F5344CB8AC3E}">
        <p14:creationId xmlns:p14="http://schemas.microsoft.com/office/powerpoint/2010/main" val="20499527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contenuto 2"/>
          <p:cNvSpPr>
            <a:spLocks noGrp="1"/>
          </p:cNvSpPr>
          <p:nvPr>
            <p:ph idx="1"/>
          </p:nvPr>
        </p:nvSpPr>
        <p:spPr/>
        <p:txBody>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67DDEB45-DAC0-284F-A185-9CEF2CD16666}" type="datetimeFigureOut">
              <a:rPr lang="it-IT" smtClean="0"/>
              <a:t>27/04/17</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8AF9C102-6AC6-0941-A948-311BCCA83A71}" type="slidenum">
              <a:rPr lang="it-IT" smtClean="0"/>
              <a:t>‹n.›</a:t>
            </a:fld>
            <a:endParaRPr lang="it-IT"/>
          </a:p>
        </p:txBody>
      </p:sp>
    </p:spTree>
    <p:extLst>
      <p:ext uri="{BB962C8B-B14F-4D97-AF65-F5344CB8AC3E}">
        <p14:creationId xmlns:p14="http://schemas.microsoft.com/office/powerpoint/2010/main" val="19376480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831850" y="1709738"/>
            <a:ext cx="10515600" cy="2852737"/>
          </a:xfrm>
        </p:spPr>
        <p:txBody>
          <a:bodyPr anchor="b"/>
          <a:lstStyle>
            <a:lvl1pPr>
              <a:defRPr sz="6000"/>
            </a:lvl1pPr>
          </a:lstStyle>
          <a:p>
            <a:r>
              <a:rPr lang="it-IT" smtClean="0"/>
              <a:t>Fare clic per modificare stile</a:t>
            </a:r>
            <a:endParaRPr lang="it-IT"/>
          </a:p>
        </p:txBody>
      </p:sp>
      <p:sp>
        <p:nvSpPr>
          <p:cNvPr id="3" name="Segnaposto tes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smtClean="0"/>
              <a:t>Fare clic per modificare gli stili del testo dello schema</a:t>
            </a:r>
          </a:p>
        </p:txBody>
      </p:sp>
      <p:sp>
        <p:nvSpPr>
          <p:cNvPr id="4" name="Segnaposto data 3"/>
          <p:cNvSpPr>
            <a:spLocks noGrp="1"/>
          </p:cNvSpPr>
          <p:nvPr>
            <p:ph type="dt" sz="half" idx="10"/>
          </p:nvPr>
        </p:nvSpPr>
        <p:spPr/>
        <p:txBody>
          <a:bodyPr/>
          <a:lstStyle/>
          <a:p>
            <a:fld id="{67DDEB45-DAC0-284F-A185-9CEF2CD16666}" type="datetimeFigureOut">
              <a:rPr lang="it-IT" smtClean="0"/>
              <a:t>27/04/17</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8AF9C102-6AC6-0941-A948-311BCCA83A71}" type="slidenum">
              <a:rPr lang="it-IT" smtClean="0"/>
              <a:t>‹n.›</a:t>
            </a:fld>
            <a:endParaRPr lang="it-IT"/>
          </a:p>
        </p:txBody>
      </p:sp>
    </p:spTree>
    <p:extLst>
      <p:ext uri="{BB962C8B-B14F-4D97-AF65-F5344CB8AC3E}">
        <p14:creationId xmlns:p14="http://schemas.microsoft.com/office/powerpoint/2010/main" val="16093919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contenuto 2"/>
          <p:cNvSpPr>
            <a:spLocks noGrp="1"/>
          </p:cNvSpPr>
          <p:nvPr>
            <p:ph sz="half" idx="1"/>
          </p:nvPr>
        </p:nvSpPr>
        <p:spPr>
          <a:xfrm>
            <a:off x="838200" y="1825625"/>
            <a:ext cx="5181600" cy="4351338"/>
          </a:xfrm>
        </p:spPr>
        <p:txBody>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6172200" y="1825625"/>
            <a:ext cx="5181600" cy="4351338"/>
          </a:xfrm>
        </p:spPr>
        <p:txBody>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67DDEB45-DAC0-284F-A185-9CEF2CD16666}" type="datetimeFigureOut">
              <a:rPr lang="it-IT" smtClean="0"/>
              <a:t>27/04/17</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8AF9C102-6AC6-0941-A948-311BCCA83A71}" type="slidenum">
              <a:rPr lang="it-IT" smtClean="0"/>
              <a:t>‹n.›</a:t>
            </a:fld>
            <a:endParaRPr lang="it-IT"/>
          </a:p>
        </p:txBody>
      </p:sp>
    </p:spTree>
    <p:extLst>
      <p:ext uri="{BB962C8B-B14F-4D97-AF65-F5344CB8AC3E}">
        <p14:creationId xmlns:p14="http://schemas.microsoft.com/office/powerpoint/2010/main" val="14932637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839788" y="365125"/>
            <a:ext cx="10515600" cy="1325563"/>
          </a:xfrm>
        </p:spPr>
        <p:txBody>
          <a:bodyPr/>
          <a:lstStyle/>
          <a:p>
            <a:r>
              <a:rPr lang="it-IT" smtClean="0"/>
              <a:t>Fare clic per modificare stile</a:t>
            </a:r>
            <a:endParaRPr lang="it-IT"/>
          </a:p>
        </p:txBody>
      </p:sp>
      <p:sp>
        <p:nvSpPr>
          <p:cNvPr id="3" name="Segnaposto tes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gli stili del testo dello schema</a:t>
            </a:r>
          </a:p>
        </p:txBody>
      </p:sp>
      <p:sp>
        <p:nvSpPr>
          <p:cNvPr id="4" name="Segnaposto contenuto 3"/>
          <p:cNvSpPr>
            <a:spLocks noGrp="1"/>
          </p:cNvSpPr>
          <p:nvPr>
            <p:ph sz="half" idx="2"/>
          </p:nvPr>
        </p:nvSpPr>
        <p:spPr>
          <a:xfrm>
            <a:off x="839788" y="2505075"/>
            <a:ext cx="5157787" cy="3684588"/>
          </a:xfrm>
        </p:spPr>
        <p:txBody>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gli stili del testo dello schema</a:t>
            </a:r>
          </a:p>
        </p:txBody>
      </p:sp>
      <p:sp>
        <p:nvSpPr>
          <p:cNvPr id="6" name="Segnaposto contenuto 5"/>
          <p:cNvSpPr>
            <a:spLocks noGrp="1"/>
          </p:cNvSpPr>
          <p:nvPr>
            <p:ph sz="quarter" idx="4"/>
          </p:nvPr>
        </p:nvSpPr>
        <p:spPr>
          <a:xfrm>
            <a:off x="6172200" y="2505075"/>
            <a:ext cx="5183188" cy="3684588"/>
          </a:xfrm>
        </p:spPr>
        <p:txBody>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67DDEB45-DAC0-284F-A185-9CEF2CD16666}" type="datetimeFigureOut">
              <a:rPr lang="it-IT" smtClean="0"/>
              <a:t>27/04/17</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8AF9C102-6AC6-0941-A948-311BCCA83A71}" type="slidenum">
              <a:rPr lang="it-IT" smtClean="0"/>
              <a:t>‹n.›</a:t>
            </a:fld>
            <a:endParaRPr lang="it-IT"/>
          </a:p>
        </p:txBody>
      </p:sp>
    </p:spTree>
    <p:extLst>
      <p:ext uri="{BB962C8B-B14F-4D97-AF65-F5344CB8AC3E}">
        <p14:creationId xmlns:p14="http://schemas.microsoft.com/office/powerpoint/2010/main" val="17906364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data 2"/>
          <p:cNvSpPr>
            <a:spLocks noGrp="1"/>
          </p:cNvSpPr>
          <p:nvPr>
            <p:ph type="dt" sz="half" idx="10"/>
          </p:nvPr>
        </p:nvSpPr>
        <p:spPr/>
        <p:txBody>
          <a:bodyPr/>
          <a:lstStyle/>
          <a:p>
            <a:fld id="{67DDEB45-DAC0-284F-A185-9CEF2CD16666}" type="datetimeFigureOut">
              <a:rPr lang="it-IT" smtClean="0"/>
              <a:t>27/04/17</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8AF9C102-6AC6-0941-A948-311BCCA83A71}" type="slidenum">
              <a:rPr lang="it-IT" smtClean="0"/>
              <a:t>‹n.›</a:t>
            </a:fld>
            <a:endParaRPr lang="it-IT"/>
          </a:p>
        </p:txBody>
      </p:sp>
    </p:spTree>
    <p:extLst>
      <p:ext uri="{BB962C8B-B14F-4D97-AF65-F5344CB8AC3E}">
        <p14:creationId xmlns:p14="http://schemas.microsoft.com/office/powerpoint/2010/main" val="3917424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67DDEB45-DAC0-284F-A185-9CEF2CD16666}" type="datetimeFigureOut">
              <a:rPr lang="it-IT" smtClean="0"/>
              <a:t>27/04/17</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8AF9C102-6AC6-0941-A948-311BCCA83A71}" type="slidenum">
              <a:rPr lang="it-IT" smtClean="0"/>
              <a:t>‹n.›</a:t>
            </a:fld>
            <a:endParaRPr lang="it-IT"/>
          </a:p>
        </p:txBody>
      </p:sp>
    </p:spTree>
    <p:extLst>
      <p:ext uri="{BB962C8B-B14F-4D97-AF65-F5344CB8AC3E}">
        <p14:creationId xmlns:p14="http://schemas.microsoft.com/office/powerpoint/2010/main" val="19772563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smtClean="0"/>
              <a:t>Fare clic per modificare stile</a:t>
            </a:r>
            <a:endParaRPr lang="it-IT"/>
          </a:p>
        </p:txBody>
      </p:sp>
      <p:sp>
        <p:nvSpPr>
          <p:cNvPr id="3" name="Segnaposto contenut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Fare clic per modificare gli stili del testo dello schema</a:t>
            </a:r>
          </a:p>
        </p:txBody>
      </p:sp>
      <p:sp>
        <p:nvSpPr>
          <p:cNvPr id="5" name="Segnaposto data 4"/>
          <p:cNvSpPr>
            <a:spLocks noGrp="1"/>
          </p:cNvSpPr>
          <p:nvPr>
            <p:ph type="dt" sz="half" idx="10"/>
          </p:nvPr>
        </p:nvSpPr>
        <p:spPr/>
        <p:txBody>
          <a:bodyPr/>
          <a:lstStyle/>
          <a:p>
            <a:fld id="{67DDEB45-DAC0-284F-A185-9CEF2CD16666}" type="datetimeFigureOut">
              <a:rPr lang="it-IT" smtClean="0"/>
              <a:t>27/04/17</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8AF9C102-6AC6-0941-A948-311BCCA83A71}" type="slidenum">
              <a:rPr lang="it-IT" smtClean="0"/>
              <a:t>‹n.›</a:t>
            </a:fld>
            <a:endParaRPr lang="it-IT"/>
          </a:p>
        </p:txBody>
      </p:sp>
    </p:spTree>
    <p:extLst>
      <p:ext uri="{BB962C8B-B14F-4D97-AF65-F5344CB8AC3E}">
        <p14:creationId xmlns:p14="http://schemas.microsoft.com/office/powerpoint/2010/main" val="15862602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smtClean="0"/>
              <a:t>Fare clic per modificare stile</a:t>
            </a:r>
            <a:endParaRPr lang="it-IT"/>
          </a:p>
        </p:txBody>
      </p:sp>
      <p:sp>
        <p:nvSpPr>
          <p:cNvPr id="3" name="Segnaposto immagin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Fare clic per modificare gli stili del testo dello schema</a:t>
            </a:r>
          </a:p>
        </p:txBody>
      </p:sp>
      <p:sp>
        <p:nvSpPr>
          <p:cNvPr id="5" name="Segnaposto data 4"/>
          <p:cNvSpPr>
            <a:spLocks noGrp="1"/>
          </p:cNvSpPr>
          <p:nvPr>
            <p:ph type="dt" sz="half" idx="10"/>
          </p:nvPr>
        </p:nvSpPr>
        <p:spPr/>
        <p:txBody>
          <a:bodyPr/>
          <a:lstStyle/>
          <a:p>
            <a:fld id="{67DDEB45-DAC0-284F-A185-9CEF2CD16666}" type="datetimeFigureOut">
              <a:rPr lang="it-IT" smtClean="0"/>
              <a:t>27/04/17</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8AF9C102-6AC6-0941-A948-311BCCA83A71}" type="slidenum">
              <a:rPr lang="it-IT" smtClean="0"/>
              <a:t>‹n.›</a:t>
            </a:fld>
            <a:endParaRPr lang="it-IT"/>
          </a:p>
        </p:txBody>
      </p:sp>
    </p:spTree>
    <p:extLst>
      <p:ext uri="{BB962C8B-B14F-4D97-AF65-F5344CB8AC3E}">
        <p14:creationId xmlns:p14="http://schemas.microsoft.com/office/powerpoint/2010/main" val="141453210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smtClean="0"/>
              <a:t>Fare clic per modificare stile</a:t>
            </a:r>
            <a:endParaRPr lang="it-IT"/>
          </a:p>
        </p:txBody>
      </p:sp>
      <p:sp>
        <p:nvSpPr>
          <p:cNvPr id="3" name="Segnaposto tes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7DDEB45-DAC0-284F-A185-9CEF2CD16666}" type="datetimeFigureOut">
              <a:rPr lang="it-IT" smtClean="0"/>
              <a:t>27/04/17</a:t>
            </a:fld>
            <a:endParaRPr lang="it-IT"/>
          </a:p>
        </p:txBody>
      </p:sp>
      <p:sp>
        <p:nvSpPr>
          <p:cNvPr id="5" name="Segnaposto piè di pa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F9C102-6AC6-0941-A948-311BCCA83A71}" type="slidenum">
              <a:rPr lang="it-IT" smtClean="0"/>
              <a:t>‹n.›</a:t>
            </a:fld>
            <a:endParaRPr lang="it-IT"/>
          </a:p>
        </p:txBody>
      </p:sp>
    </p:spTree>
    <p:extLst>
      <p:ext uri="{BB962C8B-B14F-4D97-AF65-F5344CB8AC3E}">
        <p14:creationId xmlns:p14="http://schemas.microsoft.com/office/powerpoint/2010/main" val="8247116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gi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gi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gi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gi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gi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JPG"/><Relationship Id="rId3" Type="http://schemas.openxmlformats.org/officeDocument/2006/relationships/image" Target="../media/image14.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 Id="rId3" Type="http://schemas.openxmlformats.org/officeDocument/2006/relationships/image" Target="../media/image16.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 Id="rId3" Type="http://schemas.openxmlformats.org/officeDocument/2006/relationships/image" Target="../media/image19.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 Id="rId3" Type="http://schemas.openxmlformats.org/officeDocument/2006/relationships/image" Target="../media/image21.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3.jpg"/><Relationship Id="rId3" Type="http://schemas.openxmlformats.org/officeDocument/2006/relationships/image" Target="../media/image24.jpg"/></Relationships>
</file>

<file path=ppt/slides/_rels/slide25.xml.rels><?xml version="1.0" encoding="UTF-8" standalone="yes"?>
<Relationships xmlns="http://schemas.openxmlformats.org/package/2006/relationships"><Relationship Id="rId3" Type="http://schemas.openxmlformats.org/officeDocument/2006/relationships/image" Target="../media/image26.jpg"/><Relationship Id="rId4" Type="http://schemas.openxmlformats.org/officeDocument/2006/relationships/image" Target="../media/image27.jpg"/><Relationship Id="rId1" Type="http://schemas.openxmlformats.org/officeDocument/2006/relationships/slideLayout" Target="../slideLayouts/slideLayout2.xml"/><Relationship Id="rId2" Type="http://schemas.openxmlformats.org/officeDocument/2006/relationships/image" Target="../media/image25.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jpg"/><Relationship Id="rId3" Type="http://schemas.openxmlformats.org/officeDocument/2006/relationships/image" Target="../media/image29.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jpeg"/><Relationship Id="rId3" Type="http://schemas.openxmlformats.org/officeDocument/2006/relationships/image" Target="../media/image31.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emf"/><Relationship Id="rId3" Type="http://schemas.openxmlformats.org/officeDocument/2006/relationships/image" Target="../media/image34.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jpeg"/><Relationship Id="rId3" Type="http://schemas.openxmlformats.org/officeDocument/2006/relationships/image" Target="../media/image37.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JPG"/><Relationship Id="rId3" Type="http://schemas.openxmlformats.org/officeDocument/2006/relationships/image" Target="../media/image39.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gif"/></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jpg"/><Relationship Id="rId3" Type="http://schemas.openxmlformats.org/officeDocument/2006/relationships/image" Target="../media/image44.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jpg"/><Relationship Id="rId3" Type="http://schemas.openxmlformats.org/officeDocument/2006/relationships/image" Target="../media/image47.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8.e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em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youtube.com/watch?v=zR3wbEudD1I" TargetMode="Externa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4.png"/><Relationship Id="rId1" Type="http://schemas.microsoft.com/office/2007/relationships/media" Target="../media/media1.mp4"/><Relationship Id="rId2" Type="http://schemas.openxmlformats.org/officeDocument/2006/relationships/video" Target="../media/media1.mp4"/></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r>
              <a:rPr lang="it-IT" dirty="0" smtClean="0"/>
              <a:t>E’ nata prima la circonferenza o la ruota?</a:t>
            </a:r>
            <a:endParaRPr lang="it-IT" dirty="0"/>
          </a:p>
        </p:txBody>
      </p:sp>
      <p:sp>
        <p:nvSpPr>
          <p:cNvPr id="3" name="Sottotitolo 2"/>
          <p:cNvSpPr>
            <a:spLocks noGrp="1"/>
          </p:cNvSpPr>
          <p:nvPr>
            <p:ph type="subTitle" idx="1"/>
          </p:nvPr>
        </p:nvSpPr>
        <p:spPr/>
        <p:txBody>
          <a:bodyPr/>
          <a:lstStyle/>
          <a:p>
            <a:r>
              <a:rPr lang="it-IT" dirty="0" smtClean="0"/>
              <a:t>Marco Andreatta</a:t>
            </a:r>
          </a:p>
          <a:p>
            <a:r>
              <a:rPr lang="it-IT" dirty="0" smtClean="0"/>
              <a:t>Professore di Geometria, Università di Trento</a:t>
            </a:r>
          </a:p>
          <a:p>
            <a:r>
              <a:rPr lang="it-IT" dirty="0" smtClean="0"/>
              <a:t>Presidente MUSE, Museo di Scienze di </a:t>
            </a:r>
            <a:r>
              <a:rPr lang="it-IT" dirty="0"/>
              <a:t>T</a:t>
            </a:r>
            <a:r>
              <a:rPr lang="it-IT" dirty="0" smtClean="0"/>
              <a:t>rento</a:t>
            </a:r>
            <a:endParaRPr lang="it-IT" dirty="0"/>
          </a:p>
        </p:txBody>
      </p:sp>
    </p:spTree>
    <p:extLst>
      <p:ext uri="{BB962C8B-B14F-4D97-AF65-F5344CB8AC3E}">
        <p14:creationId xmlns:p14="http://schemas.microsoft.com/office/powerpoint/2010/main" val="147516579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Segnaposto contenuto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75862" y="1187777"/>
            <a:ext cx="9432988" cy="5506039"/>
          </a:xfrm>
        </p:spPr>
      </p:pic>
    </p:spTree>
    <p:extLst>
      <p:ext uri="{BB962C8B-B14F-4D97-AF65-F5344CB8AC3E}">
        <p14:creationId xmlns:p14="http://schemas.microsoft.com/office/powerpoint/2010/main" val="178049606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ctr"/>
            <a:r>
              <a:rPr lang="it-IT" dirty="0" smtClean="0"/>
              <a:t>G. N. </a:t>
            </a:r>
            <a:r>
              <a:rPr lang="it-IT" dirty="0" err="1" smtClean="0"/>
              <a:t>Peaucellier</a:t>
            </a:r>
            <a:r>
              <a:rPr lang="it-IT" dirty="0" smtClean="0"/>
              <a:t> (1832-1913)</a:t>
            </a:r>
            <a:endParaRPr lang="it-IT" dirty="0"/>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328827" y="1275629"/>
            <a:ext cx="5866543" cy="5778546"/>
          </a:xfrm>
        </p:spPr>
      </p:pic>
    </p:spTree>
    <p:extLst>
      <p:ext uri="{BB962C8B-B14F-4D97-AF65-F5344CB8AC3E}">
        <p14:creationId xmlns:p14="http://schemas.microsoft.com/office/powerpoint/2010/main" val="64012800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ctr"/>
            <a:r>
              <a:rPr lang="it-IT" dirty="0" smtClean="0"/>
              <a:t>Teorema di </a:t>
            </a:r>
            <a:r>
              <a:rPr lang="it-IT" dirty="0" err="1" smtClean="0"/>
              <a:t>Kempe</a:t>
            </a:r>
            <a:r>
              <a:rPr lang="it-IT" dirty="0" smtClean="0"/>
              <a:t> (1876)</a:t>
            </a:r>
            <a:endParaRPr lang="it-IT" dirty="0"/>
          </a:p>
        </p:txBody>
      </p:sp>
      <p:sp>
        <p:nvSpPr>
          <p:cNvPr id="3" name="Segnaposto contenuto 2"/>
          <p:cNvSpPr>
            <a:spLocks noGrp="1"/>
          </p:cNvSpPr>
          <p:nvPr>
            <p:ph idx="1"/>
          </p:nvPr>
        </p:nvSpPr>
        <p:spPr/>
        <p:txBody>
          <a:bodyPr/>
          <a:lstStyle/>
          <a:p>
            <a:pPr marL="0" indent="0">
              <a:lnSpc>
                <a:spcPct val="100000"/>
              </a:lnSpc>
              <a:spcBef>
                <a:spcPts val="0"/>
              </a:spcBef>
              <a:buNone/>
            </a:pPr>
            <a:r>
              <a:rPr lang="it-IT" dirty="0"/>
              <a:t>O</a:t>
            </a:r>
            <a:r>
              <a:rPr lang="it-IT" dirty="0" smtClean="0"/>
              <a:t>gni </a:t>
            </a:r>
            <a:r>
              <a:rPr lang="it-IT" dirty="0"/>
              <a:t>curva algebrica piana </a:t>
            </a:r>
            <a:r>
              <a:rPr lang="it-IT" dirty="0" smtClean="0"/>
              <a:t>può </a:t>
            </a:r>
            <a:r>
              <a:rPr lang="it-IT" dirty="0"/>
              <a:t>essere disegnata (costruita) con un meccanismo </a:t>
            </a:r>
            <a:r>
              <a:rPr lang="it-IT" dirty="0" smtClean="0"/>
              <a:t>articolato</a:t>
            </a:r>
            <a:endParaRPr lang="it-IT" dirty="0"/>
          </a:p>
          <a:p>
            <a:pPr marL="0" marR="0" lvl="0" indent="0" defTabSz="914400" eaLnBrk="1" fontAlgn="auto" latinLnBrk="0" hangingPunct="1">
              <a:lnSpc>
                <a:spcPct val="100000"/>
              </a:lnSpc>
              <a:spcBef>
                <a:spcPts val="0"/>
              </a:spcBef>
              <a:spcAft>
                <a:spcPts val="0"/>
              </a:spcAft>
              <a:buClrTx/>
              <a:buSzTx/>
              <a:buFontTx/>
              <a:buNone/>
              <a:tabLst/>
              <a:defRPr/>
            </a:pPr>
            <a:endParaRPr lang="it-IT" dirty="0"/>
          </a:p>
        </p:txBody>
      </p:sp>
    </p:spTree>
    <p:extLst>
      <p:ext uri="{BB962C8B-B14F-4D97-AF65-F5344CB8AC3E}">
        <p14:creationId xmlns:p14="http://schemas.microsoft.com/office/powerpoint/2010/main" val="197138743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04153" y="0"/>
            <a:ext cx="6780944" cy="6780944"/>
          </a:xfrm>
        </p:spPr>
      </p:pic>
    </p:spTree>
    <p:extLst>
      <p:ext uri="{BB962C8B-B14F-4D97-AF65-F5344CB8AC3E}">
        <p14:creationId xmlns:p14="http://schemas.microsoft.com/office/powerpoint/2010/main" val="84888589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441843" y="183052"/>
            <a:ext cx="5363109" cy="6435731"/>
          </a:xfrm>
        </p:spPr>
      </p:pic>
    </p:spTree>
    <p:extLst>
      <p:ext uri="{BB962C8B-B14F-4D97-AF65-F5344CB8AC3E}">
        <p14:creationId xmlns:p14="http://schemas.microsoft.com/office/powerpoint/2010/main" val="149133663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63063" y="575352"/>
            <a:ext cx="6083678" cy="5887431"/>
          </a:xfrm>
        </p:spPr>
      </p:pic>
    </p:spTree>
    <p:extLst>
      <p:ext uri="{BB962C8B-B14F-4D97-AF65-F5344CB8AC3E}">
        <p14:creationId xmlns:p14="http://schemas.microsoft.com/office/powerpoint/2010/main" val="150777389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20604" y="523982"/>
            <a:ext cx="10524310" cy="6051479"/>
          </a:xfrm>
        </p:spPr>
      </p:pic>
    </p:spTree>
    <p:extLst>
      <p:ext uri="{BB962C8B-B14F-4D97-AF65-F5344CB8AC3E}">
        <p14:creationId xmlns:p14="http://schemas.microsoft.com/office/powerpoint/2010/main" val="143154522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ctr"/>
            <a:r>
              <a:rPr lang="it-IT" dirty="0" smtClean="0"/>
              <a:t>Platone: il mito della caverna</a:t>
            </a:r>
            <a:endParaRPr lang="it-IT" dirty="0"/>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62743" y="1577801"/>
            <a:ext cx="9135292" cy="5280199"/>
          </a:xfrm>
        </p:spPr>
      </p:pic>
    </p:spTree>
    <p:extLst>
      <p:ext uri="{BB962C8B-B14F-4D97-AF65-F5344CB8AC3E}">
        <p14:creationId xmlns:p14="http://schemas.microsoft.com/office/powerpoint/2010/main" val="194079173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ctr"/>
            <a:r>
              <a:rPr lang="it-IT" dirty="0" err="1" smtClean="0"/>
              <a:t>FabLab</a:t>
            </a:r>
            <a:r>
              <a:rPr lang="it-IT" dirty="0"/>
              <a:t> </a:t>
            </a:r>
            <a:r>
              <a:rPr lang="mr-IN" dirty="0" smtClean="0"/>
              <a:t>–</a:t>
            </a:r>
            <a:r>
              <a:rPr lang="it-IT" dirty="0" smtClean="0"/>
              <a:t> stampanti 3D e taglierine laser</a:t>
            </a:r>
            <a:endParaRPr lang="it-IT" dirty="0"/>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73531" y="2130425"/>
            <a:ext cx="4811365" cy="3608524"/>
          </a:xfrm>
        </p:spPr>
      </p:pic>
      <p:pic>
        <p:nvPicPr>
          <p:cNvPr id="5" name="Immagin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2433" y="2351314"/>
            <a:ext cx="4705036" cy="3300548"/>
          </a:xfrm>
          <a:prstGeom prst="rect">
            <a:avLst/>
          </a:prstGeom>
        </p:spPr>
      </p:pic>
    </p:spTree>
    <p:extLst>
      <p:ext uri="{BB962C8B-B14F-4D97-AF65-F5344CB8AC3E}">
        <p14:creationId xmlns:p14="http://schemas.microsoft.com/office/powerpoint/2010/main" val="126883694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199" y="365125"/>
            <a:ext cx="12919181" cy="1325563"/>
          </a:xfrm>
        </p:spPr>
        <p:txBody>
          <a:bodyPr/>
          <a:lstStyle/>
          <a:p>
            <a:r>
              <a:rPr lang="it-IT" sz="3600" dirty="0" smtClean="0"/>
              <a:t>Clotoide: curvatura aumenta linearmente nella lunghezza</a:t>
            </a:r>
            <a:br>
              <a:rPr lang="it-IT" sz="3600" dirty="0" smtClean="0"/>
            </a:br>
            <a:r>
              <a:rPr lang="it-IT" sz="3600" dirty="0" smtClean="0"/>
              <a:t>(</a:t>
            </a:r>
            <a:r>
              <a:rPr lang="it-IT" sz="3600" dirty="0" err="1" smtClean="0"/>
              <a:t>Cloto</a:t>
            </a:r>
            <a:r>
              <a:rPr lang="it-IT" sz="3600" dirty="0" smtClean="0"/>
              <a:t> una delle tre Parche).</a:t>
            </a:r>
            <a:r>
              <a:rPr lang="it-IT" dirty="0" smtClean="0"/>
              <a:t> </a:t>
            </a:r>
            <a:endParaRPr lang="it-IT" dirty="0"/>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53144" y="2528239"/>
            <a:ext cx="5486400" cy="2980944"/>
          </a:xfrm>
        </p:spPr>
      </p:pic>
      <p:sp>
        <p:nvSpPr>
          <p:cNvPr id="5" name="AutoShape 2" descr="\left( x(t), \, y(t) \right) = a"/>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6" name="AutoShape 4" descr="\left( x(t), \, y(t) \right) = a"/>
          <p:cNvSpPr>
            <a:spLocks noChangeAspect="1" noChangeArrowheads="1"/>
          </p:cNvSpPr>
          <p:nvPr/>
        </p:nvSpPr>
        <p:spPr bwMode="auto">
          <a:xfrm>
            <a:off x="152400" y="152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sp>
        <p:nvSpPr>
          <p:cNvPr id="7" name="AutoShape 6" descr="\left( x(t), \, y(t) \right) = a"/>
          <p:cNvSpPr>
            <a:spLocks noChangeAspect="1" noChangeArrowheads="1"/>
          </p:cNvSpPr>
          <p:nvPr/>
        </p:nvSpPr>
        <p:spPr bwMode="auto">
          <a:xfrm>
            <a:off x="304799" y="304799"/>
            <a:ext cx="374469" cy="37446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pic>
        <p:nvPicPr>
          <p:cNvPr id="8" name="Immagin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7590" y="2166144"/>
            <a:ext cx="4670848" cy="3503136"/>
          </a:xfrm>
          <a:prstGeom prst="rect">
            <a:avLst/>
          </a:prstGeom>
        </p:spPr>
      </p:pic>
    </p:spTree>
    <p:extLst>
      <p:ext uri="{BB962C8B-B14F-4D97-AF65-F5344CB8AC3E}">
        <p14:creationId xmlns:p14="http://schemas.microsoft.com/office/powerpoint/2010/main" val="75754224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Papiro di </a:t>
            </a:r>
            <a:r>
              <a:rPr lang="it-IT" dirty="0" err="1" smtClean="0"/>
              <a:t>Ossirinco</a:t>
            </a:r>
            <a:r>
              <a:rPr lang="it-IT" dirty="0" smtClean="0"/>
              <a:t> I-IV secolo </a:t>
            </a:r>
            <a:r>
              <a:rPr lang="it-IT" dirty="0" err="1" smtClean="0"/>
              <a:t>d.C</a:t>
            </a:r>
            <a:endParaRPr lang="it-IT" dirty="0"/>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69897" y="1546487"/>
            <a:ext cx="7859730" cy="4787290"/>
          </a:xfrm>
        </p:spPr>
      </p:pic>
    </p:spTree>
    <p:extLst>
      <p:ext uri="{BB962C8B-B14F-4D97-AF65-F5344CB8AC3E}">
        <p14:creationId xmlns:p14="http://schemas.microsoft.com/office/powerpoint/2010/main" val="41286237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70008" y="-2362"/>
            <a:ext cx="8891141" cy="6860362"/>
          </a:xfrm>
        </p:spPr>
      </p:pic>
    </p:spTree>
    <p:extLst>
      <p:ext uri="{BB962C8B-B14F-4D97-AF65-F5344CB8AC3E}">
        <p14:creationId xmlns:p14="http://schemas.microsoft.com/office/powerpoint/2010/main" val="54434113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ctr"/>
            <a:r>
              <a:rPr lang="it-IT" dirty="0" smtClean="0"/>
              <a:t>Catenaria </a:t>
            </a:r>
            <a:r>
              <a:rPr lang="mr-IN" dirty="0" smtClean="0"/>
              <a:t>–</a:t>
            </a:r>
            <a:r>
              <a:rPr lang="it-IT" dirty="0" smtClean="0"/>
              <a:t> da Brunelleschi a Wembley</a:t>
            </a:r>
            <a:endParaRPr lang="it-IT" dirty="0"/>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7505" y="1520824"/>
            <a:ext cx="5432472" cy="4104912"/>
          </a:xfrm>
        </p:spPr>
      </p:pic>
      <p:pic>
        <p:nvPicPr>
          <p:cNvPr id="5" name="Immagin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9281" y="1641951"/>
            <a:ext cx="6096272" cy="4067357"/>
          </a:xfrm>
          <a:prstGeom prst="rect">
            <a:avLst/>
          </a:prstGeom>
        </p:spPr>
      </p:pic>
    </p:spTree>
    <p:extLst>
      <p:ext uri="{BB962C8B-B14F-4D97-AF65-F5344CB8AC3E}">
        <p14:creationId xmlns:p14="http://schemas.microsoft.com/office/powerpoint/2010/main" val="67584641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olo 1"/>
          <p:cNvSpPr>
            <a:spLocks noGrp="1"/>
          </p:cNvSpPr>
          <p:nvPr>
            <p:ph type="title"/>
          </p:nvPr>
        </p:nvSpPr>
        <p:spPr/>
        <p:txBody>
          <a:bodyPr/>
          <a:lstStyle/>
          <a:p>
            <a:endParaRPr lang="it-IT" altLang="it-IT"/>
          </a:p>
        </p:txBody>
      </p:sp>
      <p:sp>
        <p:nvSpPr>
          <p:cNvPr id="28675" name="Segnaposto contenuto 2"/>
          <p:cNvSpPr>
            <a:spLocks noGrp="1"/>
          </p:cNvSpPr>
          <p:nvPr>
            <p:ph idx="1"/>
          </p:nvPr>
        </p:nvSpPr>
        <p:spPr/>
        <p:txBody>
          <a:bodyPr/>
          <a:lstStyle/>
          <a:p>
            <a:endParaRPr lang="it-IT" altLang="it-IT" dirty="0"/>
          </a:p>
        </p:txBody>
      </p:sp>
      <p:pic>
        <p:nvPicPr>
          <p:cNvPr id="28676" name="Immagine 3" descr="C:\Users\Giuseppe\AppData\Local\Microsoft\Windows\Temporary Internet Files\Content.Word\2 tiff.t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80758" y="0"/>
            <a:ext cx="7055326" cy="6443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foto 1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379" y="0"/>
            <a:ext cx="4726379" cy="6942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3687032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2334522" y="857251"/>
            <a:ext cx="6857999" cy="5143498"/>
          </a:xfrm>
        </p:spPr>
      </p:pic>
    </p:spTree>
    <p:extLst>
      <p:ext uri="{BB962C8B-B14F-4D97-AF65-F5344CB8AC3E}">
        <p14:creationId xmlns:p14="http://schemas.microsoft.com/office/powerpoint/2010/main" val="116298885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18.4.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915509" cy="4787660"/>
          </a:xfrm>
          <a:prstGeom prst="rect">
            <a:avLst/>
          </a:prstGeom>
        </p:spPr>
      </p:pic>
      <p:pic>
        <p:nvPicPr>
          <p:cNvPr id="4" name="Immagine 3" descr="18.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9351" y="1630523"/>
            <a:ext cx="6762649" cy="5227477"/>
          </a:xfrm>
          <a:prstGeom prst="rect">
            <a:avLst/>
          </a:prstGeom>
        </p:spPr>
      </p:pic>
      <p:sp>
        <p:nvSpPr>
          <p:cNvPr id="2" name="CasellaDiTesto 1"/>
          <p:cNvSpPr txBox="1"/>
          <p:nvPr/>
        </p:nvSpPr>
        <p:spPr>
          <a:xfrm>
            <a:off x="1768415" y="4873925"/>
            <a:ext cx="2857064" cy="369332"/>
          </a:xfrm>
          <a:prstGeom prst="rect">
            <a:avLst/>
          </a:prstGeom>
          <a:noFill/>
        </p:spPr>
        <p:txBody>
          <a:bodyPr wrap="none" rtlCol="0">
            <a:spAutoFit/>
          </a:bodyPr>
          <a:lstStyle/>
          <a:p>
            <a:r>
              <a:rPr lang="it-IT" dirty="0" smtClean="0"/>
              <a:t>superficie del Dini (Beltrami)</a:t>
            </a:r>
            <a:endParaRPr lang="it-IT" dirty="0"/>
          </a:p>
        </p:txBody>
      </p:sp>
      <p:sp>
        <p:nvSpPr>
          <p:cNvPr id="5" name="CasellaDiTesto 4"/>
          <p:cNvSpPr txBox="1"/>
          <p:nvPr/>
        </p:nvSpPr>
        <p:spPr>
          <a:xfrm>
            <a:off x="7841411" y="621102"/>
            <a:ext cx="1608517" cy="369332"/>
          </a:xfrm>
          <a:prstGeom prst="rect">
            <a:avLst/>
          </a:prstGeom>
          <a:noFill/>
        </p:spPr>
        <p:txBody>
          <a:bodyPr wrap="none" rtlCol="0">
            <a:spAutoFit/>
          </a:bodyPr>
          <a:lstStyle/>
          <a:p>
            <a:r>
              <a:rPr lang="it-IT" dirty="0" err="1" smtClean="0"/>
              <a:t>sestica</a:t>
            </a:r>
            <a:r>
              <a:rPr lang="it-IT" dirty="0" smtClean="0"/>
              <a:t> di </a:t>
            </a:r>
            <a:r>
              <a:rPr lang="it-IT" dirty="0" err="1" smtClean="0"/>
              <a:t>Barth</a:t>
            </a:r>
            <a:endParaRPr lang="it-IT" dirty="0"/>
          </a:p>
        </p:txBody>
      </p:sp>
    </p:spTree>
    <p:extLst>
      <p:ext uri="{BB962C8B-B14F-4D97-AF65-F5344CB8AC3E}">
        <p14:creationId xmlns:p14="http://schemas.microsoft.com/office/powerpoint/2010/main" val="118693919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1"/>
            <a:ext cx="3818627" cy="5727941"/>
          </a:xfrm>
        </p:spPr>
      </p:pic>
      <p:pic>
        <p:nvPicPr>
          <p:cNvPr id="5" name="Immagin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71822" y="0"/>
            <a:ext cx="4045789" cy="6059361"/>
          </a:xfrm>
          <a:prstGeom prst="rect">
            <a:avLst/>
          </a:prstGeom>
        </p:spPr>
      </p:pic>
      <p:pic>
        <p:nvPicPr>
          <p:cNvPr id="7" name="Immagin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70807" y="0"/>
            <a:ext cx="4149305" cy="6223958"/>
          </a:xfrm>
          <a:prstGeom prst="rect">
            <a:avLst/>
          </a:prstGeom>
        </p:spPr>
      </p:pic>
      <p:sp>
        <p:nvSpPr>
          <p:cNvPr id="8" name="CasellaDiTesto 7"/>
          <p:cNvSpPr txBox="1"/>
          <p:nvPr/>
        </p:nvSpPr>
        <p:spPr>
          <a:xfrm>
            <a:off x="2554875" y="6254150"/>
            <a:ext cx="3145281" cy="369332"/>
          </a:xfrm>
          <a:prstGeom prst="rect">
            <a:avLst/>
          </a:prstGeom>
          <a:noFill/>
        </p:spPr>
        <p:txBody>
          <a:bodyPr wrap="square" rtlCol="0">
            <a:spAutoFit/>
          </a:bodyPr>
          <a:lstStyle/>
          <a:p>
            <a:r>
              <a:rPr lang="it-IT" dirty="0"/>
              <a:t>http://</a:t>
            </a:r>
            <a:r>
              <a:rPr lang="it-IT" dirty="0" err="1"/>
              <a:t>www.museoscienza.org</a:t>
            </a:r>
            <a:r>
              <a:rPr lang="it-IT" dirty="0"/>
              <a:t>/</a:t>
            </a:r>
          </a:p>
        </p:txBody>
      </p:sp>
      <p:sp>
        <p:nvSpPr>
          <p:cNvPr id="9" name="CasellaDiTesto 8"/>
          <p:cNvSpPr txBox="1"/>
          <p:nvPr/>
        </p:nvSpPr>
        <p:spPr>
          <a:xfrm>
            <a:off x="6370550" y="6254150"/>
            <a:ext cx="2805320" cy="369332"/>
          </a:xfrm>
          <a:prstGeom prst="rect">
            <a:avLst/>
          </a:prstGeom>
          <a:noFill/>
        </p:spPr>
        <p:txBody>
          <a:bodyPr wrap="none" rtlCol="0">
            <a:spAutoFit/>
          </a:bodyPr>
          <a:lstStyle/>
          <a:p>
            <a:r>
              <a:rPr lang="it-IT" dirty="0"/>
              <a:t>http://</a:t>
            </a:r>
            <a:r>
              <a:rPr lang="it-IT" dirty="0" err="1"/>
              <a:t>math-sculpture.com</a:t>
            </a:r>
            <a:r>
              <a:rPr lang="it-IT" dirty="0"/>
              <a:t>/</a:t>
            </a:r>
          </a:p>
        </p:txBody>
      </p:sp>
      <p:sp>
        <p:nvSpPr>
          <p:cNvPr id="10" name="CasellaDiTesto 9"/>
          <p:cNvSpPr txBox="1"/>
          <p:nvPr/>
        </p:nvSpPr>
        <p:spPr>
          <a:xfrm>
            <a:off x="198409" y="5857336"/>
            <a:ext cx="3620218" cy="369332"/>
          </a:xfrm>
          <a:prstGeom prst="rect">
            <a:avLst/>
          </a:prstGeom>
          <a:noFill/>
        </p:spPr>
        <p:txBody>
          <a:bodyPr wrap="square" rtlCol="0">
            <a:spAutoFit/>
          </a:bodyPr>
          <a:lstStyle/>
          <a:p>
            <a:r>
              <a:rPr lang="it-IT" dirty="0" smtClean="0"/>
              <a:t>Superfici cubiche</a:t>
            </a:r>
            <a:endParaRPr lang="it-IT" dirty="0"/>
          </a:p>
        </p:txBody>
      </p:sp>
    </p:spTree>
    <p:extLst>
      <p:ext uri="{BB962C8B-B14F-4D97-AF65-F5344CB8AC3E}">
        <p14:creationId xmlns:p14="http://schemas.microsoft.com/office/powerpoint/2010/main" val="94305001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ctr"/>
            <a:r>
              <a:rPr lang="it-IT" dirty="0" smtClean="0"/>
              <a:t>bottiglia di Klein</a:t>
            </a:r>
            <a:endParaRPr lang="it-IT" dirty="0"/>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72737" y="1797612"/>
            <a:ext cx="4581811" cy="4351338"/>
          </a:xfrm>
        </p:spPr>
      </p:pic>
      <p:pic>
        <p:nvPicPr>
          <p:cNvPr id="5" name="Immagin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69874" y="1881051"/>
            <a:ext cx="5586471" cy="4184461"/>
          </a:xfrm>
          <a:prstGeom prst="rect">
            <a:avLst/>
          </a:prstGeom>
        </p:spPr>
      </p:pic>
    </p:spTree>
    <p:extLst>
      <p:ext uri="{BB962C8B-B14F-4D97-AF65-F5344CB8AC3E}">
        <p14:creationId xmlns:p14="http://schemas.microsoft.com/office/powerpoint/2010/main" val="179869400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340415" y="-341977"/>
            <a:ext cx="5710687" cy="8085335"/>
          </a:xfrm>
        </p:spPr>
      </p:pic>
      <p:pic>
        <p:nvPicPr>
          <p:cNvPr id="5" name="Immagin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6204487" cy="3933645"/>
          </a:xfrm>
          <a:prstGeom prst="rect">
            <a:avLst/>
          </a:prstGeom>
        </p:spPr>
      </p:pic>
      <p:sp>
        <p:nvSpPr>
          <p:cNvPr id="6" name="CasellaDiTesto 5"/>
          <p:cNvSpPr txBox="1"/>
          <p:nvPr/>
        </p:nvSpPr>
        <p:spPr>
          <a:xfrm>
            <a:off x="1302589" y="4666891"/>
            <a:ext cx="1993494" cy="369332"/>
          </a:xfrm>
          <a:prstGeom prst="rect">
            <a:avLst/>
          </a:prstGeom>
          <a:noFill/>
        </p:spPr>
        <p:txBody>
          <a:bodyPr wrap="none" rtlCol="0">
            <a:spAutoFit/>
          </a:bodyPr>
          <a:lstStyle/>
          <a:p>
            <a:r>
              <a:rPr lang="it-IT" dirty="0" smtClean="0"/>
              <a:t>Mercatore 1512-94</a:t>
            </a:r>
            <a:endParaRPr lang="it-IT" dirty="0"/>
          </a:p>
        </p:txBody>
      </p:sp>
    </p:spTree>
    <p:extLst>
      <p:ext uri="{BB962C8B-B14F-4D97-AF65-F5344CB8AC3E}">
        <p14:creationId xmlns:p14="http://schemas.microsoft.com/office/powerpoint/2010/main" val="145709391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459193" y="4715"/>
            <a:ext cx="4485735" cy="6853042"/>
          </a:xfrm>
        </p:spPr>
      </p:pic>
    </p:spTree>
    <p:extLst>
      <p:ext uri="{BB962C8B-B14F-4D97-AF65-F5344CB8AC3E}">
        <p14:creationId xmlns:p14="http://schemas.microsoft.com/office/powerpoint/2010/main" val="184463718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77680" y="0"/>
            <a:ext cx="5382883" cy="6988925"/>
          </a:xfrm>
        </p:spPr>
      </p:pic>
      <p:pic>
        <p:nvPicPr>
          <p:cNvPr id="2" name="Immagin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65300" y="0"/>
            <a:ext cx="5092928" cy="7207135"/>
          </a:xfrm>
          <a:prstGeom prst="rect">
            <a:avLst/>
          </a:prstGeom>
        </p:spPr>
      </p:pic>
    </p:spTree>
    <p:extLst>
      <p:ext uri="{BB962C8B-B14F-4D97-AF65-F5344CB8AC3E}">
        <p14:creationId xmlns:p14="http://schemas.microsoft.com/office/powerpoint/2010/main" val="67487496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9056" y="97997"/>
            <a:ext cx="10515600" cy="1325563"/>
          </a:xfrm>
        </p:spPr>
        <p:txBody>
          <a:bodyPr/>
          <a:lstStyle/>
          <a:p>
            <a:pPr algn="ctr"/>
            <a:r>
              <a:rPr lang="it-IT" dirty="0" smtClean="0"/>
              <a:t>Primo Libro Elementi di Euclide </a:t>
            </a:r>
            <a:endParaRPr lang="it-IT" dirty="0"/>
          </a:p>
        </p:txBody>
      </p:sp>
      <p:sp>
        <p:nvSpPr>
          <p:cNvPr id="3" name="Segnaposto contenuto 2"/>
          <p:cNvSpPr>
            <a:spLocks noGrp="1"/>
          </p:cNvSpPr>
          <p:nvPr>
            <p:ph idx="1"/>
          </p:nvPr>
        </p:nvSpPr>
        <p:spPr>
          <a:xfrm>
            <a:off x="760288" y="1561672"/>
            <a:ext cx="10593512" cy="4615291"/>
          </a:xfrm>
        </p:spPr>
        <p:txBody>
          <a:bodyPr>
            <a:normAutofit fontScale="62500" lnSpcReduction="20000"/>
          </a:bodyPr>
          <a:lstStyle/>
          <a:p>
            <a:pPr marL="0" indent="0">
              <a:buNone/>
            </a:pPr>
            <a:r>
              <a:rPr lang="it-IT" sz="3200" i="1" dirty="0"/>
              <a:t>D</a:t>
            </a:r>
            <a:r>
              <a:rPr lang="it-IT" sz="3200" i="1" dirty="0" smtClean="0"/>
              <a:t>efinizioni</a:t>
            </a:r>
          </a:p>
          <a:p>
            <a:pPr marL="0" indent="0">
              <a:buNone/>
            </a:pPr>
            <a:r>
              <a:rPr lang="it-IT" dirty="0" err="1" smtClean="0"/>
              <a:t>Def</a:t>
            </a:r>
            <a:r>
              <a:rPr lang="it-IT" dirty="0"/>
              <a:t>. 1 Un punto è ciò che non ha parti</a:t>
            </a:r>
          </a:p>
          <a:p>
            <a:pPr marL="0" indent="0">
              <a:buNone/>
            </a:pPr>
            <a:r>
              <a:rPr lang="it-IT" dirty="0" err="1"/>
              <a:t>Def</a:t>
            </a:r>
            <a:r>
              <a:rPr lang="it-IT" dirty="0"/>
              <a:t> 2. </a:t>
            </a:r>
            <a:r>
              <a:rPr lang="it-IT" dirty="0">
                <a:solidFill>
                  <a:srgbClr val="FF0000"/>
                </a:solidFill>
              </a:rPr>
              <a:t>Una linea è lunghezza senza larghezza</a:t>
            </a:r>
          </a:p>
          <a:p>
            <a:pPr marL="0" indent="0">
              <a:buNone/>
            </a:pPr>
            <a:r>
              <a:rPr lang="it-IT" dirty="0" err="1"/>
              <a:t>Def</a:t>
            </a:r>
            <a:r>
              <a:rPr lang="it-IT" dirty="0"/>
              <a:t> 4. </a:t>
            </a:r>
            <a:r>
              <a:rPr lang="it-IT" dirty="0">
                <a:solidFill>
                  <a:srgbClr val="FF0000"/>
                </a:solidFill>
              </a:rPr>
              <a:t>Una linea retta è quella che giace ugualmente rispetto ai suoi punti (</a:t>
            </a:r>
            <a:r>
              <a:rPr lang="it-IT" dirty="0" smtClean="0">
                <a:solidFill>
                  <a:srgbClr val="FF0000"/>
                </a:solidFill>
              </a:rPr>
              <a:t>geodetica)</a:t>
            </a:r>
            <a:endParaRPr lang="it-IT" dirty="0">
              <a:solidFill>
                <a:srgbClr val="FF0000"/>
              </a:solidFill>
            </a:endParaRPr>
          </a:p>
          <a:p>
            <a:pPr marL="0" indent="0">
              <a:buNone/>
            </a:pPr>
            <a:r>
              <a:rPr lang="it-IT" dirty="0" err="1"/>
              <a:t>Def</a:t>
            </a:r>
            <a:r>
              <a:rPr lang="it-IT" dirty="0"/>
              <a:t> 15 </a:t>
            </a:r>
            <a:r>
              <a:rPr lang="it-IT" dirty="0">
                <a:solidFill>
                  <a:schemeClr val="accent1">
                    <a:lumMod val="75000"/>
                  </a:schemeClr>
                </a:solidFill>
              </a:rPr>
              <a:t>Cerchio è una figura piana compresa da una sola linea, tutte le rette che incidono sulla quale, condotte da un solo punto tra quelli che sono posti all'interno della figura, sono uguali tra </a:t>
            </a:r>
            <a:r>
              <a:rPr lang="it-IT" dirty="0" smtClean="0">
                <a:solidFill>
                  <a:schemeClr val="accent1">
                    <a:lumMod val="75000"/>
                  </a:schemeClr>
                </a:solidFill>
              </a:rPr>
              <a:t>loro.</a:t>
            </a:r>
          </a:p>
          <a:p>
            <a:pPr marL="0" indent="0">
              <a:buNone/>
            </a:pPr>
            <a:endParaRPr lang="it-IT" dirty="0"/>
          </a:p>
          <a:p>
            <a:pPr marL="0" indent="0">
              <a:buNone/>
            </a:pPr>
            <a:r>
              <a:rPr lang="it-IT" sz="3200" i="1" dirty="0" smtClean="0"/>
              <a:t>Postulati</a:t>
            </a:r>
            <a:endParaRPr lang="it-IT" sz="3200" i="1" dirty="0"/>
          </a:p>
          <a:p>
            <a:pPr marL="0" indent="0">
              <a:buNone/>
            </a:pPr>
            <a:r>
              <a:rPr lang="it-IT" dirty="0"/>
              <a:t>1. </a:t>
            </a:r>
            <a:r>
              <a:rPr lang="it-IT" dirty="0">
                <a:solidFill>
                  <a:srgbClr val="FF0000"/>
                </a:solidFill>
              </a:rPr>
              <a:t>Tracciare </a:t>
            </a:r>
            <a:r>
              <a:rPr lang="it-IT" dirty="0" smtClean="0">
                <a:solidFill>
                  <a:srgbClr val="FF0000"/>
                </a:solidFill>
              </a:rPr>
              <a:t>una </a:t>
            </a:r>
            <a:r>
              <a:rPr lang="it-IT" dirty="0">
                <a:solidFill>
                  <a:srgbClr val="FF0000"/>
                </a:solidFill>
              </a:rPr>
              <a:t>retta da un punto a un altro punto.</a:t>
            </a:r>
          </a:p>
          <a:p>
            <a:pPr marL="0" indent="0">
              <a:buNone/>
            </a:pPr>
            <a:r>
              <a:rPr lang="it-IT" dirty="0"/>
              <a:t>2. </a:t>
            </a:r>
            <a:r>
              <a:rPr lang="it-IT" dirty="0">
                <a:solidFill>
                  <a:srgbClr val="FF0000"/>
                </a:solidFill>
              </a:rPr>
              <a:t>Prolungare senza soluzione di continuità una retta </a:t>
            </a:r>
            <a:r>
              <a:rPr lang="it-IT" dirty="0" smtClean="0">
                <a:solidFill>
                  <a:srgbClr val="FF0000"/>
                </a:solidFill>
              </a:rPr>
              <a:t>limitata </a:t>
            </a:r>
            <a:r>
              <a:rPr lang="it-IT" dirty="0">
                <a:solidFill>
                  <a:srgbClr val="FF0000"/>
                </a:solidFill>
              </a:rPr>
              <a:t>in una retta</a:t>
            </a:r>
          </a:p>
          <a:p>
            <a:pPr marL="0" indent="0">
              <a:buNone/>
            </a:pPr>
            <a:r>
              <a:rPr lang="it-IT" dirty="0"/>
              <a:t>3. </a:t>
            </a:r>
            <a:r>
              <a:rPr lang="it-IT" dirty="0">
                <a:solidFill>
                  <a:schemeClr val="accent1"/>
                </a:solidFill>
              </a:rPr>
              <a:t>Descrivere </a:t>
            </a:r>
            <a:r>
              <a:rPr lang="it-IT" dirty="0" smtClean="0">
                <a:solidFill>
                  <a:schemeClr val="accent1"/>
                </a:solidFill>
              </a:rPr>
              <a:t>un </a:t>
            </a:r>
            <a:r>
              <a:rPr lang="it-IT" dirty="0">
                <a:solidFill>
                  <a:schemeClr val="accent1"/>
                </a:solidFill>
              </a:rPr>
              <a:t>cerchio con dati centro e </a:t>
            </a:r>
            <a:r>
              <a:rPr lang="it-IT" dirty="0" smtClean="0">
                <a:solidFill>
                  <a:schemeClr val="accent1"/>
                </a:solidFill>
              </a:rPr>
              <a:t>raggio</a:t>
            </a:r>
            <a:endParaRPr lang="it-IT" dirty="0">
              <a:solidFill>
                <a:schemeClr val="accent1"/>
              </a:solidFill>
            </a:endParaRPr>
          </a:p>
          <a:p>
            <a:pPr marL="0" indent="0">
              <a:buNone/>
            </a:pPr>
            <a:r>
              <a:rPr lang="it-IT" dirty="0"/>
              <a:t>4. Tutti gli angoli retti sono uguali tra loro</a:t>
            </a:r>
          </a:p>
          <a:p>
            <a:pPr marL="0" indent="0">
              <a:buNone/>
            </a:pPr>
            <a:r>
              <a:rPr lang="it-IT" dirty="0"/>
              <a:t>5. </a:t>
            </a:r>
            <a:r>
              <a:rPr lang="it-IT" dirty="0">
                <a:solidFill>
                  <a:schemeClr val="accent6"/>
                </a:solidFill>
              </a:rPr>
              <a:t>E che, qualora una retta che incide su due rette faccia minori di due retti gli angoli all'interno e dalla stessa parte, le due rette prolungate illimitatamente incidano dalla parte in cui sono gli angoli minori dei due retti</a:t>
            </a:r>
          </a:p>
        </p:txBody>
      </p:sp>
    </p:spTree>
    <p:extLst>
      <p:ext uri="{BB962C8B-B14F-4D97-AF65-F5344CB8AC3E}">
        <p14:creationId xmlns:p14="http://schemas.microsoft.com/office/powerpoint/2010/main" val="19087543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ctr"/>
            <a:r>
              <a:rPr lang="it-IT" dirty="0" smtClean="0"/>
              <a:t>Enrico </a:t>
            </a:r>
            <a:r>
              <a:rPr lang="it-IT" dirty="0" err="1" smtClean="0"/>
              <a:t>Bombieri</a:t>
            </a:r>
            <a:endParaRPr lang="it-IT" dirty="0"/>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310743" y="1391455"/>
            <a:ext cx="3556610" cy="5199349"/>
          </a:xfrm>
        </p:spPr>
      </p:pic>
    </p:spTree>
    <p:extLst>
      <p:ext uri="{BB962C8B-B14F-4D97-AF65-F5344CB8AC3E}">
        <p14:creationId xmlns:p14="http://schemas.microsoft.com/office/powerpoint/2010/main" val="86661792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ctr"/>
            <a:r>
              <a:rPr lang="it-IT" dirty="0" smtClean="0"/>
              <a:t>Andre e Simon Weil</a:t>
            </a:r>
            <a:endParaRPr lang="it-IT" dirty="0"/>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53836" y="1552212"/>
            <a:ext cx="4030683" cy="4676166"/>
          </a:xfrm>
        </p:spPr>
      </p:pic>
      <p:pic>
        <p:nvPicPr>
          <p:cNvPr id="5" name="Immagin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79575" y="1552212"/>
            <a:ext cx="3711038" cy="4582570"/>
          </a:xfrm>
          <a:prstGeom prst="rect">
            <a:avLst/>
          </a:prstGeom>
        </p:spPr>
      </p:pic>
    </p:spTree>
    <p:extLst>
      <p:ext uri="{BB962C8B-B14F-4D97-AF65-F5344CB8AC3E}">
        <p14:creationId xmlns:p14="http://schemas.microsoft.com/office/powerpoint/2010/main" val="203993252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5688504" y="857252"/>
            <a:ext cx="6857999" cy="5143499"/>
          </a:xfrm>
        </p:spPr>
      </p:pic>
      <p:pic>
        <p:nvPicPr>
          <p:cNvPr id="5" name="Immagin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396059" y="857250"/>
            <a:ext cx="6858000" cy="5143500"/>
          </a:xfrm>
          <a:prstGeom prst="rect">
            <a:avLst/>
          </a:prstGeom>
        </p:spPr>
      </p:pic>
    </p:spTree>
    <p:extLst>
      <p:ext uri="{BB962C8B-B14F-4D97-AF65-F5344CB8AC3E}">
        <p14:creationId xmlns:p14="http://schemas.microsoft.com/office/powerpoint/2010/main" val="21796482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Curva di </a:t>
            </a:r>
            <a:r>
              <a:rPr lang="it-IT" dirty="0" err="1" smtClean="0"/>
              <a:t>Peano</a:t>
            </a:r>
            <a:r>
              <a:rPr lang="it-IT" dirty="0" smtClean="0"/>
              <a:t> - </a:t>
            </a:r>
            <a:r>
              <a:rPr lang="it-IT" dirty="0" err="1" smtClean="0"/>
              <a:t>Hilbert</a:t>
            </a:r>
            <a:endParaRPr lang="it-IT" dirty="0"/>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3384" y="2188396"/>
            <a:ext cx="11369189" cy="3468152"/>
          </a:xfrm>
        </p:spPr>
      </p:pic>
    </p:spTree>
    <p:extLst>
      <p:ext uri="{BB962C8B-B14F-4D97-AF65-F5344CB8AC3E}">
        <p14:creationId xmlns:p14="http://schemas.microsoft.com/office/powerpoint/2010/main" val="172123200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Curva di </a:t>
            </a:r>
            <a:r>
              <a:rPr lang="it-IT" dirty="0" err="1" smtClean="0"/>
              <a:t>Peano</a:t>
            </a:r>
            <a:r>
              <a:rPr lang="it-IT" dirty="0" smtClean="0"/>
              <a:t> - </a:t>
            </a:r>
            <a:r>
              <a:rPr lang="it-IT" dirty="0" err="1" smtClean="0"/>
              <a:t>Hilbert</a:t>
            </a:r>
            <a:endParaRPr lang="it-IT" dirty="0"/>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37026" y="1778653"/>
            <a:ext cx="7651422" cy="4950920"/>
          </a:xfrm>
        </p:spPr>
      </p:pic>
    </p:spTree>
    <p:extLst>
      <p:ext uri="{BB962C8B-B14F-4D97-AF65-F5344CB8AC3E}">
        <p14:creationId xmlns:p14="http://schemas.microsoft.com/office/powerpoint/2010/main" val="25525029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86103" y="174660"/>
            <a:ext cx="6538868" cy="6538868"/>
          </a:xfrm>
        </p:spPr>
      </p:pic>
    </p:spTree>
    <p:extLst>
      <p:ext uri="{BB962C8B-B14F-4D97-AF65-F5344CB8AC3E}">
        <p14:creationId xmlns:p14="http://schemas.microsoft.com/office/powerpoint/2010/main" val="72078363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r"/>
            <a:r>
              <a:rPr lang="it-IT" dirty="0" smtClean="0"/>
              <a:t>Alan </a:t>
            </a:r>
            <a:r>
              <a:rPr lang="it-IT" dirty="0" err="1" smtClean="0"/>
              <a:t>Turing</a:t>
            </a:r>
            <a:r>
              <a:rPr lang="it-IT" dirty="0" smtClean="0"/>
              <a:t>, Macchina di </a:t>
            </a:r>
            <a:r>
              <a:rPr lang="it-IT" dirty="0" err="1" smtClean="0"/>
              <a:t>Turing</a:t>
            </a:r>
            <a:r>
              <a:rPr lang="it-IT" dirty="0" smtClean="0"/>
              <a:t> (1936)</a:t>
            </a:r>
            <a:endParaRPr lang="it-IT" dirty="0"/>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22966" y="1426916"/>
            <a:ext cx="4115783" cy="5349936"/>
          </a:xfrm>
        </p:spPr>
      </p:pic>
      <p:pic>
        <p:nvPicPr>
          <p:cNvPr id="5" name="Immagin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70266" y="2752479"/>
            <a:ext cx="9452263" cy="3780905"/>
          </a:xfrm>
          <a:prstGeom prst="rect">
            <a:avLst/>
          </a:prstGeom>
        </p:spPr>
      </p:pic>
    </p:spTree>
    <p:extLst>
      <p:ext uri="{BB962C8B-B14F-4D97-AF65-F5344CB8AC3E}">
        <p14:creationId xmlns:p14="http://schemas.microsoft.com/office/powerpoint/2010/main" val="21380196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90943" y="475014"/>
            <a:ext cx="7586585" cy="6149283"/>
          </a:xfrm>
        </p:spPr>
      </p:pic>
    </p:spTree>
    <p:extLst>
      <p:ext uri="{BB962C8B-B14F-4D97-AF65-F5344CB8AC3E}">
        <p14:creationId xmlns:p14="http://schemas.microsoft.com/office/powerpoint/2010/main" val="146689862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ctr"/>
            <a:r>
              <a:rPr lang="it-IT" dirty="0" smtClean="0"/>
              <a:t>Varietà di Fano</a:t>
            </a:r>
            <a:endParaRPr lang="it-IT" dirty="0"/>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096000" y="1860119"/>
            <a:ext cx="6064718" cy="4167327"/>
          </a:xfrm>
        </p:spPr>
      </p:pic>
      <p:pic>
        <p:nvPicPr>
          <p:cNvPr id="5" name="Immagin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4841" y="1860119"/>
            <a:ext cx="4974770" cy="4390235"/>
          </a:xfrm>
          <a:prstGeom prst="rect">
            <a:avLst/>
          </a:prstGeom>
        </p:spPr>
      </p:pic>
    </p:spTree>
    <p:extLst>
      <p:ext uri="{BB962C8B-B14F-4D97-AF65-F5344CB8AC3E}">
        <p14:creationId xmlns:p14="http://schemas.microsoft.com/office/powerpoint/2010/main" val="202959501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97300" y="0"/>
            <a:ext cx="4572538" cy="6858000"/>
          </a:xfrm>
          <a:prstGeom prst="rect">
            <a:avLst/>
          </a:prstGeom>
        </p:spPr>
      </p:pic>
    </p:spTree>
    <p:extLst>
      <p:ext uri="{BB962C8B-B14F-4D97-AF65-F5344CB8AC3E}">
        <p14:creationId xmlns:p14="http://schemas.microsoft.com/office/powerpoint/2010/main" val="189206660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ctr"/>
            <a:r>
              <a:rPr lang="it-IT" dirty="0" smtClean="0">
                <a:solidFill>
                  <a:srgbClr val="FF0000"/>
                </a:solidFill>
              </a:rPr>
              <a:t>La </a:t>
            </a:r>
            <a:r>
              <a:rPr lang="it-IT" dirty="0" smtClean="0">
                <a:solidFill>
                  <a:srgbClr val="FF0000"/>
                </a:solidFill>
              </a:rPr>
              <a:t>retta </a:t>
            </a:r>
            <a:r>
              <a:rPr lang="it-IT" dirty="0" smtClean="0"/>
              <a:t>(</a:t>
            </a:r>
            <a:r>
              <a:rPr lang="it-IT" sz="3200" dirty="0" err="1" smtClean="0"/>
              <a:t>Geometry</a:t>
            </a:r>
            <a:r>
              <a:rPr lang="it-IT" sz="3200" dirty="0" smtClean="0"/>
              <a:t> for the </a:t>
            </a:r>
            <a:r>
              <a:rPr lang="it-IT" sz="3200" dirty="0" err="1" smtClean="0"/>
              <a:t>Classroom</a:t>
            </a:r>
            <a:r>
              <a:rPr lang="it-IT" sz="3200" dirty="0" smtClean="0"/>
              <a:t>, </a:t>
            </a:r>
            <a:r>
              <a:rPr lang="it-IT" sz="3200" dirty="0" err="1" smtClean="0"/>
              <a:t>Clemens</a:t>
            </a:r>
            <a:r>
              <a:rPr lang="it-IT" dirty="0" smtClean="0"/>
              <a:t>)</a:t>
            </a:r>
            <a:endParaRPr lang="it-IT" dirty="0"/>
          </a:p>
        </p:txBody>
      </p:sp>
      <p:sp>
        <p:nvSpPr>
          <p:cNvPr id="3" name="Segnaposto contenuto 2"/>
          <p:cNvSpPr>
            <a:spLocks noGrp="1"/>
          </p:cNvSpPr>
          <p:nvPr>
            <p:ph idx="1"/>
          </p:nvPr>
        </p:nvSpPr>
        <p:spPr>
          <a:xfrm>
            <a:off x="838200" y="1526367"/>
            <a:ext cx="10633364" cy="4791306"/>
          </a:xfrm>
        </p:spPr>
        <p:txBody>
          <a:bodyPr>
            <a:noAutofit/>
          </a:bodyPr>
          <a:lstStyle/>
          <a:p>
            <a:pPr marL="0" indent="0">
              <a:buNone/>
            </a:pPr>
            <a:r>
              <a:rPr lang="it-IT" sz="3000" dirty="0" smtClean="0"/>
              <a:t>Una retta è un </a:t>
            </a:r>
            <a:r>
              <a:rPr lang="it-IT" sz="3000" dirty="0"/>
              <a:t>oggetto a priori caratterizzato dalle </a:t>
            </a:r>
            <a:r>
              <a:rPr lang="it-IT" sz="3000" dirty="0" smtClean="0"/>
              <a:t>proprietà: </a:t>
            </a:r>
          </a:p>
          <a:p>
            <a:pPr marL="571500" indent="-571500">
              <a:buAutoNum type="romanLcParenR"/>
            </a:pPr>
            <a:r>
              <a:rPr lang="it-IT" sz="3000" dirty="0" smtClean="0"/>
              <a:t>Si </a:t>
            </a:r>
            <a:r>
              <a:rPr lang="it-IT" sz="3000" dirty="0"/>
              <a:t>estende all' infinito in due </a:t>
            </a:r>
            <a:r>
              <a:rPr lang="it-IT" sz="3000" dirty="0" smtClean="0"/>
              <a:t>direzioni</a:t>
            </a:r>
          </a:p>
          <a:p>
            <a:pPr marL="571500" indent="-571500">
              <a:buAutoNum type="romanLcParenR"/>
            </a:pPr>
            <a:r>
              <a:rPr lang="it-IT" sz="3000" dirty="0" smtClean="0"/>
              <a:t>Dati </a:t>
            </a:r>
            <a:r>
              <a:rPr lang="it-IT" sz="3000" dirty="0"/>
              <a:t>due punti distinti esiste una ed una sola retta per i due </a:t>
            </a:r>
            <a:r>
              <a:rPr lang="it-IT" sz="3000" dirty="0" smtClean="0"/>
              <a:t>punti</a:t>
            </a:r>
          </a:p>
          <a:p>
            <a:pPr marL="571500" indent="-571500">
              <a:buAutoNum type="romanLcParenR"/>
            </a:pPr>
            <a:r>
              <a:rPr lang="it-IT" sz="3000" dirty="0" smtClean="0"/>
              <a:t>dati </a:t>
            </a:r>
            <a:r>
              <a:rPr lang="it-IT" sz="3000" dirty="0"/>
              <a:t>due punti su una retta il cammino </a:t>
            </a:r>
            <a:r>
              <a:rPr lang="it-IT" sz="3000" dirty="0" smtClean="0"/>
              <a:t>pi</a:t>
            </a:r>
            <a:r>
              <a:rPr lang="it-IT" sz="3000" dirty="0"/>
              <a:t>ù</a:t>
            </a:r>
            <a:r>
              <a:rPr lang="it-IT" sz="3000" dirty="0" smtClean="0"/>
              <a:t> </a:t>
            </a:r>
            <a:r>
              <a:rPr lang="it-IT" sz="3000" dirty="0"/>
              <a:t>breve per andare da un punto all'altro è</a:t>
            </a:r>
            <a:r>
              <a:rPr lang="it-IT" sz="3000" dirty="0" smtClean="0"/>
              <a:t> </a:t>
            </a:r>
            <a:r>
              <a:rPr lang="it-IT" sz="3000" dirty="0"/>
              <a:t>dato dalla retta stessa (la retta è</a:t>
            </a:r>
            <a:r>
              <a:rPr lang="it-IT" sz="3000" dirty="0" smtClean="0"/>
              <a:t> </a:t>
            </a:r>
            <a:r>
              <a:rPr lang="it-IT" sz="3000" dirty="0"/>
              <a:t>una </a:t>
            </a:r>
            <a:r>
              <a:rPr lang="it-IT" sz="3000" dirty="0" smtClean="0"/>
              <a:t>geodetica)</a:t>
            </a:r>
          </a:p>
          <a:p>
            <a:pPr marL="571500" indent="-571500">
              <a:buAutoNum type="romanLcParenR"/>
            </a:pPr>
            <a:r>
              <a:rPr lang="it-IT" sz="3000" dirty="0" smtClean="0"/>
              <a:t>se </a:t>
            </a:r>
            <a:r>
              <a:rPr lang="it-IT" sz="3000" dirty="0"/>
              <a:t>togliamo un punto da una retta rimangono due pezzi separati</a:t>
            </a:r>
            <a:r>
              <a:rPr lang="it-IT" sz="3000" dirty="0" smtClean="0"/>
              <a:t>.</a:t>
            </a:r>
            <a:endParaRPr lang="it-IT" sz="3000" dirty="0"/>
          </a:p>
        </p:txBody>
      </p:sp>
    </p:spTree>
    <p:extLst>
      <p:ext uri="{BB962C8B-B14F-4D97-AF65-F5344CB8AC3E}">
        <p14:creationId xmlns:p14="http://schemas.microsoft.com/office/powerpoint/2010/main" val="11280573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91840" y="225140"/>
            <a:ext cx="4795907" cy="6458293"/>
          </a:xfrm>
        </p:spPr>
      </p:pic>
    </p:spTree>
    <p:extLst>
      <p:ext uri="{BB962C8B-B14F-4D97-AF65-F5344CB8AC3E}">
        <p14:creationId xmlns:p14="http://schemas.microsoft.com/office/powerpoint/2010/main" val="211390388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ctr"/>
            <a:r>
              <a:rPr lang="it-IT" dirty="0" smtClean="0"/>
              <a:t>Scuola di Atene - Raffaello</a:t>
            </a:r>
            <a:endParaRPr lang="it-IT" dirty="0"/>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81555" y="1613900"/>
            <a:ext cx="6678201" cy="5119520"/>
          </a:xfrm>
        </p:spPr>
      </p:pic>
    </p:spTree>
    <p:extLst>
      <p:ext uri="{BB962C8B-B14F-4D97-AF65-F5344CB8AC3E}">
        <p14:creationId xmlns:p14="http://schemas.microsoft.com/office/powerpoint/2010/main" val="45820594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ctr"/>
            <a:r>
              <a:rPr lang="it-IT" dirty="0" smtClean="0"/>
              <a:t>Giotto stupisce </a:t>
            </a:r>
            <a:r>
              <a:rPr lang="it-IT" dirty="0"/>
              <a:t>C</a:t>
            </a:r>
            <a:r>
              <a:rPr lang="it-IT" dirty="0" smtClean="0"/>
              <a:t>imabue, da </a:t>
            </a:r>
            <a:r>
              <a:rPr lang="it-IT" dirty="0" err="1" smtClean="0"/>
              <a:t>YouTube</a:t>
            </a:r>
            <a:endParaRPr lang="it-IT" dirty="0"/>
          </a:p>
        </p:txBody>
      </p:sp>
      <p:sp>
        <p:nvSpPr>
          <p:cNvPr id="3" name="Segnaposto contenuto 2"/>
          <p:cNvSpPr>
            <a:spLocks noGrp="1"/>
          </p:cNvSpPr>
          <p:nvPr>
            <p:ph idx="1"/>
          </p:nvPr>
        </p:nvSpPr>
        <p:spPr>
          <a:xfrm>
            <a:off x="1074656" y="2714919"/>
            <a:ext cx="10279144" cy="3462043"/>
          </a:xfrm>
        </p:spPr>
        <p:txBody>
          <a:bodyPr/>
          <a:lstStyle/>
          <a:p>
            <a:r>
              <a:rPr lang="it-IT" dirty="0"/>
              <a:t>: </a:t>
            </a:r>
            <a:r>
              <a:rPr lang="it-IT" u="sng" dirty="0">
                <a:hlinkClick r:id="rId2"/>
              </a:rPr>
              <a:t>https://www.youtube.com/watch?v=zR3wbEudD1I</a:t>
            </a:r>
            <a:r>
              <a:rPr lang="it-IT" dirty="0"/>
              <a:t> </a:t>
            </a:r>
          </a:p>
        </p:txBody>
      </p:sp>
    </p:spTree>
    <p:extLst>
      <p:ext uri="{BB962C8B-B14F-4D97-AF65-F5344CB8AC3E}">
        <p14:creationId xmlns:p14="http://schemas.microsoft.com/office/powerpoint/2010/main" val="185040149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ctr"/>
            <a:r>
              <a:rPr lang="it-IT" dirty="0"/>
              <a:t>Giotto stupisce Cimabue, da </a:t>
            </a:r>
            <a:r>
              <a:rPr lang="it-IT" dirty="0" err="1"/>
              <a:t>YouTube</a:t>
            </a:r>
            <a:endParaRPr lang="it-IT" dirty="0"/>
          </a:p>
        </p:txBody>
      </p:sp>
      <p:pic>
        <p:nvPicPr>
          <p:cNvPr id="4" name="How to Draw a Perfect Circle Freehand - YouTube [360p]">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470106" y="1481487"/>
            <a:ext cx="8688047" cy="4886916"/>
          </a:xfrm>
        </p:spPr>
      </p:pic>
    </p:spTree>
    <p:extLst>
      <p:ext uri="{BB962C8B-B14F-4D97-AF65-F5344CB8AC3E}">
        <p14:creationId xmlns:p14="http://schemas.microsoft.com/office/powerpoint/2010/main" val="113990147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ctr"/>
            <a:r>
              <a:rPr lang="it-IT" dirty="0" smtClean="0"/>
              <a:t>James Watt - brevetto (1784)</a:t>
            </a:r>
            <a:endParaRPr lang="it-IT" dirty="0"/>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07152" y="1853834"/>
            <a:ext cx="5692518" cy="4756762"/>
          </a:xfrm>
        </p:spPr>
      </p:pic>
    </p:spTree>
    <p:extLst>
      <p:ext uri="{BB962C8B-B14F-4D97-AF65-F5344CB8AC3E}">
        <p14:creationId xmlns:p14="http://schemas.microsoft.com/office/powerpoint/2010/main" val="1987234258"/>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463</TotalTime>
  <Words>424</Words>
  <Application>Microsoft Macintosh PowerPoint</Application>
  <PresentationFormat>Widescreen</PresentationFormat>
  <Paragraphs>49</Paragraphs>
  <Slides>39</Slides>
  <Notes>0</Notes>
  <HiddenSlides>0</HiddenSlides>
  <MMClips>1</MMClips>
  <ScaleCrop>false</ScaleCrop>
  <HeadingPairs>
    <vt:vector size="6" baseType="variant">
      <vt:variant>
        <vt:lpstr>Caratteri utilizzati</vt:lpstr>
      </vt:variant>
      <vt:variant>
        <vt:i4>4</vt:i4>
      </vt:variant>
      <vt:variant>
        <vt:lpstr>Tema</vt:lpstr>
      </vt:variant>
      <vt:variant>
        <vt:i4>1</vt:i4>
      </vt:variant>
      <vt:variant>
        <vt:lpstr>Titoli diapositive</vt:lpstr>
      </vt:variant>
      <vt:variant>
        <vt:i4>39</vt:i4>
      </vt:variant>
    </vt:vector>
  </HeadingPairs>
  <TitlesOfParts>
    <vt:vector size="44" baseType="lpstr">
      <vt:lpstr>Calibri</vt:lpstr>
      <vt:lpstr>Calibri Light</vt:lpstr>
      <vt:lpstr>Mangal</vt:lpstr>
      <vt:lpstr>Arial</vt:lpstr>
      <vt:lpstr>Tema di Office</vt:lpstr>
      <vt:lpstr>E’ nata prima la circonferenza o la ruota?</vt:lpstr>
      <vt:lpstr>Papiro di Ossirinco I-IV secolo d.C</vt:lpstr>
      <vt:lpstr>Primo Libro Elementi di Euclide </vt:lpstr>
      <vt:lpstr>La retta (Geometry for the Classroom, Clemens)</vt:lpstr>
      <vt:lpstr>Presentazione di PowerPoint</vt:lpstr>
      <vt:lpstr>Scuola di Atene - Raffaello</vt:lpstr>
      <vt:lpstr>Giotto stupisce Cimabue, da YouTube</vt:lpstr>
      <vt:lpstr>Giotto stupisce Cimabue, da YouTube</vt:lpstr>
      <vt:lpstr>James Watt - brevetto (1784)</vt:lpstr>
      <vt:lpstr>Presentazione di PowerPoint</vt:lpstr>
      <vt:lpstr>G. N. Peaucellier (1832-1913)</vt:lpstr>
      <vt:lpstr>Teorema di Kempe (1876)</vt:lpstr>
      <vt:lpstr>Presentazione di PowerPoint</vt:lpstr>
      <vt:lpstr>Presentazione di PowerPoint</vt:lpstr>
      <vt:lpstr>Presentazione di PowerPoint</vt:lpstr>
      <vt:lpstr>Presentazione di PowerPoint</vt:lpstr>
      <vt:lpstr>Platone: il mito della caverna</vt:lpstr>
      <vt:lpstr>FabLab – stampanti 3D e taglierine laser</vt:lpstr>
      <vt:lpstr>Clotoide: curvatura aumenta linearmente nella lunghezza (Cloto una delle tre Parche). </vt:lpstr>
      <vt:lpstr>Presentazione di PowerPoint</vt:lpstr>
      <vt:lpstr>Catenaria – da Brunelleschi a Wembley</vt:lpstr>
      <vt:lpstr>Presentazione di PowerPoint</vt:lpstr>
      <vt:lpstr>Presentazione di PowerPoint</vt:lpstr>
      <vt:lpstr>Presentazione di PowerPoint</vt:lpstr>
      <vt:lpstr>Presentazione di PowerPoint</vt:lpstr>
      <vt:lpstr>bottiglia di Klein</vt:lpstr>
      <vt:lpstr>Presentazione di PowerPoint</vt:lpstr>
      <vt:lpstr>Presentazione di PowerPoint</vt:lpstr>
      <vt:lpstr>Presentazione di PowerPoint</vt:lpstr>
      <vt:lpstr>Enrico Bombieri</vt:lpstr>
      <vt:lpstr>Andre e Simon Weil</vt:lpstr>
      <vt:lpstr>Presentazione di PowerPoint</vt:lpstr>
      <vt:lpstr>Curva di Peano - Hilbert</vt:lpstr>
      <vt:lpstr>Curva di Peano - Hilbert</vt:lpstr>
      <vt:lpstr>Presentazione di PowerPoint</vt:lpstr>
      <vt:lpstr>Alan Turing, Macchina di Turing (1936)</vt:lpstr>
      <vt:lpstr>Presentazione di PowerPoint</vt:lpstr>
      <vt:lpstr>Varietà di Fano</vt:lpstr>
      <vt:lpstr>Presentazione di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 nata prima la circonferenza o la ruota?</dc:title>
  <dc:creator>Utente di Microsoft Office</dc:creator>
  <cp:lastModifiedBy>Utente di Microsoft Office</cp:lastModifiedBy>
  <cp:revision>48</cp:revision>
  <dcterms:created xsi:type="dcterms:W3CDTF">2017-02-03T15:21:06Z</dcterms:created>
  <dcterms:modified xsi:type="dcterms:W3CDTF">2017-04-27T14:08:36Z</dcterms:modified>
</cp:coreProperties>
</file>