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34.tif" ContentType="image/t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82" r:id="rId3"/>
    <p:sldId id="285" r:id="rId4"/>
    <p:sldId id="299" r:id="rId5"/>
    <p:sldId id="302" r:id="rId6"/>
    <p:sldId id="415" r:id="rId7"/>
    <p:sldId id="301" r:id="rId8"/>
    <p:sldId id="416" r:id="rId9"/>
    <p:sldId id="421" r:id="rId10"/>
    <p:sldId id="303" r:id="rId11"/>
    <p:sldId id="404" r:id="rId12"/>
    <p:sldId id="405" r:id="rId13"/>
    <p:sldId id="412" r:id="rId14"/>
    <p:sldId id="417" r:id="rId15"/>
    <p:sldId id="413" r:id="rId16"/>
    <p:sldId id="300" r:id="rId17"/>
    <p:sldId id="258" r:id="rId18"/>
    <p:sldId id="259" r:id="rId19"/>
    <p:sldId id="260" r:id="rId20"/>
    <p:sldId id="419" r:id="rId21"/>
    <p:sldId id="286" r:id="rId22"/>
    <p:sldId id="420" r:id="rId23"/>
    <p:sldId id="261" r:id="rId24"/>
    <p:sldId id="267" r:id="rId25"/>
    <p:sldId id="283" r:id="rId26"/>
    <p:sldId id="269" r:id="rId27"/>
    <p:sldId id="268" r:id="rId28"/>
    <p:sldId id="270" r:id="rId29"/>
    <p:sldId id="271" r:id="rId30"/>
    <p:sldId id="284" r:id="rId31"/>
    <p:sldId id="276" r:id="rId32"/>
    <p:sldId id="414"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478"/>
  </p:normalViewPr>
  <p:slideViewPr>
    <p:cSldViewPr snapToGrid="0">
      <p:cViewPr varScale="1">
        <p:scale>
          <a:sx n="59" d="100"/>
          <a:sy n="59" d="100"/>
        </p:scale>
        <p:origin x="90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Medium"/>
                <a:ea typeface="Graphik-Medium"/>
                <a:cs typeface="Graphik-Medium"/>
                <a:sym typeface="Graphik Medium"/>
              </a:defRPr>
            </a:lvl1pPr>
          </a:lstStyle>
          <a:p>
            <a:r>
              <a:t>Autore e data</a:t>
            </a:r>
          </a:p>
        </p:txBody>
      </p:sp>
      <p:sp>
        <p:nvSpPr>
          <p:cNvPr id="12" name="Titolo presentazion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Titolo presentazione</a:t>
            </a:r>
          </a:p>
        </p:txBody>
      </p:sp>
      <p:sp>
        <p:nvSpPr>
          <p:cNvPr id="13" name="Corpo livello uno…"/>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latin typeface="Graphik-SemiboldItalic"/>
                <a:ea typeface="Graphik-SemiboldItalic"/>
                <a:cs typeface="Graphik-SemiboldItalic"/>
                <a:sym typeface="Graphik Semibold"/>
              </a:defRPr>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Dettagli informazione"/>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Dettagli informazione</a:t>
            </a:r>
          </a:p>
        </p:txBody>
      </p:sp>
      <p:sp>
        <p:nvSpPr>
          <p:cNvPr id="107" name="Corpo livello uno…"/>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Attribuzione</a:t>
            </a:r>
          </a:p>
        </p:txBody>
      </p:sp>
      <p:sp>
        <p:nvSpPr>
          <p:cNvPr id="116" name="Corpo livello uno…"/>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Mare e cielo al tramonto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Mare e cielo al tramonto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Spiaggia e mare al tramonto"/>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spiaggia e mare al tramonto"/>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7DDEB45-DAC0-284F-A185-9CEF2CD16666}" type="datetimeFigureOut">
              <a:rPr lang="it-IT" smtClean="0"/>
              <a:t>28/03/24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11964373" y="12718892"/>
            <a:ext cx="455253" cy="410369"/>
          </a:xfrm>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295910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Spiaggia e mare al tramonto"/>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Titolo presentazione</a:t>
            </a:r>
          </a:p>
        </p:txBody>
      </p:sp>
      <p:sp>
        <p:nvSpPr>
          <p:cNvPr id="23" name="Corpo livello uno…"/>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5pPr>
          </a:lstStyle>
          <a:p>
            <a:r>
              <a:t>Sottotitolo presentazione</a:t>
            </a:r>
          </a:p>
          <a:p>
            <a:pPr lvl="1"/>
            <a:endParaRPr/>
          </a:p>
          <a:p>
            <a:pPr lvl="2"/>
            <a:endParaRPr/>
          </a:p>
          <a:p>
            <a:pPr lvl="3"/>
            <a:endParaRPr/>
          </a:p>
          <a:p>
            <a:pPr lvl="4"/>
            <a:endParaRPr/>
          </a:p>
        </p:txBody>
      </p:sp>
      <p:sp>
        <p:nvSpPr>
          <p:cNvPr id="24" name="Autore e data"/>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Medium"/>
                <a:ea typeface="Graphik-Medium"/>
                <a:cs typeface="Graphik-Medium"/>
                <a:sym typeface="Graphik Medium"/>
              </a:defRPr>
            </a:lvl1pPr>
          </a:lstStyle>
          <a:p>
            <a:r>
              <a:t>Autore e data</a:t>
            </a:r>
          </a:p>
        </p:txBody>
      </p:sp>
      <p:sp>
        <p:nvSpPr>
          <p:cNvPr id="2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Titolo"/>
          <p:cNvSpPr txBox="1">
            <a:spLocks noGrp="1"/>
          </p:cNvSpPr>
          <p:nvPr>
            <p:ph type="title" hasCustomPrompt="1"/>
          </p:nvPr>
        </p:nvSpPr>
        <p:spPr>
          <a:xfrm>
            <a:off x="1215495" y="4585102"/>
            <a:ext cx="9757338" cy="2540001"/>
          </a:xfrm>
          <a:prstGeom prst="rect">
            <a:avLst/>
          </a:prstGeom>
        </p:spPr>
        <p:txBody>
          <a:bodyPr anchor="b"/>
          <a:lstStyle/>
          <a:p>
            <a:r>
              <a:t>Titolo</a:t>
            </a:r>
          </a:p>
        </p:txBody>
      </p:sp>
      <p:sp>
        <p:nvSpPr>
          <p:cNvPr id="33" name="Mare e cielo al tramonto"/>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Corpo livello uno…"/>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pc="-44">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pc="-44">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pc="-44">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pc="-44">
                <a:latin typeface="Graphik-SemiboldItalic"/>
                <a:ea typeface="Graphik-SemiboldItalic"/>
                <a:cs typeface="Graphik-SemiboldItalic"/>
                <a:sym typeface="Graphik Semibold"/>
              </a:defRPr>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4" name="Sottotitolo diapositiva"/>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xfrm>
            <a:off x="1219200" y="4013200"/>
            <a:ext cx="21945600" cy="8487148"/>
          </a:xfrm>
          <a:prstGeom prst="rect">
            <a:avLst/>
          </a:prstGeom>
        </p:spPr>
        <p:txBody>
          <a:bodyPr numCol="2" spcCol="2558384"/>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p:cNvSpPr txBox="1">
            <a:spLocks noGrp="1"/>
          </p:cNvSpPr>
          <p:nvPr>
            <p:ph type="title" hasCustomPrompt="1"/>
          </p:nvPr>
        </p:nvSpPr>
        <p:spPr>
          <a:xfrm>
            <a:off x="1219200" y="774700"/>
            <a:ext cx="9753600" cy="1600200"/>
          </a:xfrm>
          <a:prstGeom prst="rect">
            <a:avLst/>
          </a:prstGeom>
        </p:spPr>
        <p:txBody>
          <a:bodyPr/>
          <a:lstStyle/>
          <a:p>
            <a:r>
              <a:t>Titolo</a:t>
            </a:r>
          </a:p>
        </p:txBody>
      </p:sp>
      <p:sp>
        <p:nvSpPr>
          <p:cNvPr id="61" name="Mare e cielo al tramonto"/>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ottotitolo diapositiva"/>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63" name="Corpo livello uno…"/>
          <p:cNvSpPr txBox="1">
            <a:spLocks noGrp="1"/>
          </p:cNvSpPr>
          <p:nvPr>
            <p:ph type="body" sz="half" idx="1" hasCustomPrompt="1"/>
          </p:nvPr>
        </p:nvSpPr>
        <p:spPr>
          <a:xfrm>
            <a:off x="1219200" y="4023221"/>
            <a:ext cx="9757569" cy="8384679"/>
          </a:xfrm>
          <a:prstGeom prst="rect">
            <a:avLst/>
          </a:prstGeom>
        </p:spPr>
        <p:txBody>
          <a:bodyPr/>
          <a:lstStyle/>
          <a:p>
            <a:r>
              <a:t>Testo elenco puntato diapositiva</a:t>
            </a:r>
          </a:p>
          <a:p>
            <a:pPr lvl="1"/>
            <a:endParaRPr/>
          </a:p>
          <a:p>
            <a:pPr lvl="2"/>
            <a:endParaRPr/>
          </a:p>
          <a:p>
            <a:pPr lvl="3"/>
            <a:endParaRPr/>
          </a:p>
          <a:p>
            <a:pPr lvl="4"/>
            <a:endParaRPr/>
          </a:p>
        </p:txBody>
      </p:sp>
      <p:sp>
        <p:nvSpPr>
          <p:cNvPr id="64" name="Numero diapositiva"/>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Titolo sezione</a:t>
            </a:r>
          </a:p>
        </p:txBody>
      </p:sp>
      <p:sp>
        <p:nvSpPr>
          <p:cNvPr id="72"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81"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prstGeom prst="rect">
            <a:avLst/>
          </a:prstGeom>
        </p:spPr>
        <p:txBody>
          <a:bodyPr/>
          <a:lstStyle/>
          <a:p>
            <a:r>
              <a:t>Titolo programma</a:t>
            </a:r>
          </a:p>
        </p:txBody>
      </p:sp>
      <p:sp>
        <p:nvSpPr>
          <p:cNvPr id="89" name="Corpo livello uno…"/>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Argomenti del programma</a:t>
            </a:r>
          </a:p>
          <a:p>
            <a:pPr lvl="1"/>
            <a:endParaRPr/>
          </a:p>
          <a:p>
            <a:pPr lvl="2"/>
            <a:endParaRPr/>
          </a:p>
          <a:p>
            <a:pPr lvl="3"/>
            <a:endParaRPr/>
          </a:p>
          <a:p>
            <a:pPr lvl="4"/>
            <a:endParaRPr/>
          </a:p>
        </p:txBody>
      </p:sp>
      <p:sp>
        <p:nvSpPr>
          <p:cNvPr id="90" name="Sottotitolo programma"/>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programma</a:t>
            </a:r>
          </a:p>
        </p:txBody>
      </p:sp>
      <p:sp>
        <p:nvSpPr>
          <p:cNvPr id="91"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null)"/><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34.tif"/></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Marco Andreatta"/>
          <p:cNvSpPr txBox="1">
            <a:spLocks noGrp="1"/>
          </p:cNvSpPr>
          <p:nvPr>
            <p:ph type="body" idx="21"/>
          </p:nvPr>
        </p:nvSpPr>
        <p:spPr>
          <a:xfrm>
            <a:off x="1219200" y="11998791"/>
            <a:ext cx="21945600" cy="6057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544830">
              <a:defRPr sz="3036" spc="-30"/>
            </a:lvl1pPr>
          </a:lstStyle>
          <a:p>
            <a:r>
              <a:rPr dirty="0"/>
              <a:t>Marco </a:t>
            </a:r>
            <a:r>
              <a:rPr dirty="0" err="1"/>
              <a:t>Andreatta</a:t>
            </a:r>
            <a:r>
              <a:t> </a:t>
            </a:r>
            <a:endParaRPr dirty="0"/>
          </a:p>
        </p:txBody>
      </p:sp>
      <p:sp>
        <p:nvSpPr>
          <p:cNvPr id="152" name="Viaggio nell’ astratto…"/>
          <p:cNvSpPr txBox="1">
            <a:spLocks noGrp="1"/>
          </p:cNvSpPr>
          <p:nvPr>
            <p:ph type="ctrTitle"/>
          </p:nvPr>
        </p:nvSpPr>
        <p:spPr>
          <a:prstGeom prst="rect">
            <a:avLst/>
          </a:prstGeom>
        </p:spPr>
        <p:txBody>
          <a:bodyPr/>
          <a:lstStyle/>
          <a:p>
            <a:pPr>
              <a:defRPr sz="11300" spc="-113"/>
            </a:pPr>
            <a:r>
              <a:rPr lang="it-IT" dirty="0"/>
              <a:t>Mostrare o Dimostrare</a:t>
            </a:r>
            <a:endParaRPr sz="9500" spc="-95"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F16DE38-A74D-254C-B105-DABAFFC11820}"/>
              </a:ext>
            </a:extLst>
          </p:cNvPr>
          <p:cNvPicPr>
            <a:picLocks noChangeAspect="1"/>
          </p:cNvPicPr>
          <p:nvPr/>
        </p:nvPicPr>
        <p:blipFill>
          <a:blip r:embed="rId2"/>
          <a:stretch>
            <a:fillRect/>
          </a:stretch>
        </p:blipFill>
        <p:spPr>
          <a:xfrm>
            <a:off x="14107886" y="2767364"/>
            <a:ext cx="10276114" cy="10948636"/>
          </a:xfrm>
          <a:prstGeom prst="rect">
            <a:avLst/>
          </a:prstGeom>
        </p:spPr>
      </p:pic>
      <p:pic>
        <p:nvPicPr>
          <p:cNvPr id="2" name="Immagine 1">
            <a:extLst>
              <a:ext uri="{FF2B5EF4-FFF2-40B4-BE49-F238E27FC236}">
                <a16:creationId xmlns:a16="http://schemas.microsoft.com/office/drawing/2014/main" id="{65759F6C-9C7E-120E-FE4E-65CC43AC02F0}"/>
              </a:ext>
            </a:extLst>
          </p:cNvPr>
          <p:cNvPicPr>
            <a:picLocks noChangeAspect="1"/>
          </p:cNvPicPr>
          <p:nvPr/>
        </p:nvPicPr>
        <p:blipFill>
          <a:blip r:embed="rId3"/>
          <a:stretch>
            <a:fillRect/>
          </a:stretch>
        </p:blipFill>
        <p:spPr>
          <a:xfrm>
            <a:off x="0" y="0"/>
            <a:ext cx="11277600" cy="10826496"/>
          </a:xfrm>
          <a:prstGeom prst="rect">
            <a:avLst/>
          </a:prstGeom>
        </p:spPr>
      </p:pic>
      <p:sp>
        <p:nvSpPr>
          <p:cNvPr id="7" name="CasellaDiTesto 6">
            <a:extLst>
              <a:ext uri="{FF2B5EF4-FFF2-40B4-BE49-F238E27FC236}">
                <a16:creationId xmlns:a16="http://schemas.microsoft.com/office/drawing/2014/main" id="{82DFAAB2-155B-957C-DFA5-826A379DF975}"/>
              </a:ext>
            </a:extLst>
          </p:cNvPr>
          <p:cNvSpPr txBox="1"/>
          <p:nvPr/>
        </p:nvSpPr>
        <p:spPr>
          <a:xfrm>
            <a:off x="-457200" y="12030366"/>
            <a:ext cx="14086113" cy="13111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4400" dirty="0"/>
              <a:t>Elevarsi al di sopra di se stessi </a:t>
            </a:r>
          </a:p>
          <a:p>
            <a:r>
              <a:rPr lang="it-IT" sz="4400" dirty="0"/>
              <a:t>e conquistare il mondo</a:t>
            </a:r>
          </a:p>
        </p:txBody>
      </p:sp>
      <p:sp>
        <p:nvSpPr>
          <p:cNvPr id="8" name="CasellaDiTesto 7">
            <a:extLst>
              <a:ext uri="{FF2B5EF4-FFF2-40B4-BE49-F238E27FC236}">
                <a16:creationId xmlns:a16="http://schemas.microsoft.com/office/drawing/2014/main" id="{8EAA8D78-EBE8-BC40-6194-9D6FB09C3291}"/>
              </a:ext>
            </a:extLst>
          </p:cNvPr>
          <p:cNvSpPr txBox="1"/>
          <p:nvPr/>
        </p:nvSpPr>
        <p:spPr>
          <a:xfrm>
            <a:off x="15378274" y="538677"/>
            <a:ext cx="5993628" cy="109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7200" b="0" i="0" u="none" strike="noStrike" cap="none" spc="0" normalizeH="0" baseline="0" dirty="0">
                <a:ln>
                  <a:noFill/>
                </a:ln>
                <a:solidFill>
                  <a:srgbClr val="000000"/>
                </a:solidFill>
                <a:effectLst/>
                <a:uFillTx/>
                <a:latin typeface="+mj-lt"/>
                <a:ea typeface="Canela Text Regular"/>
                <a:cs typeface="Canela Text Regular"/>
                <a:sym typeface="Canela Text Regular"/>
              </a:rPr>
              <a:t>ARCHIMEDE</a:t>
            </a:r>
          </a:p>
        </p:txBody>
      </p:sp>
    </p:spTree>
    <p:extLst>
      <p:ext uri="{BB962C8B-B14F-4D97-AF65-F5344CB8AC3E}">
        <p14:creationId xmlns:p14="http://schemas.microsoft.com/office/powerpoint/2010/main" val="146324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FA6191-7514-ED4D-B0C1-5986B70FBBF0}"/>
              </a:ext>
            </a:extLst>
          </p:cNvPr>
          <p:cNvSpPr>
            <a:spLocks noGrp="1"/>
          </p:cNvSpPr>
          <p:nvPr>
            <p:ph type="title"/>
          </p:nvPr>
        </p:nvSpPr>
        <p:spPr>
          <a:xfrm>
            <a:off x="1676400" y="730251"/>
            <a:ext cx="21031200" cy="2191370"/>
          </a:xfrm>
        </p:spPr>
        <p:txBody>
          <a:bodyPr>
            <a:normAutofit/>
          </a:bodyPr>
          <a:lstStyle/>
          <a:p>
            <a:pPr algn="ctr"/>
            <a:r>
              <a:rPr lang="it-IT" sz="7200" b="1" dirty="0"/>
              <a:t>Sulla Sfera e sul Cilindro</a:t>
            </a:r>
          </a:p>
        </p:txBody>
      </p:sp>
      <p:sp>
        <p:nvSpPr>
          <p:cNvPr id="3" name="Segnaposto contenuto 2">
            <a:extLst>
              <a:ext uri="{FF2B5EF4-FFF2-40B4-BE49-F238E27FC236}">
                <a16:creationId xmlns:a16="http://schemas.microsoft.com/office/drawing/2014/main" id="{7C8A470B-015D-DF41-B50A-0C57019C4437}"/>
              </a:ext>
            </a:extLst>
          </p:cNvPr>
          <p:cNvSpPr>
            <a:spLocks noGrp="1"/>
          </p:cNvSpPr>
          <p:nvPr>
            <p:ph idx="1"/>
          </p:nvPr>
        </p:nvSpPr>
        <p:spPr>
          <a:xfrm>
            <a:off x="172996" y="3459892"/>
            <a:ext cx="23972107" cy="10256108"/>
          </a:xfrm>
        </p:spPr>
        <p:txBody>
          <a:bodyPr>
            <a:normAutofit/>
          </a:bodyPr>
          <a:lstStyle/>
          <a:p>
            <a:pPr marL="0" indent="0" algn="just">
              <a:buNone/>
            </a:pPr>
            <a:r>
              <a:rPr lang="it-IT" sz="5400" i="1" dirty="0"/>
              <a:t>In seguito, essendomi imbattuto in teoremi degni di considerazione, composi la loro dimostrazione. </a:t>
            </a:r>
            <a:endParaRPr lang="it-IT" sz="5400" dirty="0"/>
          </a:p>
          <a:p>
            <a:pPr marL="0" indent="0" algn="just">
              <a:buNone/>
            </a:pPr>
            <a:r>
              <a:rPr lang="it-IT" sz="5400" i="1" dirty="0"/>
              <a:t>…</a:t>
            </a:r>
            <a:r>
              <a:rPr lang="it-IT" sz="5400" b="1" i="1" dirty="0"/>
              <a:t> che ogni cilindro con base uguale al cerchio massimo di una sfera e altezza uguale al diametro è una volta e mezzo la sfera e la sua superficie totale è anch’essa una volta e mezzo la superfice della sfera….</a:t>
            </a:r>
            <a:endParaRPr lang="it-IT" sz="5400" dirty="0"/>
          </a:p>
          <a:p>
            <a:pPr marL="0" indent="0" algn="just">
              <a:buNone/>
            </a:pPr>
            <a:endParaRPr lang="it-IT" sz="5400" i="1" dirty="0"/>
          </a:p>
          <a:p>
            <a:pPr marL="0" indent="0" algn="just">
              <a:buNone/>
            </a:pPr>
            <a:r>
              <a:rPr lang="it-IT" sz="5400" i="1" dirty="0"/>
              <a:t>Queste proprietà sono da sempre inerenti alla natura delle figure menzionate, ma sono rimaste ignote a coloro che prima di noi si occuparono di geometria, dal momento che nessuno di essi comprese che esiste </a:t>
            </a:r>
            <a:r>
              <a:rPr lang="it-IT" sz="5400" b="1" i="1" dirty="0"/>
              <a:t>commensurabilità tra queste figure</a:t>
            </a:r>
            <a:r>
              <a:rPr lang="it-IT" sz="5400" i="1" dirty="0"/>
              <a:t>. </a:t>
            </a:r>
            <a:endParaRPr lang="it-IT" sz="5400" dirty="0"/>
          </a:p>
          <a:p>
            <a:endParaRPr lang="it-IT" dirty="0"/>
          </a:p>
        </p:txBody>
      </p:sp>
    </p:spTree>
    <p:extLst>
      <p:ext uri="{BB962C8B-B14F-4D97-AF65-F5344CB8AC3E}">
        <p14:creationId xmlns:p14="http://schemas.microsoft.com/office/powerpoint/2010/main" val="223961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38CA58E-98AA-8345-BF8A-F033873BD06F}"/>
              </a:ext>
            </a:extLst>
          </p:cNvPr>
          <p:cNvPicPr>
            <a:picLocks noChangeAspect="1"/>
          </p:cNvPicPr>
          <p:nvPr/>
        </p:nvPicPr>
        <p:blipFill>
          <a:blip r:embed="rId2"/>
          <a:stretch>
            <a:fillRect/>
          </a:stretch>
        </p:blipFill>
        <p:spPr>
          <a:xfrm>
            <a:off x="-1316447" y="1797049"/>
            <a:ext cx="15203898" cy="11746574"/>
          </a:xfrm>
          <a:prstGeom prst="rect">
            <a:avLst/>
          </a:prstGeom>
        </p:spPr>
      </p:pic>
      <p:pic>
        <p:nvPicPr>
          <p:cNvPr id="7" name="Immagine 6">
            <a:extLst>
              <a:ext uri="{FF2B5EF4-FFF2-40B4-BE49-F238E27FC236}">
                <a16:creationId xmlns:a16="http://schemas.microsoft.com/office/drawing/2014/main" id="{7C0C65C1-BF08-9B40-A708-51FD0C276375}"/>
              </a:ext>
            </a:extLst>
          </p:cNvPr>
          <p:cNvPicPr>
            <a:picLocks noChangeAspect="1"/>
          </p:cNvPicPr>
          <p:nvPr/>
        </p:nvPicPr>
        <p:blipFill>
          <a:blip r:embed="rId3"/>
          <a:stretch>
            <a:fillRect/>
          </a:stretch>
        </p:blipFill>
        <p:spPr>
          <a:xfrm>
            <a:off x="11460160" y="2169043"/>
            <a:ext cx="15468568" cy="11546958"/>
          </a:xfrm>
          <a:prstGeom prst="rect">
            <a:avLst/>
          </a:prstGeom>
        </p:spPr>
      </p:pic>
      <p:sp>
        <p:nvSpPr>
          <p:cNvPr id="2" name="CasellaDiTesto 1">
            <a:extLst>
              <a:ext uri="{FF2B5EF4-FFF2-40B4-BE49-F238E27FC236}">
                <a16:creationId xmlns:a16="http://schemas.microsoft.com/office/drawing/2014/main" id="{9D6EDCDE-162E-A242-BA24-413181BE6C1C}"/>
              </a:ext>
            </a:extLst>
          </p:cNvPr>
          <p:cNvSpPr txBox="1"/>
          <p:nvPr/>
        </p:nvSpPr>
        <p:spPr>
          <a:xfrm>
            <a:off x="10113181" y="7663962"/>
            <a:ext cx="4887877" cy="1754326"/>
          </a:xfrm>
          <a:prstGeom prst="rect">
            <a:avLst/>
          </a:prstGeom>
          <a:noFill/>
        </p:spPr>
        <p:txBody>
          <a:bodyPr wrap="none" rtlCol="0">
            <a:spAutoFit/>
          </a:bodyPr>
          <a:lstStyle/>
          <a:p>
            <a:r>
              <a:rPr lang="it-IT" sz="7200" b="1" dirty="0" err="1"/>
              <a:t>A</a:t>
            </a:r>
            <a:r>
              <a:rPr lang="it-IT" sz="7200" b="1" baseline="-25000" dirty="0" err="1"/>
              <a:t>sfera</a:t>
            </a:r>
            <a:r>
              <a:rPr lang="it-IT" sz="7200" b="1" baseline="-25000" dirty="0"/>
              <a:t> </a:t>
            </a:r>
            <a:r>
              <a:rPr lang="it-IT" sz="7200" b="1" dirty="0"/>
              <a:t>= 4 π r</a:t>
            </a:r>
            <a:r>
              <a:rPr lang="it-IT" sz="7200" b="1" baseline="30000" dirty="0"/>
              <a:t>2</a:t>
            </a:r>
            <a:endParaRPr lang="it-IT" sz="7200" dirty="0"/>
          </a:p>
          <a:p>
            <a:endParaRPr lang="it-IT" sz="4800" dirty="0"/>
          </a:p>
        </p:txBody>
      </p:sp>
    </p:spTree>
    <p:extLst>
      <p:ext uri="{BB962C8B-B14F-4D97-AF65-F5344CB8AC3E}">
        <p14:creationId xmlns:p14="http://schemas.microsoft.com/office/powerpoint/2010/main" val="135578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1D6D070-5EB4-3B4A-9D00-2069176650C4}"/>
              </a:ext>
            </a:extLst>
          </p:cNvPr>
          <p:cNvPicPr>
            <a:picLocks noChangeAspect="1"/>
          </p:cNvPicPr>
          <p:nvPr/>
        </p:nvPicPr>
        <p:blipFill>
          <a:blip r:embed="rId2"/>
          <a:stretch>
            <a:fillRect/>
          </a:stretch>
        </p:blipFill>
        <p:spPr>
          <a:xfrm>
            <a:off x="13523432" y="867733"/>
            <a:ext cx="10173360" cy="12023062"/>
          </a:xfrm>
          <a:prstGeom prst="rect">
            <a:avLst/>
          </a:prstGeom>
        </p:spPr>
      </p:pic>
      <p:pic>
        <p:nvPicPr>
          <p:cNvPr id="7" name="Immagine 6">
            <a:extLst>
              <a:ext uri="{FF2B5EF4-FFF2-40B4-BE49-F238E27FC236}">
                <a16:creationId xmlns:a16="http://schemas.microsoft.com/office/drawing/2014/main" id="{D416A052-8239-B64E-A5BA-4654D7C27457}"/>
              </a:ext>
            </a:extLst>
          </p:cNvPr>
          <p:cNvPicPr>
            <a:picLocks noChangeAspect="1"/>
          </p:cNvPicPr>
          <p:nvPr/>
        </p:nvPicPr>
        <p:blipFill>
          <a:blip r:embed="rId3"/>
          <a:stretch>
            <a:fillRect/>
          </a:stretch>
        </p:blipFill>
        <p:spPr>
          <a:xfrm>
            <a:off x="1049220" y="139251"/>
            <a:ext cx="9626374" cy="13437498"/>
          </a:xfrm>
          <a:prstGeom prst="rect">
            <a:avLst/>
          </a:prstGeom>
        </p:spPr>
      </p:pic>
    </p:spTree>
    <p:extLst>
      <p:ext uri="{BB962C8B-B14F-4D97-AF65-F5344CB8AC3E}">
        <p14:creationId xmlns:p14="http://schemas.microsoft.com/office/powerpoint/2010/main" val="1107813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DB5A12D-B099-5E19-CA15-0D6795055FCA}"/>
              </a:ext>
            </a:extLst>
          </p:cNvPr>
          <p:cNvSpPr>
            <a:spLocks noGrp="1"/>
          </p:cNvSpPr>
          <p:nvPr>
            <p:ph idx="1"/>
          </p:nvPr>
        </p:nvSpPr>
        <p:spPr>
          <a:xfrm>
            <a:off x="740229" y="2525487"/>
            <a:ext cx="22250399" cy="11756572"/>
          </a:xfrm>
        </p:spPr>
        <p:txBody>
          <a:bodyPr/>
          <a:lstStyle/>
          <a:p>
            <a:pPr marL="0" indent="0" algn="just">
              <a:buNone/>
            </a:pP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Diamo avvio a una nuovissima scienza intorno a un soggetto antichissimo. Nulla v'è, forse, in natura, di più antico del moto, e su di esso ci sono non pochi volumi, né di piccola mole, scritti dai filosofi; tuttavia tra </a:t>
            </a:r>
            <a:r>
              <a:rPr lang="it-IT" sz="48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le sue proprietà ne trova molte che, pur degne di essere conosciute, non sono mai state finora osservate, nonché dimostrate</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Se ne rilevano alcune più immediate, come quella, ad esempio, che il moto naturale dei gravi discendenti accelera continuamente; però, secondo quale proporzione tale accelerazione avvenga, non è stato sin qui mostrato: </a:t>
            </a:r>
            <a:r>
              <a:rPr lang="it-IT" sz="48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nessuno, che io sappia, infatti, ha dimostrato </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che un mobile discendente a partire dalla quiete percorre, in tempi eguali, spazi che ritengono tra di loro la medesima proporzione che hanno i numeri impari successivi ab </a:t>
            </a:r>
            <a:r>
              <a:rPr lang="it-IT" sz="4800" i="1" dirty="0" err="1">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unitate</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it-IT" sz="4800"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lgn="just">
              <a:buNone/>
            </a:pP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È stato osservato che i corpi lanciati, ovverossia i proietti, descrivono una linea curva di un qualche tipo; però, </a:t>
            </a:r>
            <a:r>
              <a:rPr lang="it-IT" sz="48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che essa sia una parabola, nessuno l'ha mostrato</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48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Che sia così, lo dimostrerò </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insieme ad altre non poche cose, né meno degne di essere conosciute, e, ciò che ritengo ancor più importante, si apriranno le porte a una vastissima e importantissima scienza, della quale queste nostre ricerche costituiranno gli elementi; altri ingegni più acuti del mio ne penetreranno poi più ascosi recessi.</a:t>
            </a:r>
            <a:endParaRPr lang="it-IT" sz="4800"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it-IT" dirty="0"/>
          </a:p>
        </p:txBody>
      </p:sp>
    </p:spTree>
    <p:extLst>
      <p:ext uri="{BB962C8B-B14F-4D97-AF65-F5344CB8AC3E}">
        <p14:creationId xmlns:p14="http://schemas.microsoft.com/office/powerpoint/2010/main" val="1411444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03F536F-62CC-7C46-929A-DFCFBD2F3A7D}"/>
              </a:ext>
            </a:extLst>
          </p:cNvPr>
          <p:cNvPicPr>
            <a:picLocks noChangeAspect="1"/>
          </p:cNvPicPr>
          <p:nvPr/>
        </p:nvPicPr>
        <p:blipFill>
          <a:blip r:embed="rId2"/>
          <a:stretch>
            <a:fillRect/>
          </a:stretch>
        </p:blipFill>
        <p:spPr>
          <a:xfrm>
            <a:off x="10074369" y="4047983"/>
            <a:ext cx="14070418" cy="9668018"/>
          </a:xfrm>
          <a:prstGeom prst="rect">
            <a:avLst/>
          </a:prstGeom>
        </p:spPr>
      </p:pic>
      <p:pic>
        <p:nvPicPr>
          <p:cNvPr id="7" name="Immagine 6">
            <a:extLst>
              <a:ext uri="{FF2B5EF4-FFF2-40B4-BE49-F238E27FC236}">
                <a16:creationId xmlns:a16="http://schemas.microsoft.com/office/drawing/2014/main" id="{FB618DA8-9335-4F49-9837-F973B4679613}"/>
              </a:ext>
            </a:extLst>
          </p:cNvPr>
          <p:cNvPicPr>
            <a:picLocks noChangeAspect="1"/>
          </p:cNvPicPr>
          <p:nvPr/>
        </p:nvPicPr>
        <p:blipFill>
          <a:blip r:embed="rId3"/>
          <a:stretch>
            <a:fillRect/>
          </a:stretch>
        </p:blipFill>
        <p:spPr>
          <a:xfrm>
            <a:off x="0" y="1058826"/>
            <a:ext cx="10074368" cy="4767816"/>
          </a:xfrm>
          <a:prstGeom prst="rect">
            <a:avLst/>
          </a:prstGeom>
        </p:spPr>
      </p:pic>
    </p:spTree>
    <p:extLst>
      <p:ext uri="{BB962C8B-B14F-4D97-AF65-F5344CB8AC3E}">
        <p14:creationId xmlns:p14="http://schemas.microsoft.com/office/powerpoint/2010/main" val="1288723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7257153-D402-00CB-7780-18FC06F24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2013" y="0"/>
            <a:ext cx="13008445" cy="13621407"/>
          </a:xfrm>
          <a:prstGeom prst="rect">
            <a:avLst/>
          </a:prstGeom>
        </p:spPr>
      </p:pic>
      <p:sp>
        <p:nvSpPr>
          <p:cNvPr id="6" name="CasellaDiTesto 5">
            <a:extLst>
              <a:ext uri="{FF2B5EF4-FFF2-40B4-BE49-F238E27FC236}">
                <a16:creationId xmlns:a16="http://schemas.microsoft.com/office/drawing/2014/main" id="{B2B30AFF-98A2-1C76-4C02-E1C6763F41A6}"/>
              </a:ext>
            </a:extLst>
          </p:cNvPr>
          <p:cNvSpPr txBox="1"/>
          <p:nvPr/>
        </p:nvSpPr>
        <p:spPr>
          <a:xfrm>
            <a:off x="1480457" y="4027714"/>
            <a:ext cx="7946572" cy="2529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4400" dirty="0"/>
              <a:t>René </a:t>
            </a:r>
            <a:r>
              <a:rPr lang="it-IT" sz="4400" dirty="0" err="1"/>
              <a:t>Decartes</a:t>
            </a:r>
            <a:r>
              <a:rPr lang="it-IT" sz="4400" dirty="0"/>
              <a:t>, 1596-1650</a:t>
            </a:r>
          </a:p>
          <a:p>
            <a:endParaRPr lang="it-IT" sz="4400" dirty="0"/>
          </a:p>
          <a:p>
            <a:r>
              <a:rPr lang="it-IT" sz="4400" i="1" dirty="0"/>
              <a:t>Il Discorso sul Metodo</a:t>
            </a:r>
          </a:p>
          <a:p>
            <a:r>
              <a:rPr lang="it-IT" sz="4400" i="1" dirty="0"/>
              <a:t>La Geometrie</a:t>
            </a:r>
          </a:p>
        </p:txBody>
      </p:sp>
    </p:spTree>
    <p:extLst>
      <p:ext uri="{BB962C8B-B14F-4D97-AF65-F5344CB8AC3E}">
        <p14:creationId xmlns:p14="http://schemas.microsoft.com/office/powerpoint/2010/main" val="365817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Bernhard_Riemann_3.jpg" descr="Bernhard_Riemann_3.jpg"/>
          <p:cNvPicPr>
            <a:picLocks noChangeAspect="1"/>
          </p:cNvPicPr>
          <p:nvPr/>
        </p:nvPicPr>
        <p:blipFill>
          <a:blip r:embed="rId2"/>
          <a:stretch>
            <a:fillRect/>
          </a:stretch>
        </p:blipFill>
        <p:spPr>
          <a:xfrm>
            <a:off x="911002" y="484588"/>
            <a:ext cx="8145814" cy="12746824"/>
          </a:xfrm>
          <a:prstGeom prst="rect">
            <a:avLst/>
          </a:prstGeom>
          <a:ln w="12700">
            <a:miter lim="400000"/>
          </a:ln>
        </p:spPr>
      </p:pic>
      <p:sp>
        <p:nvSpPr>
          <p:cNvPr id="165" name="Bernhard Riemann 1826-1866…"/>
          <p:cNvSpPr txBox="1"/>
          <p:nvPr/>
        </p:nvSpPr>
        <p:spPr>
          <a:xfrm>
            <a:off x="9999416" y="1539979"/>
            <a:ext cx="13397639" cy="11276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900"/>
            </a:pPr>
            <a:r>
              <a:rPr dirty="0"/>
              <a:t>Bernhard Riemann 1826-1866</a:t>
            </a:r>
          </a:p>
          <a:p>
            <a:pPr>
              <a:defRPr sz="3900"/>
            </a:pPr>
            <a:endParaRPr dirty="0"/>
          </a:p>
          <a:p>
            <a:pPr>
              <a:defRPr sz="3900"/>
            </a:pPr>
            <a:endParaRPr dirty="0"/>
          </a:p>
          <a:p>
            <a:pPr algn="l" defTabSz="457200">
              <a:lnSpc>
                <a:spcPct val="100000"/>
              </a:lnSpc>
              <a:defRPr sz="3700" i="1">
                <a:latin typeface="Calibri"/>
                <a:ea typeface="Calibri"/>
                <a:cs typeface="Calibri"/>
                <a:sym typeface="Calibri"/>
              </a:defRPr>
            </a:pPr>
            <a:r>
              <a:rPr dirty="0"/>
              <a:t>il </a:t>
            </a:r>
            <a:r>
              <a:rPr dirty="0" err="1"/>
              <a:t>concetto</a:t>
            </a:r>
            <a:r>
              <a:rPr dirty="0"/>
              <a:t> </a:t>
            </a:r>
            <a:r>
              <a:rPr dirty="0" err="1"/>
              <a:t>generale</a:t>
            </a:r>
            <a:r>
              <a:rPr dirty="0"/>
              <a:t> di grandezza </a:t>
            </a:r>
            <a:r>
              <a:rPr dirty="0" err="1"/>
              <a:t>multiplamente</a:t>
            </a:r>
            <a:r>
              <a:rPr dirty="0"/>
              <a:t> </a:t>
            </a:r>
            <a:r>
              <a:rPr dirty="0" err="1"/>
              <a:t>estesa</a:t>
            </a:r>
            <a:r>
              <a:rPr dirty="0"/>
              <a:t> </a:t>
            </a:r>
          </a:p>
          <a:p>
            <a:pPr algn="l" defTabSz="457200">
              <a:lnSpc>
                <a:spcPct val="100000"/>
              </a:lnSpc>
              <a:defRPr sz="3700" i="1">
                <a:latin typeface="Calibri"/>
                <a:ea typeface="Calibri"/>
                <a:cs typeface="Calibri"/>
                <a:sym typeface="Calibri"/>
              </a:defRPr>
            </a:pPr>
            <a:r>
              <a:rPr b="1" dirty="0" err="1"/>
              <a:t>mehrfach</a:t>
            </a:r>
            <a:r>
              <a:rPr b="1" dirty="0"/>
              <a:t> </a:t>
            </a:r>
            <a:r>
              <a:rPr b="1" dirty="0" err="1"/>
              <a:t>ausgedehnter</a:t>
            </a:r>
            <a:r>
              <a:rPr b="1" dirty="0"/>
              <a:t> </a:t>
            </a:r>
            <a:r>
              <a:rPr b="1" dirty="0" err="1"/>
              <a:t>Grössen</a:t>
            </a:r>
            <a:r>
              <a:rPr dirty="0">
                <a:latin typeface="Times Roman"/>
                <a:ea typeface="Times Roman"/>
                <a:cs typeface="Times Roman"/>
                <a:sym typeface="Times Roman"/>
              </a:rPr>
              <a:t> </a:t>
            </a:r>
          </a:p>
          <a:p>
            <a:pPr algn="l" defTabSz="457200">
              <a:lnSpc>
                <a:spcPct val="100000"/>
              </a:lnSpc>
              <a:defRPr sz="3700" i="1">
                <a:latin typeface="Calibri"/>
                <a:ea typeface="Calibri"/>
                <a:cs typeface="Calibri"/>
                <a:sym typeface="Calibri"/>
              </a:defRPr>
            </a:pPr>
            <a:r>
              <a:rPr dirty="0">
                <a:latin typeface="Times Roman"/>
                <a:ea typeface="Times Roman"/>
                <a:cs typeface="Times Roman"/>
                <a:sym typeface="Times Roman"/>
              </a:rPr>
              <a:t>….</a:t>
            </a:r>
          </a:p>
          <a:p>
            <a:pPr algn="l" defTabSz="457200">
              <a:lnSpc>
                <a:spcPct val="100000"/>
              </a:lnSpc>
              <a:defRPr sz="3700" i="1">
                <a:latin typeface="Calibri"/>
                <a:ea typeface="Calibri"/>
                <a:cs typeface="Calibri"/>
                <a:sym typeface="Calibri"/>
              </a:defRPr>
            </a:pPr>
            <a:r>
              <a:rPr dirty="0" err="1">
                <a:latin typeface="Times Roman"/>
                <a:ea typeface="Times Roman"/>
                <a:cs typeface="Times Roman"/>
                <a:sym typeface="Times Roman"/>
              </a:rPr>
              <a:t>passibile</a:t>
            </a:r>
            <a:r>
              <a:rPr dirty="0">
                <a:latin typeface="Times Roman"/>
                <a:ea typeface="Times Roman"/>
                <a:cs typeface="Times Roman"/>
                <a:sym typeface="Times Roman"/>
              </a:rPr>
              <a:t> di diverse </a:t>
            </a:r>
            <a:r>
              <a:rPr dirty="0" err="1">
                <a:latin typeface="Times Roman"/>
                <a:ea typeface="Times Roman"/>
                <a:cs typeface="Times Roman"/>
                <a:sym typeface="Times Roman"/>
              </a:rPr>
              <a:t>relazioni</a:t>
            </a:r>
            <a:r>
              <a:rPr dirty="0">
                <a:latin typeface="Times Roman"/>
                <a:ea typeface="Times Roman"/>
                <a:cs typeface="Times Roman"/>
                <a:sym typeface="Times Roman"/>
              </a:rPr>
              <a:t> </a:t>
            </a:r>
            <a:r>
              <a:rPr dirty="0" err="1">
                <a:latin typeface="Times Roman"/>
                <a:ea typeface="Times Roman"/>
                <a:cs typeface="Times Roman"/>
                <a:sym typeface="Times Roman"/>
              </a:rPr>
              <a:t>metriche</a:t>
            </a:r>
            <a:r>
              <a:rPr dirty="0">
                <a:latin typeface="Times Roman"/>
                <a:ea typeface="Times Roman"/>
                <a:cs typeface="Times Roman"/>
                <a:sym typeface="Times Roman"/>
              </a:rPr>
              <a:t> </a:t>
            </a:r>
          </a:p>
          <a:p>
            <a:pPr algn="l" defTabSz="457200">
              <a:lnSpc>
                <a:spcPct val="100000"/>
              </a:lnSpc>
              <a:defRPr sz="3700" b="1" i="1">
                <a:latin typeface="Calibri"/>
                <a:ea typeface="Calibri"/>
                <a:cs typeface="Calibri"/>
                <a:sym typeface="Calibri"/>
              </a:defRPr>
            </a:pPr>
            <a:r>
              <a:rPr dirty="0" err="1">
                <a:latin typeface="Times Roman"/>
                <a:ea typeface="Times Roman"/>
                <a:cs typeface="Times Roman"/>
                <a:sym typeface="Times Roman"/>
              </a:rPr>
              <a:t>verschiedener</a:t>
            </a:r>
            <a:r>
              <a:rPr dirty="0">
                <a:latin typeface="Times Roman"/>
                <a:ea typeface="Times Roman"/>
                <a:cs typeface="Times Roman"/>
                <a:sym typeface="Times Roman"/>
              </a:rPr>
              <a:t> </a:t>
            </a:r>
            <a:r>
              <a:rPr dirty="0" err="1">
                <a:latin typeface="Times Roman"/>
                <a:ea typeface="Times Roman"/>
                <a:cs typeface="Times Roman"/>
                <a:sym typeface="Times Roman"/>
              </a:rPr>
              <a:t>Massverhältnisse</a:t>
            </a:r>
            <a:r>
              <a:rPr dirty="0">
                <a:latin typeface="Times Roman"/>
                <a:ea typeface="Times Roman"/>
                <a:cs typeface="Times Roman"/>
                <a:sym typeface="Times Roman"/>
              </a:rPr>
              <a:t> </a:t>
            </a:r>
            <a:r>
              <a:rPr dirty="0" err="1">
                <a:latin typeface="Times Roman"/>
                <a:ea typeface="Times Roman"/>
                <a:cs typeface="Times Roman"/>
                <a:sym typeface="Times Roman"/>
              </a:rPr>
              <a:t>fähig</a:t>
            </a:r>
            <a:r>
              <a:rPr dirty="0">
                <a:latin typeface="Times Roman"/>
                <a:ea typeface="Times Roman"/>
                <a:cs typeface="Times Roman"/>
                <a:sym typeface="Times Roman"/>
              </a:rPr>
              <a:t> </a:t>
            </a:r>
            <a:r>
              <a:rPr dirty="0" err="1">
                <a:latin typeface="Times Roman"/>
                <a:ea typeface="Times Roman"/>
                <a:cs typeface="Times Roman"/>
                <a:sym typeface="Times Roman"/>
              </a:rPr>
              <a:t>ist</a:t>
            </a:r>
            <a:endParaRPr dirty="0">
              <a:latin typeface="Times Roman"/>
              <a:ea typeface="Times Roman"/>
              <a:cs typeface="Times Roman"/>
              <a:sym typeface="Times Roman"/>
            </a:endParaRPr>
          </a:p>
          <a:p>
            <a:pPr algn="l" defTabSz="457200">
              <a:lnSpc>
                <a:spcPct val="100000"/>
              </a:lnSpc>
              <a:defRPr sz="3700" i="1">
                <a:latin typeface="Calibri"/>
                <a:ea typeface="Calibri"/>
                <a:cs typeface="Calibri"/>
                <a:sym typeface="Calibri"/>
              </a:defRPr>
            </a:pPr>
            <a:r>
              <a:rPr dirty="0">
                <a:latin typeface="Times Roman"/>
                <a:ea typeface="Times Roman"/>
                <a:cs typeface="Times Roman"/>
                <a:sym typeface="Times Roman"/>
              </a:rPr>
              <a:t>…</a:t>
            </a:r>
          </a:p>
          <a:p>
            <a:pPr algn="l" defTabSz="457200">
              <a:lnSpc>
                <a:spcPct val="100000"/>
              </a:lnSpc>
              <a:defRPr sz="3700" i="1">
                <a:latin typeface="Calibri"/>
                <a:ea typeface="Calibri"/>
                <a:cs typeface="Calibri"/>
                <a:sym typeface="Calibri"/>
              </a:defRPr>
            </a:pPr>
            <a:r>
              <a:rPr dirty="0"/>
              <a:t>A </a:t>
            </a:r>
            <a:r>
              <a:rPr dirty="0" err="1"/>
              <a:t>seconda</a:t>
            </a:r>
            <a:r>
              <a:rPr dirty="0"/>
              <a:t> </a:t>
            </a:r>
            <a:r>
              <a:rPr dirty="0" err="1"/>
              <a:t>che</a:t>
            </a:r>
            <a:r>
              <a:rPr dirty="0"/>
              <a:t> </a:t>
            </a:r>
            <a:r>
              <a:rPr dirty="0" err="1"/>
              <a:t>tra</a:t>
            </a:r>
            <a:r>
              <a:rPr dirty="0"/>
              <a:t> </a:t>
            </a:r>
            <a:r>
              <a:rPr dirty="0" err="1"/>
              <a:t>questi</a:t>
            </a:r>
            <a:r>
              <a:rPr dirty="0"/>
              <a:t> </a:t>
            </a:r>
            <a:r>
              <a:rPr dirty="0" err="1"/>
              <a:t>modi</a:t>
            </a:r>
            <a:r>
              <a:rPr dirty="0"/>
              <a:t> di </a:t>
            </a:r>
            <a:r>
              <a:rPr dirty="0" err="1"/>
              <a:t>determinazione</a:t>
            </a:r>
            <a:r>
              <a:rPr dirty="0"/>
              <a:t> vi </a:t>
            </a:r>
            <a:r>
              <a:rPr dirty="0" err="1"/>
              <a:t>possa</a:t>
            </a:r>
            <a:r>
              <a:rPr dirty="0"/>
              <a:t> </a:t>
            </a:r>
            <a:r>
              <a:rPr dirty="0" err="1"/>
              <a:t>essere</a:t>
            </a:r>
            <a:r>
              <a:rPr dirty="0"/>
              <a:t> </a:t>
            </a:r>
          </a:p>
          <a:p>
            <a:pPr algn="l" defTabSz="457200">
              <a:lnSpc>
                <a:spcPct val="100000"/>
              </a:lnSpc>
              <a:defRPr sz="3700" i="1">
                <a:latin typeface="Calibri"/>
                <a:ea typeface="Calibri"/>
                <a:cs typeface="Calibri"/>
                <a:sym typeface="Calibri"/>
              </a:defRPr>
            </a:pPr>
            <a:r>
              <a:rPr dirty="0" err="1"/>
              <a:t>una</a:t>
            </a:r>
            <a:r>
              <a:rPr dirty="0"/>
              <a:t> </a:t>
            </a:r>
            <a:r>
              <a:rPr dirty="0" err="1"/>
              <a:t>transizione</a:t>
            </a:r>
            <a:r>
              <a:rPr dirty="0"/>
              <a:t> </a:t>
            </a:r>
            <a:r>
              <a:rPr dirty="0" err="1"/>
              <a:t>dall’uno</a:t>
            </a:r>
            <a:r>
              <a:rPr dirty="0"/>
              <a:t> </a:t>
            </a:r>
            <a:r>
              <a:rPr dirty="0" err="1"/>
              <a:t>all’altro</a:t>
            </a:r>
            <a:r>
              <a:rPr dirty="0"/>
              <a:t> continua o no, </a:t>
            </a:r>
          </a:p>
          <a:p>
            <a:pPr algn="l" defTabSz="457200">
              <a:lnSpc>
                <a:spcPct val="100000"/>
              </a:lnSpc>
              <a:defRPr sz="3700" i="1">
                <a:latin typeface="Calibri"/>
                <a:ea typeface="Calibri"/>
                <a:cs typeface="Calibri"/>
                <a:sym typeface="Calibri"/>
              </a:defRPr>
            </a:pPr>
            <a:r>
              <a:rPr dirty="0" err="1"/>
              <a:t>essi</a:t>
            </a:r>
            <a:r>
              <a:rPr dirty="0"/>
              <a:t> </a:t>
            </a:r>
            <a:r>
              <a:rPr dirty="0" err="1"/>
              <a:t>costituiranno</a:t>
            </a:r>
            <a:r>
              <a:rPr dirty="0"/>
              <a:t> </a:t>
            </a:r>
            <a:r>
              <a:rPr dirty="0" err="1"/>
              <a:t>Varietà</a:t>
            </a:r>
            <a:r>
              <a:rPr dirty="0"/>
              <a:t> (</a:t>
            </a:r>
            <a:r>
              <a:rPr b="1" dirty="0" err="1"/>
              <a:t>Mannigfaltigkeit</a:t>
            </a:r>
            <a:r>
              <a:rPr dirty="0"/>
              <a:t>)</a:t>
            </a:r>
            <a:r>
              <a:rPr dirty="0">
                <a:latin typeface="Times Roman"/>
                <a:ea typeface="Times Roman"/>
                <a:cs typeface="Times Roman"/>
                <a:sym typeface="Times Roman"/>
              </a:rPr>
              <a:t> </a:t>
            </a:r>
            <a:r>
              <a:rPr dirty="0"/>
              <a:t>continue o discrete</a:t>
            </a:r>
          </a:p>
          <a:p>
            <a:pPr algn="l" defTabSz="457200">
              <a:lnSpc>
                <a:spcPct val="100000"/>
              </a:lnSpc>
              <a:defRPr sz="3700" i="1">
                <a:latin typeface="Calibri"/>
                <a:ea typeface="Calibri"/>
                <a:cs typeface="Calibri"/>
                <a:sym typeface="Calibri"/>
              </a:defRPr>
            </a:pPr>
            <a:r>
              <a:rPr dirty="0"/>
              <a:t>…</a:t>
            </a:r>
          </a:p>
          <a:p>
            <a:pPr algn="l" defTabSz="457200">
              <a:lnSpc>
                <a:spcPct val="100000"/>
              </a:lnSpc>
              <a:defRPr sz="3700" i="1">
                <a:latin typeface="Calibri"/>
                <a:ea typeface="Calibri"/>
                <a:cs typeface="Calibri"/>
                <a:sym typeface="Calibri"/>
              </a:defRPr>
            </a:pPr>
            <a:r>
              <a:rPr dirty="0"/>
              <a:t>La </a:t>
            </a:r>
            <a:r>
              <a:rPr dirty="0" err="1"/>
              <a:t>metrica</a:t>
            </a:r>
            <a:r>
              <a:rPr dirty="0"/>
              <a:t> </a:t>
            </a:r>
            <a:r>
              <a:rPr dirty="0" err="1"/>
              <a:t>è</a:t>
            </a:r>
            <a:r>
              <a:rPr dirty="0"/>
              <a:t> </a:t>
            </a:r>
            <a:r>
              <a:rPr dirty="0" err="1"/>
              <a:t>determinata</a:t>
            </a:r>
            <a:r>
              <a:rPr dirty="0"/>
              <a:t> </a:t>
            </a:r>
            <a:r>
              <a:rPr dirty="0" err="1"/>
              <a:t>dalla</a:t>
            </a:r>
            <a:r>
              <a:rPr dirty="0"/>
              <a:t> (</a:t>
            </a:r>
            <a:r>
              <a:rPr dirty="0" err="1"/>
              <a:t>tensore</a:t>
            </a:r>
            <a:r>
              <a:rPr dirty="0"/>
              <a:t> di) </a:t>
            </a:r>
            <a:r>
              <a:rPr dirty="0" err="1"/>
              <a:t>curvatura</a:t>
            </a:r>
            <a:endParaRPr dirty="0">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endParaRPr dirty="0">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endParaRPr dirty="0">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r>
              <a:rPr dirty="0" err="1"/>
              <a:t>Poesia</a:t>
            </a:r>
            <a:r>
              <a:rPr dirty="0"/>
              <a:t> di Schiller (‘700)  </a:t>
            </a:r>
            <a:r>
              <a:rPr dirty="0" err="1"/>
              <a:t>intitolata</a:t>
            </a:r>
            <a:r>
              <a:rPr dirty="0"/>
              <a:t> </a:t>
            </a:r>
            <a:r>
              <a:rPr b="1" dirty="0" err="1"/>
              <a:t>Mannigfaltigkeit</a:t>
            </a:r>
            <a:r>
              <a:rPr dirty="0">
                <a:latin typeface="Times Roman"/>
                <a:ea typeface="Times Roman"/>
                <a:cs typeface="Times Roman"/>
                <a:sym typeface="Times Roman"/>
              </a:rPr>
              <a:t> </a:t>
            </a:r>
          </a:p>
          <a:p>
            <a:pPr algn="l" defTabSz="457200">
              <a:lnSpc>
                <a:spcPct val="100000"/>
              </a:lnSpc>
              <a:defRPr sz="3100">
                <a:latin typeface="Times Roman"/>
                <a:ea typeface="Times Roman"/>
                <a:cs typeface="Times Roman"/>
                <a:sym typeface="Times Roman"/>
              </a:defRPr>
            </a:pPr>
            <a:r>
              <a:rPr dirty="0" err="1"/>
              <a:t>nell’uomo</a:t>
            </a:r>
            <a:r>
              <a:rPr dirty="0"/>
              <a:t> </a:t>
            </a:r>
            <a:r>
              <a:rPr dirty="0" err="1"/>
              <a:t>etico</a:t>
            </a:r>
            <a:r>
              <a:rPr dirty="0"/>
              <a:t> (</a:t>
            </a:r>
            <a:r>
              <a:rPr b="1" dirty="0" err="1"/>
              <a:t>ethischen</a:t>
            </a:r>
            <a:r>
              <a:rPr b="1" dirty="0"/>
              <a:t> Menschen</a:t>
            </a:r>
            <a:r>
              <a:rPr dirty="0"/>
              <a:t>) </a:t>
            </a:r>
            <a:r>
              <a:rPr dirty="0" err="1"/>
              <a:t>dev’essersi</a:t>
            </a:r>
            <a:r>
              <a:rPr dirty="0"/>
              <a:t> prima </a:t>
            </a:r>
            <a:r>
              <a:rPr dirty="0" err="1"/>
              <a:t>placata</a:t>
            </a:r>
            <a:r>
              <a:rPr dirty="0"/>
              <a:t> la lotta </a:t>
            </a:r>
            <a:r>
              <a:rPr dirty="0" err="1"/>
              <a:t>tra</a:t>
            </a:r>
            <a:r>
              <a:rPr dirty="0"/>
              <a:t> </a:t>
            </a:r>
          </a:p>
          <a:p>
            <a:pPr algn="l" defTabSz="457200">
              <a:lnSpc>
                <a:spcPct val="100000"/>
              </a:lnSpc>
              <a:defRPr sz="3100">
                <a:latin typeface="Times Roman"/>
                <a:ea typeface="Times Roman"/>
                <a:cs typeface="Times Roman"/>
                <a:sym typeface="Times Roman"/>
              </a:defRPr>
            </a:pPr>
            <a:r>
              <a:rPr dirty="0" err="1"/>
              <a:t>elementi</a:t>
            </a:r>
            <a:r>
              <a:rPr dirty="0"/>
              <a:t> e </a:t>
            </a:r>
            <a:r>
              <a:rPr dirty="0" err="1"/>
              <a:t>impulsi</a:t>
            </a:r>
            <a:r>
              <a:rPr dirty="0"/>
              <a:t> </a:t>
            </a:r>
            <a:r>
              <a:rPr dirty="0" err="1"/>
              <a:t>ciechi</a:t>
            </a:r>
            <a:r>
              <a:rPr dirty="0"/>
              <a:t> se </a:t>
            </a:r>
            <a:r>
              <a:rPr dirty="0" err="1"/>
              <a:t>si</a:t>
            </a:r>
            <a:r>
              <a:rPr dirty="0"/>
              <a:t> </a:t>
            </a:r>
            <a:r>
              <a:rPr dirty="0" err="1"/>
              <a:t>vuole</a:t>
            </a:r>
            <a:r>
              <a:rPr dirty="0"/>
              <a:t> far </a:t>
            </a:r>
            <a:r>
              <a:rPr dirty="0" err="1"/>
              <a:t>maturare</a:t>
            </a:r>
            <a:r>
              <a:rPr dirty="0"/>
              <a:t> la </a:t>
            </a:r>
            <a:r>
              <a:rPr dirty="0" err="1"/>
              <a:t>molteplicità</a:t>
            </a:r>
            <a:r>
              <a:rPr dirty="0"/>
              <a:t> (</a:t>
            </a:r>
            <a:r>
              <a:rPr b="1" dirty="0" err="1"/>
              <a:t>Mannigfaltigkeit</a:t>
            </a:r>
            <a:r>
              <a:rPr dirty="0"/>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Turner1840.jpg" descr="Turner1840.jpg"/>
          <p:cNvPicPr>
            <a:picLocks noChangeAspect="1"/>
          </p:cNvPicPr>
          <p:nvPr/>
        </p:nvPicPr>
        <p:blipFill>
          <a:blip r:embed="rId2"/>
          <a:stretch>
            <a:fillRect/>
          </a:stretch>
        </p:blipFill>
        <p:spPr>
          <a:xfrm>
            <a:off x="453368" y="3851187"/>
            <a:ext cx="11344038" cy="7862593"/>
          </a:xfrm>
          <a:prstGeom prst="rect">
            <a:avLst/>
          </a:prstGeom>
          <a:ln w="12700">
            <a:miter lim="400000"/>
          </a:ln>
        </p:spPr>
      </p:pic>
      <p:pic>
        <p:nvPicPr>
          <p:cNvPr id="168" name="Turner1843.jpg" descr="Turner1843.jpg"/>
          <p:cNvPicPr>
            <a:picLocks noChangeAspect="1"/>
          </p:cNvPicPr>
          <p:nvPr/>
        </p:nvPicPr>
        <p:blipFill>
          <a:blip r:embed="rId3"/>
          <a:stretch>
            <a:fillRect/>
          </a:stretch>
        </p:blipFill>
        <p:spPr>
          <a:xfrm>
            <a:off x="13812425" y="3460007"/>
            <a:ext cx="9932165" cy="9914831"/>
          </a:xfrm>
          <a:prstGeom prst="rect">
            <a:avLst/>
          </a:prstGeom>
          <a:ln w="12700">
            <a:miter lim="400000"/>
          </a:ln>
        </p:spPr>
      </p:pic>
      <p:sp>
        <p:nvSpPr>
          <p:cNvPr id="169" name="W. Turner 1775-1851"/>
          <p:cNvSpPr txBox="1"/>
          <p:nvPr/>
        </p:nvSpPr>
        <p:spPr>
          <a:xfrm>
            <a:off x="10017950" y="1923540"/>
            <a:ext cx="4348100" cy="7192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defRPr sz="3700">
                <a:latin typeface="Graphik"/>
                <a:ea typeface="Graphik"/>
                <a:cs typeface="Graphik"/>
                <a:sym typeface="Graphik"/>
              </a:defRPr>
            </a:lvl1pPr>
          </a:lstStyle>
          <a:p>
            <a:r>
              <a:t>W. Turner 1775-1851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Fig2left.jpeg" descr="Fig2left.jpeg"/>
          <p:cNvPicPr>
            <a:picLocks noChangeAspect="1"/>
          </p:cNvPicPr>
          <p:nvPr/>
        </p:nvPicPr>
        <p:blipFill>
          <a:blip r:embed="rId2"/>
          <a:stretch>
            <a:fillRect/>
          </a:stretch>
        </p:blipFill>
        <p:spPr>
          <a:xfrm>
            <a:off x="11629" y="27689"/>
            <a:ext cx="9415399" cy="13781993"/>
          </a:xfrm>
          <a:prstGeom prst="rect">
            <a:avLst/>
          </a:prstGeom>
          <a:ln w="12700">
            <a:miter lim="400000"/>
          </a:ln>
        </p:spPr>
      </p:pic>
      <p:pic>
        <p:nvPicPr>
          <p:cNvPr id="172" name="Fig2right.jpeg" descr="Fig2right.jpeg"/>
          <p:cNvPicPr>
            <a:picLocks noChangeAspect="1"/>
          </p:cNvPicPr>
          <p:nvPr/>
        </p:nvPicPr>
        <p:blipFill>
          <a:blip r:embed="rId3"/>
          <a:stretch>
            <a:fillRect/>
          </a:stretch>
        </p:blipFill>
        <p:spPr>
          <a:xfrm>
            <a:off x="11852614" y="3640150"/>
            <a:ext cx="12466499" cy="10048608"/>
          </a:xfrm>
          <a:prstGeom prst="rect">
            <a:avLst/>
          </a:prstGeom>
          <a:ln w="12700">
            <a:miter lim="400000"/>
          </a:ln>
        </p:spPr>
      </p:pic>
      <p:sp>
        <p:nvSpPr>
          <p:cNvPr id="173" name="Puntinismo…"/>
          <p:cNvSpPr txBox="1"/>
          <p:nvPr/>
        </p:nvSpPr>
        <p:spPr>
          <a:xfrm>
            <a:off x="13887142" y="913206"/>
            <a:ext cx="6720156" cy="205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i="1">
                <a:latin typeface="Canela Text Bold"/>
                <a:ea typeface="Canela Text Bold"/>
                <a:cs typeface="Canela Text Bold"/>
                <a:sym typeface="Canela Text Bold"/>
              </a:defRPr>
            </a:pPr>
            <a:r>
              <a:t>Puntinismo</a:t>
            </a:r>
          </a:p>
          <a:p>
            <a:pPr>
              <a:defRPr sz="3700"/>
            </a:pPr>
            <a:r>
              <a:t>P. Signac e T. Van Rysselberghe</a:t>
            </a:r>
          </a:p>
          <a:p>
            <a:pPr>
              <a:defRPr sz="3700"/>
            </a:pPr>
            <a:r>
              <a:t>1892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570724E-BEAB-34BB-B3AF-901F518F7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125" y="34775"/>
            <a:ext cx="8333509" cy="13729993"/>
          </a:xfrm>
          <a:prstGeom prst="rect">
            <a:avLst/>
          </a:prstGeom>
        </p:spPr>
      </p:pic>
      <p:pic>
        <p:nvPicPr>
          <p:cNvPr id="13" name="Immagine 12">
            <a:extLst>
              <a:ext uri="{FF2B5EF4-FFF2-40B4-BE49-F238E27FC236}">
                <a16:creationId xmlns:a16="http://schemas.microsoft.com/office/drawing/2014/main" id="{4446878B-C8C8-26FC-B570-0124B1E7A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3367" y="0"/>
            <a:ext cx="8608979" cy="13716000"/>
          </a:xfrm>
          <a:prstGeom prst="rect">
            <a:avLst/>
          </a:prstGeom>
        </p:spPr>
      </p:pic>
    </p:spTree>
    <p:extLst>
      <p:ext uri="{BB962C8B-B14F-4D97-AF65-F5344CB8AC3E}">
        <p14:creationId xmlns:p14="http://schemas.microsoft.com/office/powerpoint/2010/main" val="3678985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2536F3E-B4A2-CE4B-914B-1619780FE009}"/>
                  </a:ext>
                </a:extLst>
              </p:cNvPr>
              <p:cNvSpPr>
                <a:spLocks noGrp="1"/>
              </p:cNvSpPr>
              <p:nvPr>
                <p:ph idx="1"/>
              </p:nvPr>
            </p:nvSpPr>
            <p:spPr>
              <a:xfrm>
                <a:off x="924674" y="1"/>
                <a:ext cx="22500404" cy="13715998"/>
              </a:xfrm>
            </p:spPr>
            <p:txBody>
              <a:bodyPr>
                <a:normAutofit/>
              </a:bodyPr>
              <a:lstStyle/>
              <a:p>
                <a:pPr marL="0" indent="0">
                  <a:buNone/>
                </a:pPr>
                <a:endParaRPr lang="it-IT" dirty="0"/>
              </a:p>
              <a:p>
                <a:pPr marL="0" indent="0">
                  <a:buNone/>
                </a:pPr>
                <a:r>
                  <a:rPr lang="it-IT" b="1" dirty="0"/>
                  <a:t>Metrica euclidea</a:t>
                </a:r>
                <a:r>
                  <a:rPr lang="it-IT" dirty="0"/>
                  <a:t>, teorema di Pitagora:   </a:t>
                </a:r>
                <a14:m>
                  <m:oMath xmlns:m="http://schemas.openxmlformats.org/officeDocument/2006/math">
                    <m:r>
                      <a:rPr lang="it-IT" i="1">
                        <a:latin typeface="Cambria Math" panose="02040503050406030204" pitchFamily="18" charset="0"/>
                      </a:rPr>
                      <m:t>𝑑𝑠</m:t>
                    </m:r>
                    <m:r>
                      <a:rPr lang="it-IT" i="1">
                        <a:latin typeface="Cambria Math" panose="02040503050406030204" pitchFamily="18" charset="0"/>
                      </a:rPr>
                      <m:t>= </m:t>
                    </m:r>
                    <m:rad>
                      <m:radPr>
                        <m:degHide m:val="on"/>
                        <m:ctrlPr>
                          <a:rPr lang="it-IT" i="1">
                            <a:latin typeface="Cambria Math" panose="02040503050406030204" pitchFamily="18" charset="0"/>
                          </a:rPr>
                        </m:ctrlPr>
                      </m:radPr>
                      <m:deg/>
                      <m:e>
                        <m:r>
                          <a:rPr lang="it-IT" i="1">
                            <a:latin typeface="Cambria Math" panose="02040503050406030204" pitchFamily="18" charset="0"/>
                          </a:rPr>
                          <m:t>𝑑𝑥</m:t>
                        </m:r>
                        <m:r>
                          <a:rPr lang="it-IT" i="1" baseline="-25000">
                            <a:latin typeface="Cambria Math" panose="02040503050406030204" pitchFamily="18" charset="0"/>
                          </a:rPr>
                          <m:t>1</m:t>
                        </m:r>
                        <m:r>
                          <a:rPr lang="it-IT" i="1" baseline="30000">
                            <a:latin typeface="Cambria Math" panose="02040503050406030204" pitchFamily="18" charset="0"/>
                          </a:rPr>
                          <m:t>2</m:t>
                        </m:r>
                        <m:r>
                          <a:rPr lang="it-IT" i="1">
                            <a:latin typeface="Cambria Math" panose="02040503050406030204" pitchFamily="18" charset="0"/>
                          </a:rPr>
                          <m:t> + </m:t>
                        </m:r>
                        <m:r>
                          <a:rPr lang="it-IT" i="1">
                            <a:latin typeface="Cambria Math" panose="02040503050406030204" pitchFamily="18" charset="0"/>
                          </a:rPr>
                          <m:t>𝑑𝑥</m:t>
                        </m:r>
                        <m:r>
                          <a:rPr lang="it-IT" i="1" baseline="-25000">
                            <a:latin typeface="Cambria Math" panose="02040503050406030204" pitchFamily="18" charset="0"/>
                          </a:rPr>
                          <m:t>2</m:t>
                        </m:r>
                        <m:r>
                          <a:rPr lang="it-IT" i="1" baseline="30000">
                            <a:latin typeface="Cambria Math" panose="02040503050406030204" pitchFamily="18" charset="0"/>
                          </a:rPr>
                          <m:t>2</m:t>
                        </m:r>
                      </m:e>
                    </m:rad>
                  </m:oMath>
                </a14:m>
                <a:endParaRPr lang="it-IT" dirty="0">
                  <a:effectLst/>
                </a:endParaRPr>
              </a:p>
              <a:p>
                <a:pPr marL="0" indent="0">
                  <a:buNone/>
                </a:pPr>
                <a:endParaRPr lang="it-IT" dirty="0">
                  <a:effectLst/>
                </a:endParaRPr>
              </a:p>
              <a:p>
                <a:pPr marL="0" indent="0">
                  <a:buNone/>
                </a:pPr>
                <a:endParaRPr lang="it-IT" dirty="0">
                  <a:effectLst/>
                </a:endParaRPr>
              </a:p>
              <a:p>
                <a:pPr marL="0" indent="0">
                  <a:buNone/>
                </a:pPr>
                <a:endParaRPr lang="it-IT" dirty="0"/>
              </a:p>
              <a:p>
                <a:pPr marL="0" indent="0" algn="ctr">
                  <a:buNone/>
                </a:pPr>
                <a:endParaRPr lang="it-IT" i="1" dirty="0"/>
              </a:p>
              <a:p>
                <a:pPr marL="0" indent="0" algn="ctr">
                  <a:buNone/>
                </a:pPr>
                <a:endParaRPr lang="it-IT" i="1" dirty="0"/>
              </a:p>
              <a:p>
                <a:pPr marL="0" indent="0" algn="ctr">
                  <a:buNone/>
                </a:pPr>
                <a:endParaRPr lang="it-IT" i="1" dirty="0"/>
              </a:p>
              <a:p>
                <a:pPr marL="0" indent="0" algn="just">
                  <a:buNone/>
                </a:pPr>
                <a:endParaRPr lang="it-IT" dirty="0"/>
              </a:p>
              <a:p>
                <a:pPr marL="0" indent="0" algn="just">
                  <a:buNone/>
                </a:pPr>
                <a:r>
                  <a:rPr lang="it-IT" b="1" dirty="0"/>
                  <a:t>Metrica generale </a:t>
                </a:r>
              </a:p>
              <a:p>
                <a:pPr marL="0" indent="0" algn="just">
                  <a:buNone/>
                </a:pPr>
                <a:endParaRPr lang="it-IT" b="0" i="0" dirty="0">
                  <a:latin typeface="Cambria Math" panose="02040503050406030204" pitchFamily="18" charset="0"/>
                </a:endParaRPr>
              </a:p>
              <a:p>
                <a:pPr marL="0" indent="0" algn="ctr">
                  <a:buNone/>
                </a:pPr>
                <a14:m>
                  <m:oMath xmlns:m="http://schemas.openxmlformats.org/officeDocument/2006/math">
                    <m:r>
                      <m:rPr>
                        <m:sty m:val="p"/>
                      </m:rPr>
                      <a:rPr lang="it-IT" b="0" i="0" smtClean="0">
                        <a:latin typeface="Cambria Math" panose="02040503050406030204" pitchFamily="18" charset="0"/>
                      </a:rPr>
                      <m:t>g</m:t>
                    </m:r>
                    <m:r>
                      <a:rPr lang="it-IT" b="0" i="1" smtClean="0">
                        <a:latin typeface="Cambria Math" panose="02040503050406030204" pitchFamily="18" charset="0"/>
                      </a:rPr>
                      <m:t>≔</m:t>
                    </m:r>
                    <m:r>
                      <a:rPr lang="it-IT" i="1">
                        <a:latin typeface="Cambria Math" panose="02040503050406030204" pitchFamily="18" charset="0"/>
                      </a:rPr>
                      <m:t>𝑑𝑠</m:t>
                    </m:r>
                  </m:oMath>
                </a14:m>
                <a:r>
                  <a:rPr lang="it-IT" dirty="0"/>
                  <a:t>=</a:t>
                </a:r>
                <a14:m>
                  <m:oMath xmlns:m="http://schemas.openxmlformats.org/officeDocument/2006/math">
                    <m:rad>
                      <m:radPr>
                        <m:degHide m:val="on"/>
                        <m:ctrlPr>
                          <a:rPr lang="it-IT" i="1" smtClean="0">
                            <a:effectLst/>
                            <a:latin typeface="Cambria Math" panose="02040503050406030204" pitchFamily="18" charset="0"/>
                          </a:rPr>
                        </m:ctrlPr>
                      </m:radPr>
                      <m:deg/>
                      <m:e>
                        <m:sSub>
                          <m:sSubPr>
                            <m:ctrlPr>
                              <a:rPr lang="it-IT"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11</m:t>
                            </m:r>
                          </m:sub>
                        </m:sSub>
                        <m:r>
                          <a:rPr lang="it-IT" b="0" i="1" smtClean="0">
                            <a:effectLst/>
                            <a:latin typeface="Cambria Math" panose="02040503050406030204" pitchFamily="18" charset="0"/>
                          </a:rPr>
                          <m:t>𝑑</m:t>
                        </m:r>
                        <m:sSubSup>
                          <m:sSubSupPr>
                            <m:ctrlPr>
                              <a:rPr lang="it-IT" b="0" i="1" smtClean="0">
                                <a:effectLst/>
                                <a:latin typeface="Cambria Math" panose="02040503050406030204" pitchFamily="18" charset="0"/>
                              </a:rPr>
                            </m:ctrlPr>
                          </m:sSubSup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1</m:t>
                            </m:r>
                          </m:sub>
                          <m:sup>
                            <m:r>
                              <a:rPr lang="it-IT" b="0" i="1" smtClean="0">
                                <a:effectLst/>
                                <a:latin typeface="Cambria Math" panose="02040503050406030204" pitchFamily="18" charset="0"/>
                              </a:rPr>
                              <m:t>2</m:t>
                            </m:r>
                          </m:sup>
                        </m:sSubSup>
                        <m:r>
                          <a:rPr lang="it-IT" b="0" i="1" smtClean="0">
                            <a:effectLst/>
                            <a:latin typeface="Cambria Math" panose="02040503050406030204" pitchFamily="18" charset="0"/>
                          </a:rPr>
                          <m:t>+…+</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𝑖𝑗</m:t>
                            </m:r>
                          </m:sub>
                        </m:sSub>
                        <m:r>
                          <a:rPr lang="it-IT" b="0" i="1" smtClean="0">
                            <a:effectLst/>
                            <a:latin typeface="Cambria Math" panose="02040503050406030204" pitchFamily="18" charset="0"/>
                          </a:rPr>
                          <m:t>𝑑</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𝑖</m:t>
                            </m:r>
                          </m:sub>
                        </m:sSub>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𝑑𝑥</m:t>
                            </m:r>
                          </m:e>
                          <m:sub>
                            <m:r>
                              <a:rPr lang="it-IT" b="0" i="1" smtClean="0">
                                <a:effectLst/>
                                <a:latin typeface="Cambria Math" panose="02040503050406030204" pitchFamily="18" charset="0"/>
                              </a:rPr>
                              <m:t>𝑗</m:t>
                            </m:r>
                          </m:sub>
                        </m:sSub>
                        <m:r>
                          <a:rPr lang="it-IT" b="0" i="1" smtClean="0">
                            <a:effectLst/>
                            <a:latin typeface="Cambria Math" panose="02040503050406030204" pitchFamily="18" charset="0"/>
                          </a:rPr>
                          <m:t>+…+</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𝑛𝑛</m:t>
                            </m:r>
                          </m:sub>
                        </m:sSub>
                        <m:r>
                          <a:rPr lang="it-IT" b="0" i="1" smtClean="0">
                            <a:effectLst/>
                            <a:latin typeface="Cambria Math" panose="02040503050406030204" pitchFamily="18" charset="0"/>
                          </a:rPr>
                          <m:t>𝑑</m:t>
                        </m:r>
                        <m:sSubSup>
                          <m:sSubSupPr>
                            <m:ctrlPr>
                              <a:rPr lang="it-IT" b="0" i="1" smtClean="0">
                                <a:effectLst/>
                                <a:latin typeface="Cambria Math" panose="02040503050406030204" pitchFamily="18" charset="0"/>
                              </a:rPr>
                            </m:ctrlPr>
                          </m:sSubSup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𝑛</m:t>
                            </m:r>
                          </m:sub>
                          <m:sup>
                            <m:r>
                              <a:rPr lang="it-IT" b="0" i="1" smtClean="0">
                                <a:effectLst/>
                                <a:latin typeface="Cambria Math" panose="02040503050406030204" pitchFamily="18" charset="0"/>
                              </a:rPr>
                              <m:t>2</m:t>
                            </m:r>
                          </m:sup>
                        </m:sSubSup>
                      </m:e>
                    </m:rad>
                  </m:oMath>
                </a14:m>
                <a:endParaRPr lang="it-IT" dirty="0">
                  <a:effectLst/>
                </a:endParaRPr>
              </a:p>
              <a:p>
                <a:pPr marL="0" indent="0">
                  <a:buNone/>
                </a:pPr>
                <a:r>
                  <a:rPr lang="it-IT" dirty="0">
                    <a:effectLst/>
                  </a:rPr>
                  <a:t> </a:t>
                </a:r>
                <a:endParaRPr lang="it-IT" dirty="0"/>
              </a:p>
            </p:txBody>
          </p:sp>
        </mc:Choice>
        <mc:Fallback xmlns="">
          <p:sp>
            <p:nvSpPr>
              <p:cNvPr id="3" name="Segnaposto contenuto 2">
                <a:extLst>
                  <a:ext uri="{FF2B5EF4-FFF2-40B4-BE49-F238E27FC236}">
                    <a16:creationId xmlns:a16="http://schemas.microsoft.com/office/drawing/2014/main" id="{22536F3E-B4A2-CE4B-914B-1619780FE009}"/>
                  </a:ext>
                </a:extLst>
              </p:cNvPr>
              <p:cNvSpPr>
                <a:spLocks noGrp="1" noRot="1" noChangeAspect="1" noMove="1" noResize="1" noEditPoints="1" noAdjustHandles="1" noChangeArrowheads="1" noChangeShapeType="1" noTextEdit="1"/>
              </p:cNvSpPr>
              <p:nvPr>
                <p:ph idx="1"/>
              </p:nvPr>
            </p:nvSpPr>
            <p:spPr>
              <a:xfrm>
                <a:off x="924674" y="1"/>
                <a:ext cx="22500404" cy="13715998"/>
              </a:xfrm>
              <a:blipFill>
                <a:blip r:embed="rId2"/>
                <a:stretch>
                  <a:fillRect l="-1297"/>
                </a:stretch>
              </a:blipFill>
            </p:spPr>
            <p:txBody>
              <a:bodyPr/>
              <a:lstStyle/>
              <a:p>
                <a:r>
                  <a:rPr lang="it-IT">
                    <a:noFill/>
                  </a:rPr>
                  <a:t> </a:t>
                </a:r>
              </a:p>
            </p:txBody>
          </p:sp>
        </mc:Fallback>
      </mc:AlternateContent>
      <p:pic>
        <p:nvPicPr>
          <p:cNvPr id="6" name="Immagine 5">
            <a:extLst>
              <a:ext uri="{FF2B5EF4-FFF2-40B4-BE49-F238E27FC236}">
                <a16:creationId xmlns:a16="http://schemas.microsoft.com/office/drawing/2014/main" id="{AAD11F76-F680-6245-8B43-A950C290E9E5}"/>
              </a:ext>
            </a:extLst>
          </p:cNvPr>
          <p:cNvPicPr/>
          <p:nvPr/>
        </p:nvPicPr>
        <p:blipFill>
          <a:blip r:embed="rId3">
            <a:extLst>
              <a:ext uri="{28A0092B-C50C-407E-A947-70E740481C1C}">
                <a14:useLocalDpi xmlns:a14="http://schemas.microsoft.com/office/drawing/2010/main" val="0"/>
              </a:ext>
            </a:extLst>
          </a:blip>
          <a:stretch>
            <a:fillRect/>
          </a:stretch>
        </p:blipFill>
        <p:spPr>
          <a:xfrm>
            <a:off x="10020568" y="2253510"/>
            <a:ext cx="6418088" cy="4889224"/>
          </a:xfrm>
          <a:prstGeom prst="rect">
            <a:avLst/>
          </a:prstGeom>
        </p:spPr>
      </p:pic>
    </p:spTree>
    <p:extLst>
      <p:ext uri="{BB962C8B-B14F-4D97-AF65-F5344CB8AC3E}">
        <p14:creationId xmlns:p14="http://schemas.microsoft.com/office/powerpoint/2010/main" val="408461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0DB7E60-9FE1-D548-98D1-658262AB5C33}"/>
              </a:ext>
            </a:extLst>
          </p:cNvPr>
          <p:cNvSpPr>
            <a:spLocks noGrp="1"/>
          </p:cNvSpPr>
          <p:nvPr>
            <p:ph idx="1"/>
          </p:nvPr>
        </p:nvSpPr>
        <p:spPr>
          <a:xfrm>
            <a:off x="554806" y="-1"/>
            <a:ext cx="23610012" cy="13479694"/>
          </a:xfrm>
        </p:spPr>
        <p:txBody>
          <a:bodyPr>
            <a:normAutofit fontScale="25000" lnSpcReduction="20000"/>
          </a:bodyPr>
          <a:lstStyle/>
          <a:p>
            <a:pPr marL="0" indent="0">
              <a:buNone/>
            </a:pPr>
            <a:endParaRPr lang="it-IT" i="1" dirty="0"/>
          </a:p>
          <a:p>
            <a:pPr marL="0" indent="0" algn="just">
              <a:buNone/>
            </a:pPr>
            <a:r>
              <a:rPr lang="it-IT" sz="22400" i="1" dirty="0"/>
              <a:t>...Da ciò nasce il problema di studiare i dati di fatto più semplici dai quali dedurre le relazioni metriche dello spazio; un problema che per la natura della questione non è completamente determinato; invero si possono dare più sistemi di fatti sufficienti a determinare le relazioni metriche dello spazio; il più importante è quello scelto per fondamento da Euclide. </a:t>
            </a:r>
          </a:p>
          <a:p>
            <a:pPr marL="0" indent="0" algn="just">
              <a:buNone/>
            </a:pPr>
            <a:r>
              <a:rPr lang="it-IT" sz="22400" i="1" dirty="0"/>
              <a:t>Questi fatti sono come tutti i fatti non necessari, ma solo di </a:t>
            </a:r>
            <a:r>
              <a:rPr lang="it-IT" sz="22400" b="1" i="1" dirty="0"/>
              <a:t>certezza empirica, sono ipotesi</a:t>
            </a:r>
            <a:r>
              <a:rPr lang="it-IT" sz="22400" i="1" dirty="0"/>
              <a:t>; si può così studiare la loro probabilità, che entro i limiti dell’osservazione è tuttavia assai grande, e dopo di ciò valutare l’ammissibilità della loro estensione al di là dei confini dell’osservazione sia dal lato dell’incommensurabilmente grande che dal lato dell’incommensurabilmente piccolo. </a:t>
            </a:r>
            <a:endParaRPr lang="it-IT" sz="22400" dirty="0"/>
          </a:p>
          <a:p>
            <a:pPr marL="0" indent="0" algn="just">
              <a:buNone/>
            </a:pPr>
            <a:endParaRPr lang="it-IT" sz="22400" i="1" dirty="0"/>
          </a:p>
          <a:p>
            <a:pPr marL="0" indent="0" algn="just">
              <a:buNone/>
            </a:pPr>
            <a:r>
              <a:rPr lang="it-IT" sz="22400" i="1" dirty="0"/>
              <a:t>… la questione di cosa siano le basi delle relazioni metriche dello spazio. ... Pertanto la realtà dello Spazio sottostante, le basi delle relazioni metriche, devono essere ricercate fuori di esso, nelle forze vincolanti (</a:t>
            </a:r>
            <a:r>
              <a:rPr lang="it-IT" sz="22400" b="1" i="1" dirty="0" err="1"/>
              <a:t>bindenen</a:t>
            </a:r>
            <a:r>
              <a:rPr lang="it-IT" sz="22400" b="1" i="1" dirty="0"/>
              <a:t> </a:t>
            </a:r>
            <a:r>
              <a:rPr lang="it-IT" sz="22400" b="1" i="1" dirty="0" err="1"/>
              <a:t>Kräften</a:t>
            </a:r>
            <a:r>
              <a:rPr lang="it-IT" sz="22400" i="1" dirty="0"/>
              <a:t>) che agiscono su di esso. … </a:t>
            </a:r>
          </a:p>
          <a:p>
            <a:pPr marL="0" indent="0" algn="just">
              <a:buNone/>
            </a:pPr>
            <a:r>
              <a:rPr lang="it-IT" sz="22400" i="1" dirty="0"/>
              <a:t>Questo ci porta nel campo di un’altra scienza, il regno della fisica, nel quale la natura dell’attuale occasione non ci permette di entrare.</a:t>
            </a:r>
            <a:endParaRPr lang="it-IT" sz="22400" dirty="0"/>
          </a:p>
          <a:p>
            <a:pPr marL="0" indent="0">
              <a:buNone/>
            </a:pPr>
            <a:endParaRPr lang="it-IT" dirty="0"/>
          </a:p>
        </p:txBody>
      </p:sp>
    </p:spTree>
    <p:extLst>
      <p:ext uri="{BB962C8B-B14F-4D97-AF65-F5344CB8AC3E}">
        <p14:creationId xmlns:p14="http://schemas.microsoft.com/office/powerpoint/2010/main" val="117086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7492D5D5-0AB3-64AF-A5A0-CAF21AD345C1}"/>
                  </a:ext>
                </a:extLst>
              </p:cNvPr>
              <p:cNvSpPr>
                <a:spLocks noGrp="1"/>
              </p:cNvSpPr>
              <p:nvPr>
                <p:ph idx="1"/>
              </p:nvPr>
            </p:nvSpPr>
            <p:spPr>
              <a:xfrm>
                <a:off x="10668000" y="587828"/>
                <a:ext cx="13476514" cy="13128171"/>
              </a:xfrm>
            </p:spPr>
            <p:txBody>
              <a:bodyPr>
                <a:noAutofit/>
              </a:bodyPr>
              <a:lstStyle/>
              <a:p>
                <a:pPr marL="0" indent="0">
                  <a:buNone/>
                </a:pPr>
                <a:r>
                  <a:rPr lang="it-IT" sz="5400" dirty="0"/>
                  <a:t>l’</a:t>
                </a:r>
                <a:r>
                  <a:rPr lang="it-IT" sz="5400" b="1" dirty="0"/>
                  <a:t>Equazione di Campo di Einstein (1915)</a:t>
                </a:r>
                <a:r>
                  <a:rPr lang="it-IT" sz="5400" dirty="0"/>
                  <a:t>:</a:t>
                </a:r>
              </a:p>
              <a:p>
                <a:pPr marL="0" indent="0">
                  <a:buNone/>
                </a:pPr>
                <a:endParaRPr lang="it-IT" sz="54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it-IT" sz="5400" i="1">
                          <a:latin typeface="Cambria Math" panose="02040503050406030204" pitchFamily="18" charset="0"/>
                        </a:rPr>
                        <m:t>𝑅𝑖𝑐</m:t>
                      </m:r>
                      <m:r>
                        <a:rPr lang="it-IT" sz="5400" i="1" baseline="-25000">
                          <a:latin typeface="Cambria Math" panose="02040503050406030204" pitchFamily="18" charset="0"/>
                        </a:rPr>
                        <m:t>𝑔</m:t>
                      </m:r>
                      <m:r>
                        <a:rPr lang="it-IT" sz="5400" i="1">
                          <a:latin typeface="Cambria Math" panose="02040503050406030204" pitchFamily="18" charset="0"/>
                        </a:rPr>
                        <m:t>−</m:t>
                      </m:r>
                      <m:f>
                        <m:fPr>
                          <m:ctrlPr>
                            <a:rPr lang="it-IT" sz="5400" i="1">
                              <a:latin typeface="Cambria Math" panose="02040503050406030204" pitchFamily="18" charset="0"/>
                            </a:rPr>
                          </m:ctrlPr>
                        </m:fPr>
                        <m:num>
                          <m:r>
                            <a:rPr lang="it-IT" sz="5400" i="1">
                              <a:latin typeface="Cambria Math" panose="02040503050406030204" pitchFamily="18" charset="0"/>
                            </a:rPr>
                            <m:t>1</m:t>
                          </m:r>
                        </m:num>
                        <m:den>
                          <m:r>
                            <a:rPr lang="it-IT" sz="5400" i="1">
                              <a:latin typeface="Cambria Math" panose="02040503050406030204" pitchFamily="18" charset="0"/>
                            </a:rPr>
                            <m:t>2</m:t>
                          </m:r>
                        </m:den>
                      </m:f>
                      <m:r>
                        <a:rPr lang="it-IT" sz="5400" i="1">
                          <a:latin typeface="Cambria Math" panose="02040503050406030204" pitchFamily="18" charset="0"/>
                        </a:rPr>
                        <m:t>𝑠</m:t>
                      </m:r>
                      <m:r>
                        <a:rPr lang="it-IT" sz="5400" i="1" baseline="-25000">
                          <a:latin typeface="Cambria Math" panose="02040503050406030204" pitchFamily="18" charset="0"/>
                        </a:rPr>
                        <m:t>𝑔</m:t>
                      </m:r>
                      <m:r>
                        <a:rPr lang="it-IT" sz="5400" i="1">
                          <a:latin typeface="Cambria Math" panose="02040503050406030204" pitchFamily="18" charset="0"/>
                        </a:rPr>
                        <m:t> </m:t>
                      </m:r>
                      <m:r>
                        <a:rPr lang="it-IT" sz="5400" i="1">
                          <a:latin typeface="Cambria Math" panose="02040503050406030204" pitchFamily="18" charset="0"/>
                        </a:rPr>
                        <m:t>𝑔</m:t>
                      </m:r>
                      <m:r>
                        <a:rPr lang="it-IT" sz="5400" i="1">
                          <a:latin typeface="Cambria Math" panose="02040503050406030204" pitchFamily="18" charset="0"/>
                        </a:rPr>
                        <m:t>=8</m:t>
                      </m:r>
                      <m:r>
                        <a:rPr lang="it-IT" sz="5400" i="1">
                          <a:latin typeface="Cambria Math" panose="02040503050406030204" pitchFamily="18" charset="0"/>
                        </a:rPr>
                        <m:t>𝜋</m:t>
                      </m:r>
                      <m:r>
                        <a:rPr lang="it-IT" sz="5400" i="1">
                          <a:latin typeface="Cambria Math" panose="02040503050406030204" pitchFamily="18" charset="0"/>
                        </a:rPr>
                        <m:t>𝑇</m:t>
                      </m:r>
                    </m:oMath>
                  </m:oMathPara>
                </a14:m>
                <a:endParaRPr lang="it-IT" sz="5400" dirty="0"/>
              </a:p>
              <a:p>
                <a:pPr marL="0" indent="0" algn="just">
                  <a:buNone/>
                </a:pPr>
                <a:endParaRPr lang="it-IT" sz="4800" i="1" dirty="0">
                  <a:latin typeface="Cambria Math" panose="02040503050406030204" pitchFamily="18" charset="0"/>
                </a:endParaRPr>
              </a:p>
              <a:p>
                <a:pPr marL="0" indent="0" algn="just">
                  <a:buNone/>
                </a:pPr>
                <a:endParaRPr lang="it-IT" sz="4800" i="1" dirty="0">
                  <a:latin typeface="Cambria Math" panose="02040503050406030204" pitchFamily="18" charset="0"/>
                </a:endParaRPr>
              </a:p>
              <a:p>
                <a:pPr marL="0" indent="0" algn="just">
                  <a:buNone/>
                </a:pPr>
                <a14:m>
                  <m:oMath xmlns:m="http://schemas.openxmlformats.org/officeDocument/2006/math">
                    <m:r>
                      <a:rPr lang="it-IT" sz="4800" i="1">
                        <a:latin typeface="Cambria Math" panose="02040503050406030204" pitchFamily="18" charset="0"/>
                      </a:rPr>
                      <m:t>𝑅𝑖𝑐</m:t>
                    </m:r>
                    <m:r>
                      <a:rPr lang="it-IT" sz="4800" i="1" baseline="-25000">
                        <a:latin typeface="Cambria Math" panose="02040503050406030204" pitchFamily="18" charset="0"/>
                      </a:rPr>
                      <m:t>𝑔</m:t>
                    </m:r>
                  </m:oMath>
                </a14:m>
                <a:r>
                  <a:rPr lang="it-IT" sz="4800" dirty="0"/>
                  <a:t> e </a:t>
                </a:r>
                <a14:m>
                  <m:oMath xmlns:m="http://schemas.openxmlformats.org/officeDocument/2006/math">
                    <m:r>
                      <a:rPr lang="it-IT" sz="4800" i="1">
                        <a:latin typeface="Cambria Math" panose="02040503050406030204" pitchFamily="18" charset="0"/>
                      </a:rPr>
                      <m:t>𝑠</m:t>
                    </m:r>
                    <m:r>
                      <a:rPr lang="it-IT" sz="4800" i="1" baseline="-25000">
                        <a:latin typeface="Cambria Math" panose="02040503050406030204" pitchFamily="18" charset="0"/>
                      </a:rPr>
                      <m:t>𝑔</m:t>
                    </m:r>
                  </m:oMath>
                </a14:m>
                <a:r>
                  <a:rPr lang="it-IT" sz="4800" dirty="0"/>
                  <a:t> denotano rispettivamente la </a:t>
                </a:r>
                <a:r>
                  <a:rPr lang="it-IT" sz="4800" b="1" dirty="0"/>
                  <a:t>curvatura di Ricci</a:t>
                </a:r>
                <a:r>
                  <a:rPr lang="it-IT" sz="4800" dirty="0"/>
                  <a:t> e la </a:t>
                </a:r>
                <a:r>
                  <a:rPr lang="it-IT" sz="4800" b="1" dirty="0"/>
                  <a:t>curvatura scalare</a:t>
                </a:r>
                <a:r>
                  <a:rPr lang="it-IT" sz="4800" dirty="0"/>
                  <a:t> della metrica </a:t>
                </a:r>
                <a14:m>
                  <m:oMath xmlns:m="http://schemas.openxmlformats.org/officeDocument/2006/math">
                    <m:r>
                      <a:rPr lang="it-IT" sz="4800" i="1">
                        <a:latin typeface="Cambria Math" panose="02040503050406030204" pitchFamily="18" charset="0"/>
                      </a:rPr>
                      <m:t>𝑔</m:t>
                    </m:r>
                  </m:oMath>
                </a14:m>
                <a:r>
                  <a:rPr lang="it-IT" sz="4800" dirty="0"/>
                  <a:t>; </a:t>
                </a:r>
              </a:p>
              <a:p>
                <a:pPr marL="0" indent="0" algn="just">
                  <a:buNone/>
                </a:pPr>
                <a14:m>
                  <m:oMath xmlns:m="http://schemas.openxmlformats.org/officeDocument/2006/math">
                    <m:r>
                      <a:rPr lang="it-IT" sz="4800" i="1">
                        <a:latin typeface="Cambria Math" panose="02040503050406030204" pitchFamily="18" charset="0"/>
                      </a:rPr>
                      <m:t>𝑇</m:t>
                    </m:r>
                  </m:oMath>
                </a14:m>
                <a:r>
                  <a:rPr lang="it-IT" sz="4800" dirty="0"/>
                  <a:t> è il </a:t>
                </a:r>
                <a:r>
                  <a:rPr lang="it-IT" sz="4800" b="1" dirty="0"/>
                  <a:t>Tensore Energia Impulso</a:t>
                </a:r>
                <a:r>
                  <a:rPr lang="it-IT" sz="4800" dirty="0"/>
                  <a:t>, che contiene tutta l’informazione proveniente dalla fisica, in particolare dalla materia.</a:t>
                </a:r>
              </a:p>
              <a:p>
                <a:pPr marL="0" indent="0" algn="just">
                  <a:buNone/>
                </a:pPr>
                <a:r>
                  <a:rPr lang="it-IT" sz="4800" dirty="0"/>
                  <a:t>Einstein descrive l'equazione come un monumento composto da </a:t>
                </a:r>
                <a:r>
                  <a:rPr lang="it-IT" sz="4800" b="1" i="1" dirty="0"/>
                  <a:t>marmo pregiato</a:t>
                </a:r>
                <a:r>
                  <a:rPr lang="it-IT" sz="4800" dirty="0"/>
                  <a:t> (la parte sinistra che riguarda la geometria) e da </a:t>
                </a:r>
                <a:r>
                  <a:rPr lang="it-IT" sz="4800" b="1" i="1" dirty="0"/>
                  <a:t>legno scadente</a:t>
                </a:r>
                <a:r>
                  <a:rPr lang="it-IT" sz="4800" dirty="0"/>
                  <a:t> (la parte destra che riguarda la materia).</a:t>
                </a:r>
              </a:p>
            </p:txBody>
          </p:sp>
        </mc:Choice>
        <mc:Fallback xmlns="">
          <p:sp>
            <p:nvSpPr>
              <p:cNvPr id="3" name="Segnaposto contenuto 2">
                <a:extLst>
                  <a:ext uri="{FF2B5EF4-FFF2-40B4-BE49-F238E27FC236}">
                    <a16:creationId xmlns:a16="http://schemas.microsoft.com/office/drawing/2014/main" id="{7492D5D5-0AB3-64AF-A5A0-CAF21AD345C1}"/>
                  </a:ext>
                </a:extLst>
              </p:cNvPr>
              <p:cNvSpPr>
                <a:spLocks noGrp="1" noRot="1" noChangeAspect="1" noMove="1" noResize="1" noEditPoints="1" noAdjustHandles="1" noChangeArrowheads="1" noChangeShapeType="1" noTextEdit="1"/>
              </p:cNvSpPr>
              <p:nvPr>
                <p:ph idx="1"/>
              </p:nvPr>
            </p:nvSpPr>
            <p:spPr>
              <a:xfrm>
                <a:off x="10668000" y="587828"/>
                <a:ext cx="13476514" cy="13128171"/>
              </a:xfrm>
              <a:blipFill>
                <a:blip r:embed="rId2"/>
                <a:stretch>
                  <a:fillRect l="-2731" t="-2031" r="-3390"/>
                </a:stretch>
              </a:blipFill>
            </p:spPr>
            <p:txBody>
              <a:bodyPr/>
              <a:lstStyle/>
              <a:p>
                <a:r>
                  <a:rPr lang="it-IT">
                    <a:noFill/>
                  </a:rPr>
                  <a:t> </a:t>
                </a:r>
              </a:p>
            </p:txBody>
          </p:sp>
        </mc:Fallback>
      </mc:AlternateContent>
      <p:pic>
        <p:nvPicPr>
          <p:cNvPr id="5" name="Immagine 4">
            <a:extLst>
              <a:ext uri="{FF2B5EF4-FFF2-40B4-BE49-F238E27FC236}">
                <a16:creationId xmlns:a16="http://schemas.microsoft.com/office/drawing/2014/main" id="{EFCAAC7C-7C71-2A5B-F5EC-603979D2B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5" y="239486"/>
            <a:ext cx="8139914" cy="10907485"/>
          </a:xfrm>
          <a:prstGeom prst="rect">
            <a:avLst/>
          </a:prstGeom>
        </p:spPr>
      </p:pic>
      <p:sp>
        <p:nvSpPr>
          <p:cNvPr id="6" name="CasellaDiTesto 5">
            <a:extLst>
              <a:ext uri="{FF2B5EF4-FFF2-40B4-BE49-F238E27FC236}">
                <a16:creationId xmlns:a16="http://schemas.microsoft.com/office/drawing/2014/main" id="{5BFF7264-B01F-DA75-3A26-A8C0240EDA2B}"/>
              </a:ext>
            </a:extLst>
          </p:cNvPr>
          <p:cNvSpPr txBox="1"/>
          <p:nvPr/>
        </p:nvSpPr>
        <p:spPr>
          <a:xfrm>
            <a:off x="753456" y="11923091"/>
            <a:ext cx="6817572" cy="711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4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Albert Einstein 1879 - 1955 </a:t>
            </a:r>
          </a:p>
        </p:txBody>
      </p:sp>
    </p:spTree>
    <p:extLst>
      <p:ext uri="{BB962C8B-B14F-4D97-AF65-F5344CB8AC3E}">
        <p14:creationId xmlns:p14="http://schemas.microsoft.com/office/powerpoint/2010/main" val="144148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Casorati.jpg" descr="Casorati.jpg"/>
          <p:cNvPicPr>
            <a:picLocks noChangeAspect="1"/>
          </p:cNvPicPr>
          <p:nvPr/>
        </p:nvPicPr>
        <p:blipFill>
          <a:blip r:embed="rId2"/>
          <a:stretch>
            <a:fillRect/>
          </a:stretch>
        </p:blipFill>
        <p:spPr>
          <a:xfrm>
            <a:off x="-7253" y="-30208"/>
            <a:ext cx="8868997" cy="12377066"/>
          </a:xfrm>
          <a:prstGeom prst="rect">
            <a:avLst/>
          </a:prstGeom>
          <a:ln w="12700">
            <a:miter lim="400000"/>
          </a:ln>
        </p:spPr>
      </p:pic>
      <p:sp>
        <p:nvSpPr>
          <p:cNvPr id="176" name="Felice Casorati…"/>
          <p:cNvSpPr txBox="1"/>
          <p:nvPr/>
        </p:nvSpPr>
        <p:spPr>
          <a:xfrm>
            <a:off x="9196769" y="2028366"/>
            <a:ext cx="3291295" cy="142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Felice Casorati</a:t>
            </a:r>
          </a:p>
          <a:p>
            <a:pPr>
              <a:defRPr sz="3700"/>
            </a:pPr>
            <a:r>
              <a:t>1835-1890</a:t>
            </a:r>
          </a:p>
        </p:txBody>
      </p:sp>
      <p:pic>
        <p:nvPicPr>
          <p:cNvPr id="177" name="Beltrami.jpg" descr="Beltrami.jpg"/>
          <p:cNvPicPr>
            <a:picLocks noChangeAspect="1"/>
          </p:cNvPicPr>
          <p:nvPr/>
        </p:nvPicPr>
        <p:blipFill>
          <a:blip r:embed="rId3"/>
          <a:stretch>
            <a:fillRect/>
          </a:stretch>
        </p:blipFill>
        <p:spPr>
          <a:xfrm>
            <a:off x="16656425" y="2152121"/>
            <a:ext cx="8084307" cy="11580223"/>
          </a:xfrm>
          <a:prstGeom prst="rect">
            <a:avLst/>
          </a:prstGeom>
          <a:ln w="12700">
            <a:miter lim="400000"/>
          </a:ln>
        </p:spPr>
      </p:pic>
      <p:sp>
        <p:nvSpPr>
          <p:cNvPr id="178" name="Eugenio Beltrami…"/>
          <p:cNvSpPr txBox="1"/>
          <p:nvPr/>
        </p:nvSpPr>
        <p:spPr>
          <a:xfrm>
            <a:off x="12730909" y="10606226"/>
            <a:ext cx="3771533" cy="142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Eugenio Beltrami</a:t>
            </a:r>
          </a:p>
          <a:p>
            <a:pPr>
              <a:defRPr sz="3700"/>
            </a:pPr>
            <a:r>
              <a:t>1835-1900</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 Saggio di interpetrazione della geometria non-euclidea…"/>
          <p:cNvSpPr txBox="1"/>
          <p:nvPr/>
        </p:nvSpPr>
        <p:spPr>
          <a:xfrm>
            <a:off x="0" y="761274"/>
            <a:ext cx="24384000" cy="12259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lnSpc>
                <a:spcPct val="100000"/>
              </a:lnSpc>
              <a:spcBef>
                <a:spcPts val="1200"/>
              </a:spcBef>
              <a:defRPr sz="3700" b="1" i="1">
                <a:latin typeface="Times Roman"/>
                <a:ea typeface="Times Roman"/>
                <a:cs typeface="Times Roman"/>
                <a:sym typeface="Times Roman"/>
              </a:defRPr>
            </a:pPr>
            <a:r>
              <a:rPr lang="it-IT" sz="4400" dirty="0"/>
              <a:t>- Saggio di </a:t>
            </a:r>
            <a:r>
              <a:rPr lang="it-IT" sz="4400" dirty="0" err="1"/>
              <a:t>interpetrazione</a:t>
            </a:r>
            <a:r>
              <a:rPr lang="it-IT" sz="4400" dirty="0"/>
              <a:t> della geometria non-euclidea </a:t>
            </a:r>
          </a:p>
          <a:p>
            <a:pPr algn="l" defTabSz="457200">
              <a:lnSpc>
                <a:spcPct val="100000"/>
              </a:lnSpc>
              <a:spcBef>
                <a:spcPts val="1200"/>
              </a:spcBef>
              <a:defRPr sz="3700" b="1" i="1">
                <a:latin typeface="Times Roman"/>
                <a:ea typeface="Times Roman"/>
                <a:cs typeface="Times Roman"/>
                <a:sym typeface="Times Roman"/>
              </a:defRPr>
            </a:pPr>
            <a:r>
              <a:rPr lang="it-IT" sz="4400" dirty="0"/>
              <a:t>- Teoria Fondamentale degli Spazi di Curvatura Costante</a:t>
            </a:r>
          </a:p>
          <a:p>
            <a:pPr algn="l" defTabSz="457200">
              <a:lnSpc>
                <a:spcPct val="100000"/>
              </a:lnSpc>
              <a:spcBef>
                <a:spcPts val="1200"/>
              </a:spcBef>
              <a:defRPr sz="3700">
                <a:latin typeface="Times Roman"/>
                <a:ea typeface="Times Roman"/>
                <a:cs typeface="Times Roman"/>
                <a:sym typeface="Times Roman"/>
              </a:defRPr>
            </a:pPr>
            <a:r>
              <a:rPr lang="it-IT" sz="4400" dirty="0"/>
              <a:t>Eugenio Beltrami, Giornale di Matematiche e Annali di Matematica Pura ed Applicata, 1868.</a:t>
            </a:r>
          </a:p>
          <a:p>
            <a:pPr algn="l"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In questi ultimi tempi il pubblico matematico ha incominciato ad occuparsi di alcuni nuovi concetti i quali </a:t>
            </a:r>
          </a:p>
          <a:p>
            <a:pPr algn="just" defTabSz="457200">
              <a:lnSpc>
                <a:spcPct val="100000"/>
              </a:lnSpc>
              <a:spcBef>
                <a:spcPts val="1200"/>
              </a:spcBef>
              <a:defRPr sz="3700" i="1">
                <a:latin typeface="Times Roman"/>
                <a:ea typeface="Times Roman"/>
                <a:cs typeface="Times Roman"/>
                <a:sym typeface="Times Roman"/>
              </a:defRPr>
            </a:pPr>
            <a:r>
              <a:rPr lang="it-IT" sz="4400" dirty="0"/>
              <a:t>sembrano destinati, in caso che prevalgano, a mutare profondamente tutto l’ordito della classica geometria.</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…Siffatti tentativi di rinnovamento radicale dei principi si incontrano non di rado nella storia dello scibile.</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alcuni principii tracciati da RIEMANN nell'insigne suo lavoro postumo, non ha guari …. </a:t>
            </a:r>
          </a:p>
          <a:p>
            <a:pPr algn="just" defTabSz="457200">
              <a:lnSpc>
                <a:spcPct val="100000"/>
              </a:lnSpc>
              <a:spcBef>
                <a:spcPts val="1200"/>
              </a:spcBef>
              <a:defRPr sz="3700" i="1">
                <a:latin typeface="Times Roman"/>
                <a:ea typeface="Times Roman"/>
                <a:cs typeface="Times Roman"/>
                <a:sym typeface="Times Roman"/>
              </a:defRPr>
            </a:pPr>
            <a:r>
              <a:rPr lang="it-IT" sz="4400" dirty="0"/>
              <a:t>Spero che le mie ricerche possano aiutare l'intelligenza di alcune parti di questo profondo lavoro. </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…Per evitare circonlocuzioni ci permettiamo di denominare </a:t>
            </a:r>
            <a:r>
              <a:rPr lang="it-IT" sz="4400" b="1" dirty="0"/>
              <a:t>pseudosferiche</a:t>
            </a:r>
            <a:r>
              <a:rPr lang="it-IT" sz="4400" dirty="0"/>
              <a:t> le superficie </a:t>
            </a:r>
          </a:p>
          <a:p>
            <a:pPr algn="just" defTabSz="457200">
              <a:lnSpc>
                <a:spcPct val="100000"/>
              </a:lnSpc>
              <a:spcBef>
                <a:spcPts val="1200"/>
              </a:spcBef>
              <a:defRPr sz="3700" i="1">
                <a:latin typeface="Times Roman"/>
                <a:ea typeface="Times Roman"/>
                <a:cs typeface="Times Roman"/>
                <a:sym typeface="Times Roman"/>
              </a:defRPr>
            </a:pPr>
            <a:r>
              <a:rPr lang="it-IT" sz="4400" dirty="0"/>
              <a:t>di curvatura costante negativa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E68884D-375F-AEB3-74D0-47A809F2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1080" y="7003473"/>
            <a:ext cx="11962920" cy="6712527"/>
          </a:xfrm>
          <a:prstGeom prst="rect">
            <a:avLst/>
          </a:prstGeom>
        </p:spPr>
      </p:pic>
      <p:pic>
        <p:nvPicPr>
          <p:cNvPr id="7" name="Immagine 6">
            <a:extLst>
              <a:ext uri="{FF2B5EF4-FFF2-40B4-BE49-F238E27FC236}">
                <a16:creationId xmlns:a16="http://schemas.microsoft.com/office/drawing/2014/main" id="{48B17754-637C-ED13-1DF4-873C6C9B4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3292"/>
            <a:ext cx="12464292" cy="7045035"/>
          </a:xfrm>
          <a:prstGeom prst="rect">
            <a:avLst/>
          </a:prstGeom>
        </p:spPr>
      </p:pic>
    </p:spTree>
    <p:extLst>
      <p:ext uri="{BB962C8B-B14F-4D97-AF65-F5344CB8AC3E}">
        <p14:creationId xmlns:p14="http://schemas.microsoft.com/office/powerpoint/2010/main" val="21191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Siviglia.jpg" descr="Siviglia.jpg"/>
          <p:cNvPicPr>
            <a:picLocks noChangeAspect="1"/>
          </p:cNvPicPr>
          <p:nvPr/>
        </p:nvPicPr>
        <p:blipFill>
          <a:blip r:embed="rId2"/>
          <a:stretch>
            <a:fillRect/>
          </a:stretch>
        </p:blipFill>
        <p:spPr>
          <a:xfrm>
            <a:off x="14070978" y="93142"/>
            <a:ext cx="9285188" cy="13927782"/>
          </a:xfrm>
          <a:prstGeom prst="rect">
            <a:avLst/>
          </a:prstGeom>
          <a:ln w="12700">
            <a:miter lim="400000"/>
          </a:ln>
        </p:spPr>
      </p:pic>
      <p:pic>
        <p:nvPicPr>
          <p:cNvPr id="209" name="Corals.jpg" descr="Corals.jpg"/>
          <p:cNvPicPr>
            <a:picLocks noChangeAspect="1"/>
          </p:cNvPicPr>
          <p:nvPr/>
        </p:nvPicPr>
        <p:blipFill>
          <a:blip r:embed="rId3"/>
          <a:stretch>
            <a:fillRect/>
          </a:stretch>
        </p:blipFill>
        <p:spPr>
          <a:xfrm>
            <a:off x="315354" y="128931"/>
            <a:ext cx="12804362" cy="9603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seudosphere.png" descr="pseudosphere.png"/>
          <p:cNvPicPr>
            <a:picLocks noChangeAspect="1"/>
          </p:cNvPicPr>
          <p:nvPr/>
        </p:nvPicPr>
        <p:blipFill>
          <a:blip r:embed="rId2"/>
          <a:stretch>
            <a:fillRect/>
          </a:stretch>
        </p:blipFill>
        <p:spPr>
          <a:xfrm>
            <a:off x="196045" y="453106"/>
            <a:ext cx="9707504" cy="4677786"/>
          </a:xfrm>
          <a:prstGeom prst="rect">
            <a:avLst/>
          </a:prstGeom>
          <a:ln w="12700">
            <a:miter lim="400000"/>
          </a:ln>
        </p:spPr>
      </p:pic>
      <p:pic>
        <p:nvPicPr>
          <p:cNvPr id="204" name="77.Luminati.png" descr="77.Luminati.png"/>
          <p:cNvPicPr>
            <a:picLocks noChangeAspect="1"/>
          </p:cNvPicPr>
          <p:nvPr/>
        </p:nvPicPr>
        <p:blipFill>
          <a:blip r:embed="rId3"/>
          <a:stretch>
            <a:fillRect/>
          </a:stretch>
        </p:blipFill>
        <p:spPr>
          <a:xfrm>
            <a:off x="15744149" y="-72199"/>
            <a:ext cx="10190220" cy="8152177"/>
          </a:xfrm>
          <a:prstGeom prst="rect">
            <a:avLst/>
          </a:prstGeom>
          <a:ln w="12700">
            <a:miter lim="400000"/>
          </a:ln>
        </p:spPr>
      </p:pic>
      <p:sp>
        <p:nvSpPr>
          <p:cNvPr id="205" name="Pseudosfera"/>
          <p:cNvSpPr txBox="1"/>
          <p:nvPr/>
        </p:nvSpPr>
        <p:spPr>
          <a:xfrm>
            <a:off x="776874" y="9223954"/>
            <a:ext cx="5908091" cy="1703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400" spc="-84">
                <a:latin typeface="+mn-lt"/>
                <a:ea typeface="+mn-ea"/>
                <a:cs typeface="+mn-cs"/>
                <a:sym typeface="Canela Bold"/>
              </a:defRPr>
            </a:lvl1pPr>
          </a:lstStyle>
          <a:p>
            <a:r>
              <a:t>Pseudosfera</a:t>
            </a:r>
          </a:p>
        </p:txBody>
      </p:sp>
      <p:pic>
        <p:nvPicPr>
          <p:cNvPr id="206" name="Immagine" descr="Immagine"/>
          <p:cNvPicPr>
            <a:picLocks noChangeAspect="1"/>
          </p:cNvPicPr>
          <p:nvPr/>
        </p:nvPicPr>
        <p:blipFill>
          <a:blip r:embed="rId4"/>
          <a:stretch>
            <a:fillRect/>
          </a:stretch>
        </p:blipFill>
        <p:spPr>
          <a:xfrm>
            <a:off x="7064830" y="5331166"/>
            <a:ext cx="9223316" cy="8384834"/>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CuffiadiBeltrami1.jpg" descr="CuffiadiBeltrami1.jpg"/>
          <p:cNvPicPr>
            <a:picLocks noChangeAspect="1"/>
          </p:cNvPicPr>
          <p:nvPr/>
        </p:nvPicPr>
        <p:blipFill>
          <a:blip r:embed="rId2"/>
          <a:stretch>
            <a:fillRect/>
          </a:stretch>
        </p:blipFill>
        <p:spPr>
          <a:xfrm>
            <a:off x="541406" y="4141313"/>
            <a:ext cx="7874574" cy="9129940"/>
          </a:xfrm>
          <a:prstGeom prst="rect">
            <a:avLst/>
          </a:prstGeom>
          <a:ln w="12700">
            <a:miter lim="400000"/>
          </a:ln>
        </p:spPr>
      </p:pic>
      <p:pic>
        <p:nvPicPr>
          <p:cNvPr id="212" name="Cuffia2.jpg" descr="Cuffia2.jpg"/>
          <p:cNvPicPr>
            <a:picLocks noChangeAspect="1"/>
          </p:cNvPicPr>
          <p:nvPr/>
        </p:nvPicPr>
        <p:blipFill>
          <a:blip r:embed="rId3"/>
          <a:stretch>
            <a:fillRect/>
          </a:stretch>
        </p:blipFill>
        <p:spPr>
          <a:xfrm>
            <a:off x="9058815" y="4182116"/>
            <a:ext cx="8162158" cy="9048334"/>
          </a:xfrm>
          <a:prstGeom prst="rect">
            <a:avLst/>
          </a:prstGeom>
          <a:ln w="12700">
            <a:miter lim="400000"/>
          </a:ln>
        </p:spPr>
      </p:pic>
      <p:pic>
        <p:nvPicPr>
          <p:cNvPr id="213" name="IMG-6156.jpg" descr="IMG-6156.jpg"/>
          <p:cNvPicPr>
            <a:picLocks noChangeAspect="1"/>
          </p:cNvPicPr>
          <p:nvPr/>
        </p:nvPicPr>
        <p:blipFill>
          <a:blip r:embed="rId4"/>
          <a:stretch>
            <a:fillRect/>
          </a:stretch>
        </p:blipFill>
        <p:spPr>
          <a:xfrm>
            <a:off x="17377010" y="6272"/>
            <a:ext cx="6967283" cy="13703456"/>
          </a:xfrm>
          <a:prstGeom prst="rect">
            <a:avLst/>
          </a:prstGeom>
          <a:ln w="12700">
            <a:miter lim="400000"/>
          </a:ln>
        </p:spPr>
      </p:pic>
      <p:sp>
        <p:nvSpPr>
          <p:cNvPr id="214" name="Pseudosfera in Carta…"/>
          <p:cNvSpPr txBox="1"/>
          <p:nvPr/>
        </p:nvSpPr>
        <p:spPr>
          <a:xfrm>
            <a:off x="3754456" y="867457"/>
            <a:ext cx="7954113" cy="2053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Pseudosfera in Carta</a:t>
            </a:r>
          </a:p>
          <a:p>
            <a:pPr>
              <a:defRPr sz="3700"/>
            </a:pPr>
            <a:r>
              <a:t>Beltrami - Casorati</a:t>
            </a:r>
          </a:p>
          <a:p>
            <a:pPr>
              <a:defRPr sz="3700"/>
            </a:pPr>
            <a:r>
              <a:t>Dipartimento di Matematica di Pavia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Il modello iperbolico di Beltrami non  si può realizzare nell’usuale spazio tridimensionale euclideo…"/>
          <p:cNvSpPr txBox="1"/>
          <p:nvPr/>
        </p:nvSpPr>
        <p:spPr>
          <a:xfrm>
            <a:off x="332509" y="5448989"/>
            <a:ext cx="23254855" cy="409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100"/>
            </a:pPr>
            <a:r>
              <a:rPr lang="it-IT" sz="4800" dirty="0"/>
              <a:t>Il modello iperbolico di Beltrami non può essere realizzato nell’usuale </a:t>
            </a:r>
          </a:p>
          <a:p>
            <a:pPr>
              <a:defRPr sz="4100"/>
            </a:pPr>
            <a:r>
              <a:rPr lang="it-IT" sz="4800" dirty="0"/>
              <a:t>spazio tridimensionale euclideo</a:t>
            </a:r>
          </a:p>
          <a:p>
            <a:pPr>
              <a:defRPr sz="4100"/>
            </a:pPr>
            <a:r>
              <a:rPr lang="it-IT" sz="4800" dirty="0"/>
              <a:t>(</a:t>
            </a:r>
            <a:r>
              <a:rPr lang="it-IT" sz="4800" dirty="0">
                <a:latin typeface="Canela Text Bold"/>
                <a:ea typeface="Canela Text Bold"/>
                <a:cs typeface="Canela Text Bold"/>
                <a:sym typeface="Canela Text Bold"/>
              </a:rPr>
              <a:t>Hilbert 1901</a:t>
            </a:r>
            <a:r>
              <a:rPr lang="it-IT" sz="4800" dirty="0"/>
              <a:t>)</a:t>
            </a:r>
          </a:p>
          <a:p>
            <a:pPr>
              <a:defRPr sz="4100"/>
            </a:pPr>
            <a:endParaRPr lang="it-IT" sz="4800" dirty="0"/>
          </a:p>
          <a:p>
            <a:pPr>
              <a:defRPr sz="4100"/>
            </a:pPr>
            <a:r>
              <a:rPr lang="it-IT" sz="4800" dirty="0"/>
              <a:t>Lo si può realizzare (immergere) in uno spazio euclideo di dimensione 5, </a:t>
            </a:r>
          </a:p>
          <a:p>
            <a:pPr>
              <a:defRPr sz="4100"/>
            </a:pPr>
            <a:r>
              <a:rPr lang="it-IT" sz="4800" dirty="0"/>
              <a:t>non è noto se può stare in dimensione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2B95E4B-25FD-1A1A-64B3-486CA3994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083" y="0"/>
            <a:ext cx="13510406" cy="13716000"/>
          </a:xfrm>
          <a:prstGeom prst="rect">
            <a:avLst/>
          </a:prstGeom>
        </p:spPr>
      </p:pic>
      <p:sp>
        <p:nvSpPr>
          <p:cNvPr id="6" name="CasellaDiTesto 5">
            <a:extLst>
              <a:ext uri="{FF2B5EF4-FFF2-40B4-BE49-F238E27FC236}">
                <a16:creationId xmlns:a16="http://schemas.microsoft.com/office/drawing/2014/main" id="{7A88D73A-F38B-E317-5B9A-D1122EC84564}"/>
              </a:ext>
            </a:extLst>
          </p:cNvPr>
          <p:cNvSpPr txBox="1"/>
          <p:nvPr/>
        </p:nvSpPr>
        <p:spPr>
          <a:xfrm>
            <a:off x="805543" y="5951563"/>
            <a:ext cx="5007428" cy="193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4400" b="0" i="1"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Amore e Psiche</a:t>
            </a:r>
          </a:p>
          <a:p>
            <a:pPr marL="0" marR="0" indent="0" algn="ctr" defTabSz="2438400" rtl="0" fontAlgn="auto" latinLnBrk="0" hangingPunct="0">
              <a:lnSpc>
                <a:spcPct val="90000"/>
              </a:lnSpc>
              <a:spcBef>
                <a:spcPts val="0"/>
              </a:spcBef>
              <a:spcAft>
                <a:spcPts val="0"/>
              </a:spcAft>
              <a:buClrTx/>
              <a:buSzTx/>
              <a:buFontTx/>
              <a:buNone/>
              <a:tabLst/>
            </a:pPr>
            <a:endParaRPr kumimoji="0" lang="it-IT" sz="4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endParaRPr>
          </a:p>
          <a:p>
            <a:pPr marL="0" marR="0" indent="0" algn="ctr" defTabSz="2438400" rtl="0" fontAlgn="auto" latinLnBrk="0" hangingPunct="0">
              <a:lnSpc>
                <a:spcPct val="90000"/>
              </a:lnSpc>
              <a:spcBef>
                <a:spcPts val="0"/>
              </a:spcBef>
              <a:spcAft>
                <a:spcPts val="0"/>
              </a:spcAft>
              <a:buClrTx/>
              <a:buSzTx/>
              <a:buFontTx/>
              <a:buNone/>
              <a:tabLst/>
            </a:pPr>
            <a:r>
              <a:rPr lang="it-IT" sz="4400" dirty="0"/>
              <a:t>Canova 1787</a:t>
            </a:r>
            <a:endParaRPr kumimoji="0" lang="it-IT" sz="4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endParaRPr>
          </a:p>
        </p:txBody>
      </p:sp>
    </p:spTree>
    <p:extLst>
      <p:ext uri="{BB962C8B-B14F-4D97-AF65-F5344CB8AC3E}">
        <p14:creationId xmlns:p14="http://schemas.microsoft.com/office/powerpoint/2010/main" val="46396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2AB9A87-C2BC-DA36-8A8F-F4492AEEC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457" y="31226"/>
            <a:ext cx="13803086" cy="13684774"/>
          </a:xfrm>
          <a:prstGeom prst="rect">
            <a:avLst/>
          </a:prstGeom>
        </p:spPr>
      </p:pic>
    </p:spTree>
    <p:extLst>
      <p:ext uri="{BB962C8B-B14F-4D97-AF65-F5344CB8AC3E}">
        <p14:creationId xmlns:p14="http://schemas.microsoft.com/office/powerpoint/2010/main" val="2669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BlackholeSingularities.jpeg" descr="BlackholeSingularities.jpeg"/>
          <p:cNvPicPr>
            <a:picLocks noChangeAspect="1"/>
          </p:cNvPicPr>
          <p:nvPr/>
        </p:nvPicPr>
        <p:blipFill>
          <a:blip r:embed="rId2"/>
          <a:stretch>
            <a:fillRect/>
          </a:stretch>
        </p:blipFill>
        <p:spPr>
          <a:xfrm>
            <a:off x="-359360" y="686656"/>
            <a:ext cx="13456418" cy="9800759"/>
          </a:xfrm>
          <a:prstGeom prst="rect">
            <a:avLst/>
          </a:prstGeom>
          <a:ln w="12700">
            <a:miter lim="400000"/>
          </a:ln>
        </p:spPr>
      </p:pic>
      <p:sp>
        <p:nvSpPr>
          <p:cNvPr id="231" name="Teorema delle singolarità…"/>
          <p:cNvSpPr txBox="1"/>
          <p:nvPr/>
        </p:nvSpPr>
        <p:spPr>
          <a:xfrm>
            <a:off x="12482945" y="7744986"/>
            <a:ext cx="12098212" cy="5027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80000"/>
              </a:lnSpc>
              <a:defRPr sz="8400" spc="-84">
                <a:latin typeface="+mn-lt"/>
                <a:ea typeface="+mn-ea"/>
                <a:cs typeface="+mn-cs"/>
                <a:sym typeface="Canela Bold"/>
              </a:defRPr>
            </a:pPr>
            <a:r>
              <a:rPr sz="8000" b="1" dirty="0" err="1">
                <a:latin typeface="Times New Roman" panose="02020603050405020304" pitchFamily="18" charset="0"/>
                <a:cs typeface="Times New Roman" panose="02020603050405020304" pitchFamily="18" charset="0"/>
              </a:rPr>
              <a:t>Teorema</a:t>
            </a:r>
            <a:r>
              <a:rPr sz="8000" b="1" dirty="0">
                <a:latin typeface="Times New Roman" panose="02020603050405020304" pitchFamily="18" charset="0"/>
                <a:cs typeface="Times New Roman" panose="02020603050405020304" pitchFamily="18" charset="0"/>
              </a:rPr>
              <a:t> </a:t>
            </a:r>
            <a:r>
              <a:rPr sz="8000" b="1" dirty="0" err="1">
                <a:latin typeface="Times New Roman" panose="02020603050405020304" pitchFamily="18" charset="0"/>
                <a:cs typeface="Times New Roman" panose="02020603050405020304" pitchFamily="18" charset="0"/>
              </a:rPr>
              <a:t>delle</a:t>
            </a:r>
            <a:r>
              <a:rPr sz="8000" b="1" dirty="0">
                <a:latin typeface="Times New Roman" panose="02020603050405020304" pitchFamily="18" charset="0"/>
                <a:cs typeface="Times New Roman" panose="02020603050405020304" pitchFamily="18" charset="0"/>
              </a:rPr>
              <a:t> </a:t>
            </a:r>
            <a:r>
              <a:rPr sz="8000" b="1" dirty="0" err="1">
                <a:latin typeface="Times New Roman" panose="02020603050405020304" pitchFamily="18" charset="0"/>
                <a:cs typeface="Times New Roman" panose="02020603050405020304" pitchFamily="18" charset="0"/>
              </a:rPr>
              <a:t>singolarità</a:t>
            </a:r>
            <a:endParaRPr lang="it-IT" sz="8000" b="1" dirty="0">
              <a:latin typeface="Times New Roman" panose="02020603050405020304" pitchFamily="18" charset="0"/>
              <a:cs typeface="Times New Roman" panose="02020603050405020304" pitchFamily="18" charset="0"/>
            </a:endParaRPr>
          </a:p>
          <a:p>
            <a:pPr>
              <a:lnSpc>
                <a:spcPct val="80000"/>
              </a:lnSpc>
              <a:defRPr sz="8400" spc="-84">
                <a:latin typeface="+mn-lt"/>
                <a:ea typeface="+mn-ea"/>
                <a:cs typeface="+mn-cs"/>
                <a:sym typeface="Canela Bold"/>
              </a:defRPr>
            </a:pPr>
            <a:r>
              <a:rPr lang="it-IT" sz="8000" b="1" dirty="0">
                <a:latin typeface="Times New Roman" panose="02020603050405020304" pitchFamily="18" charset="0"/>
                <a:cs typeface="Times New Roman" panose="02020603050405020304" pitchFamily="18" charset="0"/>
              </a:rPr>
              <a:t>o dell’incompletezza delle geodetiche</a:t>
            </a:r>
          </a:p>
          <a:p>
            <a:pPr>
              <a:lnSpc>
                <a:spcPct val="80000"/>
              </a:lnSpc>
              <a:defRPr sz="8400" spc="-84">
                <a:latin typeface="+mn-lt"/>
                <a:ea typeface="+mn-ea"/>
                <a:cs typeface="+mn-cs"/>
                <a:sym typeface="Canela Bold"/>
              </a:defRPr>
            </a:pPr>
            <a:endParaRPr sz="8000" b="1" dirty="0">
              <a:latin typeface="Times New Roman" panose="02020603050405020304" pitchFamily="18" charset="0"/>
              <a:cs typeface="Times New Roman" panose="02020603050405020304" pitchFamily="18" charset="0"/>
            </a:endParaRPr>
          </a:p>
          <a:p>
            <a:pPr>
              <a:lnSpc>
                <a:spcPct val="80000"/>
              </a:lnSpc>
              <a:defRPr sz="8400" spc="-84">
                <a:latin typeface="+mn-lt"/>
                <a:ea typeface="+mn-ea"/>
                <a:cs typeface="+mn-cs"/>
                <a:sym typeface="Canela Bold"/>
              </a:defRPr>
            </a:pPr>
            <a:r>
              <a:rPr sz="8000" b="1" dirty="0">
                <a:latin typeface="Times New Roman" panose="02020603050405020304" pitchFamily="18" charset="0"/>
                <a:cs typeface="Times New Roman" panose="02020603050405020304" pitchFamily="18" charset="0"/>
              </a:rPr>
              <a:t>R. Penrose - </a:t>
            </a:r>
            <a:r>
              <a:rPr sz="8000" b="1" dirty="0" err="1">
                <a:latin typeface="Times New Roman" panose="02020603050405020304" pitchFamily="18" charset="0"/>
                <a:cs typeface="Times New Roman" panose="02020603050405020304" pitchFamily="18" charset="0"/>
              </a:rPr>
              <a:t>S.Hawking</a:t>
            </a:r>
            <a:endParaRPr sz="8000" b="1" dirty="0">
              <a:latin typeface="Times New Roman" panose="02020603050405020304" pitchFamily="18" charset="0"/>
              <a:cs typeface="Times New Roman" panose="02020603050405020304" pitchFamily="18" charset="0"/>
            </a:endParaRPr>
          </a:p>
        </p:txBody>
      </p:sp>
      <p:pic>
        <p:nvPicPr>
          <p:cNvPr id="232" name="roger-penrose-and-stephen-hawking.jpg" descr="roger-penrose-and-stephen-hawking.jpg"/>
          <p:cNvPicPr>
            <a:picLocks noChangeAspect="1"/>
          </p:cNvPicPr>
          <p:nvPr/>
        </p:nvPicPr>
        <p:blipFill>
          <a:blip r:embed="rId3"/>
          <a:stretch>
            <a:fillRect/>
          </a:stretch>
        </p:blipFill>
        <p:spPr>
          <a:xfrm>
            <a:off x="14130211" y="77566"/>
            <a:ext cx="10160001" cy="635000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F93898-A6D6-3ACD-9050-B10BB2D0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0044" y="0"/>
            <a:ext cx="11033760" cy="13716000"/>
          </a:xfrm>
          <a:prstGeom prst="rect">
            <a:avLst/>
          </a:prstGeom>
        </p:spPr>
      </p:pic>
      <p:sp>
        <p:nvSpPr>
          <p:cNvPr id="2" name="CasellaDiTesto 1">
            <a:extLst>
              <a:ext uri="{FF2B5EF4-FFF2-40B4-BE49-F238E27FC236}">
                <a16:creationId xmlns:a16="http://schemas.microsoft.com/office/drawing/2014/main" id="{4BBB2C92-81AD-6E7A-1079-9EADFDEC7A7C}"/>
              </a:ext>
            </a:extLst>
          </p:cNvPr>
          <p:cNvSpPr txBox="1"/>
          <p:nvPr/>
        </p:nvSpPr>
        <p:spPr>
          <a:xfrm>
            <a:off x="674913" y="6978961"/>
            <a:ext cx="10319658" cy="3842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5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Kurt </a:t>
            </a:r>
            <a:r>
              <a:rPr kumimoji="0" lang="it-IT" sz="5400" b="0" i="0" u="none" strike="noStrike" cap="none" spc="0" normalizeH="0" baseline="0" dirty="0" err="1">
                <a:ln>
                  <a:noFill/>
                </a:ln>
                <a:solidFill>
                  <a:srgbClr val="000000"/>
                </a:solidFill>
                <a:effectLst/>
                <a:uFillTx/>
                <a:latin typeface="Canela Text Regular"/>
                <a:ea typeface="Canela Text Regular"/>
                <a:cs typeface="Canela Text Regular"/>
                <a:sym typeface="Canela Text Regular"/>
              </a:rPr>
              <a:t>Gödel</a:t>
            </a:r>
            <a:endParaRPr kumimoji="0" lang="it-IT" sz="5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endParaRPr>
          </a:p>
          <a:p>
            <a:pPr marR="0" algn="ctr" defTabSz="2438400" rtl="0" fontAlgn="auto" latinLnBrk="0" hangingPunct="0">
              <a:lnSpc>
                <a:spcPct val="90000"/>
              </a:lnSpc>
              <a:spcBef>
                <a:spcPts val="0"/>
              </a:spcBef>
              <a:spcAft>
                <a:spcPts val="0"/>
              </a:spcAft>
              <a:buClrTx/>
              <a:buSzTx/>
              <a:tabLst/>
            </a:pPr>
            <a:r>
              <a:rPr lang="it-IT" sz="5400" dirty="0"/>
              <a:t>1906 – 1978</a:t>
            </a:r>
          </a:p>
          <a:p>
            <a:pPr marR="0" algn="ctr" defTabSz="2438400" rtl="0" fontAlgn="auto" latinLnBrk="0" hangingPunct="0">
              <a:lnSpc>
                <a:spcPct val="90000"/>
              </a:lnSpc>
              <a:spcBef>
                <a:spcPts val="0"/>
              </a:spcBef>
              <a:spcAft>
                <a:spcPts val="0"/>
              </a:spcAft>
              <a:buClrTx/>
              <a:buSzTx/>
              <a:tabLst/>
            </a:pPr>
            <a:endParaRPr lang="it-IT" sz="5400" dirty="0"/>
          </a:p>
          <a:p>
            <a:pPr marR="0" algn="ctr" defTabSz="2438400" rtl="0" fontAlgn="auto" latinLnBrk="0" hangingPunct="0">
              <a:lnSpc>
                <a:spcPct val="90000"/>
              </a:lnSpc>
              <a:spcBef>
                <a:spcPts val="0"/>
              </a:spcBef>
              <a:spcAft>
                <a:spcPts val="0"/>
              </a:spcAft>
              <a:buClrTx/>
              <a:buSzTx/>
              <a:tabLst/>
            </a:pPr>
            <a:r>
              <a:rPr kumimoji="0" lang="it-IT" sz="5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Teorema di Incompletezza (1931)</a:t>
            </a:r>
          </a:p>
        </p:txBody>
      </p:sp>
    </p:spTree>
    <p:extLst>
      <p:ext uri="{BB962C8B-B14F-4D97-AF65-F5344CB8AC3E}">
        <p14:creationId xmlns:p14="http://schemas.microsoft.com/office/powerpoint/2010/main" val="912573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0774" y="218217"/>
            <a:ext cx="10811480" cy="13151278"/>
          </a:xfrm>
        </p:spPr>
      </p:pic>
      <p:sp>
        <p:nvSpPr>
          <p:cNvPr id="6" name="CasellaDiTesto 5"/>
          <p:cNvSpPr txBox="1"/>
          <p:nvPr/>
        </p:nvSpPr>
        <p:spPr>
          <a:xfrm>
            <a:off x="15906839" y="6793856"/>
            <a:ext cx="5559552" cy="1311128"/>
          </a:xfrm>
          <a:prstGeom prst="rect">
            <a:avLst/>
          </a:prstGeom>
          <a:noFill/>
        </p:spPr>
        <p:txBody>
          <a:bodyPr wrap="square" rtlCol="0">
            <a:spAutoFit/>
          </a:bodyPr>
          <a:lstStyle/>
          <a:p>
            <a:pPr algn="ctr"/>
            <a:r>
              <a:rPr lang="it-IT" sz="4400" dirty="0"/>
              <a:t>Platone  427-347 a.C.</a:t>
            </a:r>
          </a:p>
          <a:p>
            <a:pPr algn="ctr"/>
            <a:r>
              <a:rPr lang="it-IT" sz="4400" i="1" dirty="0"/>
              <a:t>Menone</a:t>
            </a:r>
            <a:r>
              <a:rPr lang="it-IT" sz="4400" dirty="0"/>
              <a:t> e </a:t>
            </a:r>
            <a:r>
              <a:rPr lang="it-IT" sz="4400" i="1" dirty="0"/>
              <a:t>Timeo</a:t>
            </a:r>
            <a:r>
              <a:rPr lang="it-IT" sz="4400" dirty="0"/>
              <a:t> </a:t>
            </a:r>
          </a:p>
        </p:txBody>
      </p:sp>
    </p:spTree>
    <p:extLst>
      <p:ext uri="{BB962C8B-B14F-4D97-AF65-F5344CB8AC3E}">
        <p14:creationId xmlns:p14="http://schemas.microsoft.com/office/powerpoint/2010/main" val="155140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B10B4F-4143-15CF-6DC4-05DC1DE87567}"/>
              </a:ext>
            </a:extLst>
          </p:cNvPr>
          <p:cNvSpPr>
            <a:spLocks noGrp="1"/>
          </p:cNvSpPr>
          <p:nvPr>
            <p:ph type="title"/>
          </p:nvPr>
        </p:nvSpPr>
        <p:spPr/>
        <p:txBody>
          <a:bodyPr>
            <a:normAutofit fontScale="90000"/>
          </a:bodyPr>
          <a:lstStyle/>
          <a:p>
            <a:r>
              <a:rPr lang="it-IT" dirty="0"/>
              <a:t>Il Menone, cos’è la virtù e se possa essere insegnata</a:t>
            </a:r>
          </a:p>
        </p:txBody>
      </p:sp>
      <p:sp>
        <p:nvSpPr>
          <p:cNvPr id="3" name="Segnaposto contenuto 2">
            <a:extLst>
              <a:ext uri="{FF2B5EF4-FFF2-40B4-BE49-F238E27FC236}">
                <a16:creationId xmlns:a16="http://schemas.microsoft.com/office/drawing/2014/main" id="{9B543EEE-E564-FAA1-BCE8-BAAD5CB72064}"/>
              </a:ext>
            </a:extLst>
          </p:cNvPr>
          <p:cNvSpPr>
            <a:spLocks noGrp="1"/>
          </p:cNvSpPr>
          <p:nvPr>
            <p:ph idx="1"/>
          </p:nvPr>
        </p:nvSpPr>
        <p:spPr>
          <a:xfrm>
            <a:off x="1219200" y="3392854"/>
            <a:ext cx="21945600" cy="8635023"/>
          </a:xfrm>
        </p:spPr>
        <p:txBody>
          <a:bodyPr>
            <a:normAutofit fontScale="92500" lnSpcReduction="20000"/>
          </a:bodyPr>
          <a:lstStyle/>
          <a:p>
            <a:pPr marL="0" indent="0" algn="just">
              <a:buNone/>
            </a:pPr>
            <a:r>
              <a:rPr lang="it-IT" sz="7700" i="1" dirty="0">
                <a:latin typeface="Calibri" panose="020F0502020204030204" pitchFamily="34" charset="0"/>
                <a:ea typeface="MS Mincho" panose="02020609040205080304" pitchFamily="49" charset="-128"/>
                <a:cs typeface="Times New Roman" panose="02020603050405020304" pitchFamily="18" charset="0"/>
              </a:rPr>
              <a:t>…. </a:t>
            </a:r>
            <a:r>
              <a:rPr lang="it-IT" sz="7700" i="1" dirty="0">
                <a:effectLst/>
                <a:latin typeface="Calibri" panose="020F0502020204030204" pitchFamily="34" charset="0"/>
                <a:ea typeface="MS Mincho" panose="02020609040205080304" pitchFamily="49" charset="-128"/>
                <a:cs typeface="Times New Roman" panose="02020603050405020304" pitchFamily="18" charset="0"/>
              </a:rPr>
              <a:t>Anche le opinioni vere</a:t>
            </a:r>
            <a:r>
              <a:rPr lang="it-IT" sz="7700" i="1">
                <a:effectLst/>
                <a:latin typeface="Calibri" panose="020F0502020204030204" pitchFamily="34" charset="0"/>
                <a:ea typeface="MS Mincho" panose="02020609040205080304" pitchFamily="49" charset="-128"/>
                <a:cs typeface="Times New Roman" panose="02020603050405020304" pitchFamily="18" charset="0"/>
              </a:rPr>
              <a:t>, finché </a:t>
            </a:r>
            <a:r>
              <a:rPr lang="it-IT" sz="7700" i="1" dirty="0">
                <a:effectLst/>
                <a:latin typeface="Calibri" panose="020F0502020204030204" pitchFamily="34" charset="0"/>
                <a:ea typeface="MS Mincho" panose="02020609040205080304" pitchFamily="49" charset="-128"/>
                <a:cs typeface="Times New Roman" panose="02020603050405020304" pitchFamily="18" charset="0"/>
              </a:rPr>
              <a:t>restano, sono cose belle, capaci di realizzare tutto il bene possibile; solo che non acconsentono a rimanere per lungo tempo, e fuggono via dall' anima umana, per cui non hanno un gran significato, a meno che non </a:t>
            </a:r>
            <a:r>
              <a:rPr lang="it-IT" sz="7700" b="1" i="1" dirty="0">
                <a:effectLst/>
                <a:latin typeface="Calibri" panose="020F0502020204030204" pitchFamily="34" charset="0"/>
                <a:ea typeface="MS Mincho" panose="02020609040205080304" pitchFamily="49" charset="-128"/>
                <a:cs typeface="Times New Roman" panose="02020603050405020304" pitchFamily="18" charset="0"/>
              </a:rPr>
              <a:t>s'incatenino con un ragionamento fondato sulla causalità</a:t>
            </a:r>
            <a:r>
              <a:rPr lang="it-IT" sz="7700" i="1" dirty="0">
                <a:effectLst/>
                <a:latin typeface="Calibri" panose="020F0502020204030204" pitchFamily="34" charset="0"/>
                <a:ea typeface="MS Mincho" panose="02020609040205080304" pitchFamily="49" charset="-128"/>
                <a:cs typeface="Times New Roman" panose="02020603050405020304" pitchFamily="18" charset="0"/>
              </a:rPr>
              <a:t>. Ma proprio in questo compagno Menone, consiste l'anamnesi, quella reminiscenza su cui sopra abbiamo convenuto. Se collegate, esse dapprima divengono </a:t>
            </a:r>
            <a:r>
              <a:rPr lang="it-IT" sz="7700" b="1" i="1" dirty="0">
                <a:effectLst/>
                <a:latin typeface="Calibri" panose="020F0502020204030204" pitchFamily="34" charset="0"/>
                <a:ea typeface="MS Mincho" panose="02020609040205080304" pitchFamily="49" charset="-128"/>
                <a:cs typeface="Times New Roman" panose="02020603050405020304" pitchFamily="18" charset="0"/>
              </a:rPr>
              <a:t>scienza</a:t>
            </a:r>
            <a:r>
              <a:rPr lang="it-IT" sz="7700" i="1" dirty="0">
                <a:effectLst/>
                <a:latin typeface="Calibri" panose="020F0502020204030204" pitchFamily="34" charset="0"/>
                <a:ea typeface="MS Mincho" panose="02020609040205080304" pitchFamily="49" charset="-128"/>
                <a:cs typeface="Times New Roman" panose="02020603050405020304" pitchFamily="18" charset="0"/>
              </a:rPr>
              <a:t> e, quindi, cognizioni stabili. Ecco perché la scienza vale più della retta opinione: </a:t>
            </a:r>
            <a:r>
              <a:rPr lang="it-IT" sz="7700" b="1" i="1" dirty="0">
                <a:effectLst/>
                <a:latin typeface="Calibri" panose="020F0502020204030204" pitchFamily="34" charset="0"/>
                <a:ea typeface="MS Mincho" panose="02020609040205080304" pitchFamily="49" charset="-128"/>
                <a:cs typeface="Times New Roman" panose="02020603050405020304" pitchFamily="18" charset="0"/>
              </a:rPr>
              <a:t>la differenza tra scienza e retta opinione sta, appunto, nel collegamento.</a:t>
            </a:r>
          </a:p>
          <a:p>
            <a:pPr marL="0" indent="0" algn="just">
              <a:buNone/>
            </a:pPr>
            <a:endParaRPr lang="it-IT" sz="8600" i="1"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it-IT" dirty="0"/>
          </a:p>
        </p:txBody>
      </p:sp>
    </p:spTree>
    <p:extLst>
      <p:ext uri="{BB962C8B-B14F-4D97-AF65-F5344CB8AC3E}">
        <p14:creationId xmlns:p14="http://schemas.microsoft.com/office/powerpoint/2010/main" val="332084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FD4164-DA29-AEF1-6C29-6A7D7EC5561A}"/>
              </a:ext>
            </a:extLst>
          </p:cNvPr>
          <p:cNvSpPr>
            <a:spLocks noGrp="1"/>
          </p:cNvSpPr>
          <p:nvPr>
            <p:ph type="title"/>
          </p:nvPr>
        </p:nvSpPr>
        <p:spPr/>
        <p:txBody>
          <a:bodyPr/>
          <a:lstStyle/>
          <a:p>
            <a:r>
              <a:rPr lang="it-IT" dirty="0"/>
              <a:t>Menone</a:t>
            </a:r>
          </a:p>
        </p:txBody>
      </p:sp>
      <p:sp>
        <p:nvSpPr>
          <p:cNvPr id="3" name="Segnaposto contenuto 2">
            <a:extLst>
              <a:ext uri="{FF2B5EF4-FFF2-40B4-BE49-F238E27FC236}">
                <a16:creationId xmlns:a16="http://schemas.microsoft.com/office/drawing/2014/main" id="{2F73DF62-B673-89E0-04B2-FAC46E6F3E12}"/>
              </a:ext>
            </a:extLst>
          </p:cNvPr>
          <p:cNvSpPr>
            <a:spLocks noGrp="1"/>
          </p:cNvSpPr>
          <p:nvPr>
            <p:ph idx="1"/>
          </p:nvPr>
        </p:nvSpPr>
        <p:spPr/>
        <p:txBody>
          <a:bodyPr>
            <a:normAutofit fontScale="47500" lnSpcReduction="20000"/>
          </a:bodyPr>
          <a:lstStyle/>
          <a:p>
            <a:pPr marL="0" indent="0" algn="just">
              <a:buNone/>
            </a:pPr>
            <a:r>
              <a:rPr lang="it-IT" sz="12600" i="1" dirty="0">
                <a:effectLst/>
                <a:latin typeface="Calibri" panose="020F0502020204030204" pitchFamily="34" charset="0"/>
                <a:ea typeface="MS Mincho" panose="02020609040205080304" pitchFamily="49" charset="-128"/>
                <a:cs typeface="Times New Roman" panose="02020603050405020304" pitchFamily="18" charset="0"/>
              </a:rPr>
              <a:t>Ma poiché tu, per essere libero, non ti dai cura alcuna di dominar te stesso, e ti prepari anzi a comandare me e comandi, ti asseconderò: non c'è altro da fare! Dobbiamo dunque, sembra, esaminare la ''qualità'' di una cosa di cui non sappiamo ancora quello ''che'' essa sia. Se non altro, addolcisci almeno un poco il tuo dominio su di me, e concedimi di esaminare per ipotesi se la virtù sia insegnabile, o cosa sia. E quando dico ''per ipotesi'', intendo ipotesi nell'uso che spesso ne fanno gli studiosi di geometria, quando </a:t>
            </a:r>
            <a:r>
              <a:rPr lang="it-IT" sz="12600" i="1" dirty="0">
                <a:effectLst/>
                <a:latin typeface="Calibri" panose="020F0502020204030204" pitchFamily="34" charset="0"/>
                <a:ea typeface="Times New Roman" panose="02020603050405020304" pitchFamily="18" charset="0"/>
              </a:rPr>
              <a:t>qualcuno li interroga, per esempio a proposito di una figura, se questa figura triangolare possa essere iscritta in determinato cerchio, la risposta sarebbe: «Non so ancora se questa figura abbia questa proprietà, ma credo sia di qualche vantaggio alla questione fare un'ipotesi di tal genere</a:t>
            </a:r>
            <a:r>
              <a:rPr lang="it-IT" sz="12600" dirty="0">
                <a:effectLst/>
              </a:rPr>
              <a:t> …</a:t>
            </a:r>
            <a:endParaRPr lang="it-IT" sz="126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it-IT" dirty="0"/>
          </a:p>
        </p:txBody>
      </p:sp>
    </p:spTree>
    <p:extLst>
      <p:ext uri="{BB962C8B-B14F-4D97-AF65-F5344CB8AC3E}">
        <p14:creationId xmlns:p14="http://schemas.microsoft.com/office/powerpoint/2010/main" val="297042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F778FA-6F25-3684-3005-08CED0BD7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795" y="936170"/>
            <a:ext cx="18953434" cy="13824857"/>
          </a:xfrm>
          <a:prstGeom prst="rect">
            <a:avLst/>
          </a:prstGeom>
        </p:spPr>
      </p:pic>
      <p:sp>
        <p:nvSpPr>
          <p:cNvPr id="2" name="CasellaDiTesto 1">
            <a:extLst>
              <a:ext uri="{FF2B5EF4-FFF2-40B4-BE49-F238E27FC236}">
                <a16:creationId xmlns:a16="http://schemas.microsoft.com/office/drawing/2014/main" id="{D171DA3B-2E39-0EE5-D0B6-02479D9B5AC4}"/>
              </a:ext>
            </a:extLst>
          </p:cNvPr>
          <p:cNvSpPr txBox="1"/>
          <p:nvPr/>
        </p:nvSpPr>
        <p:spPr>
          <a:xfrm>
            <a:off x="911016" y="4958277"/>
            <a:ext cx="2880597" cy="109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7200" b="1" i="0" u="none" strike="noStrike" cap="none" spc="0" normalizeH="0" baseline="0" dirty="0">
                <a:ln>
                  <a:noFill/>
                </a:ln>
                <a:solidFill>
                  <a:srgbClr val="000000"/>
                </a:solidFill>
                <a:effectLst/>
                <a:uFillTx/>
                <a:latin typeface="+mj-ea"/>
                <a:ea typeface="+mj-ea"/>
                <a:cs typeface="Canela Text Regular"/>
                <a:sym typeface="Canela Text Regular"/>
              </a:rPr>
              <a:t>Timeo</a:t>
            </a:r>
          </a:p>
        </p:txBody>
      </p:sp>
    </p:spTree>
    <p:extLst>
      <p:ext uri="{BB962C8B-B14F-4D97-AF65-F5344CB8AC3E}">
        <p14:creationId xmlns:p14="http://schemas.microsoft.com/office/powerpoint/2010/main" val="2990285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8A0A748-8A31-7A2F-5E50-9C83F820C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488485" cy="9662984"/>
          </a:xfrm>
          <a:prstGeom prst="rect">
            <a:avLst/>
          </a:prstGeom>
        </p:spPr>
      </p:pic>
      <p:pic>
        <p:nvPicPr>
          <p:cNvPr id="3" name="Immagine 2">
            <a:extLst>
              <a:ext uri="{FF2B5EF4-FFF2-40B4-BE49-F238E27FC236}">
                <a16:creationId xmlns:a16="http://schemas.microsoft.com/office/drawing/2014/main" id="{97CA068A-45D2-725C-42F3-A2A29312B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5157" y="1853514"/>
            <a:ext cx="13341611" cy="10453816"/>
          </a:xfrm>
          <a:prstGeom prst="rect">
            <a:avLst/>
          </a:prstGeom>
        </p:spPr>
      </p:pic>
    </p:spTree>
    <p:extLst>
      <p:ext uri="{BB962C8B-B14F-4D97-AF65-F5344CB8AC3E}">
        <p14:creationId xmlns:p14="http://schemas.microsoft.com/office/powerpoint/2010/main" val="3459529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4">
            <a:extLst>
              <a:ext uri="{FF2B5EF4-FFF2-40B4-BE49-F238E27FC236}">
                <a16:creationId xmlns:a16="http://schemas.microsoft.com/office/drawing/2014/main" id="{9C03E6F2-2D91-DDF7-0C3E-AE5BA57438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8058" y="-32657"/>
            <a:ext cx="13781314" cy="13781314"/>
          </a:xfrm>
        </p:spPr>
      </p:pic>
    </p:spTree>
    <p:extLst>
      <p:ext uri="{BB962C8B-B14F-4D97-AF65-F5344CB8AC3E}">
        <p14:creationId xmlns:p14="http://schemas.microsoft.com/office/powerpoint/2010/main" val="197656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379</TotalTime>
  <Words>1322</Words>
  <Application>Microsoft Macintosh PowerPoint</Application>
  <PresentationFormat>Personalizzato</PresentationFormat>
  <Paragraphs>114</Paragraphs>
  <Slides>32</Slides>
  <Notes>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32</vt:i4>
      </vt:variant>
    </vt:vector>
  </HeadingPairs>
  <TitlesOfParts>
    <vt:vector size="46" baseType="lpstr">
      <vt:lpstr>Calibri</vt:lpstr>
      <vt:lpstr>Cambria Math</vt:lpstr>
      <vt:lpstr>Canela Bold</vt:lpstr>
      <vt:lpstr>Canela Deck Regular</vt:lpstr>
      <vt:lpstr>Canela Regular</vt:lpstr>
      <vt:lpstr>Canela Text Bold</vt:lpstr>
      <vt:lpstr>Canela Text Regular</vt:lpstr>
      <vt:lpstr>Graphik</vt:lpstr>
      <vt:lpstr>Graphik-Medium</vt:lpstr>
      <vt:lpstr>Graphik-SemiboldItalic</vt:lpstr>
      <vt:lpstr>Helvetica Neue</vt:lpstr>
      <vt:lpstr>Times New Roman</vt:lpstr>
      <vt:lpstr>Times Roman</vt:lpstr>
      <vt:lpstr>23_ClassicWhite</vt:lpstr>
      <vt:lpstr>Mostrare o Dimostrare</vt:lpstr>
      <vt:lpstr>Presentazione standard di PowerPoint</vt:lpstr>
      <vt:lpstr>Presentazione standard di PowerPoint</vt:lpstr>
      <vt:lpstr>Presentazione standard di PowerPoint</vt:lpstr>
      <vt:lpstr>Il Menone, cos’è la virtù e se possa essere insegnata</vt:lpstr>
      <vt:lpstr>Menone</vt:lpstr>
      <vt:lpstr>Presentazione standard di PowerPoint</vt:lpstr>
      <vt:lpstr>Presentazione standard di PowerPoint</vt:lpstr>
      <vt:lpstr>Presentazione standard di PowerPoint</vt:lpstr>
      <vt:lpstr>Presentazione standard di PowerPoint</vt:lpstr>
      <vt:lpstr>Sulla Sfera e sul Cilindro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Viaggio nell’ astratto tra Arte e Matematica</dc:title>
  <cp:lastModifiedBy>Microsoft Office User</cp:lastModifiedBy>
  <cp:revision>40</cp:revision>
  <dcterms:modified xsi:type="dcterms:W3CDTF">2024-03-28T16:43:56Z</dcterms:modified>
</cp:coreProperties>
</file>