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415" r:id="rId5"/>
    <p:sldId id="301" r:id="rId6"/>
    <p:sldId id="358" r:id="rId7"/>
    <p:sldId id="416" r:id="rId8"/>
    <p:sldId id="417" r:id="rId9"/>
    <p:sldId id="299" r:id="rId10"/>
    <p:sldId id="265" r:id="rId11"/>
    <p:sldId id="266" r:id="rId12"/>
    <p:sldId id="263" r:id="rId13"/>
    <p:sldId id="287" r:id="rId14"/>
    <p:sldId id="296" r:id="rId15"/>
    <p:sldId id="419" r:id="rId16"/>
    <p:sldId id="423" r:id="rId17"/>
    <p:sldId id="422" r:id="rId18"/>
    <p:sldId id="428" r:id="rId19"/>
    <p:sldId id="420" r:id="rId20"/>
    <p:sldId id="276" r:id="rId21"/>
    <p:sldId id="425" r:id="rId22"/>
    <p:sldId id="277" r:id="rId23"/>
    <p:sldId id="278" r:id="rId24"/>
    <p:sldId id="279" r:id="rId25"/>
    <p:sldId id="280" r:id="rId26"/>
    <p:sldId id="421" r:id="rId27"/>
    <p:sldId id="304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4" r:id="rId36"/>
    <p:sldId id="308" r:id="rId37"/>
    <p:sldId id="426" r:id="rId38"/>
    <p:sldId id="427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40"/>
  </p:normalViewPr>
  <p:slideViewPr>
    <p:cSldViewPr snapToGrid="0">
      <p:cViewPr varScale="1">
        <p:scale>
          <a:sx n="83" d="100"/>
          <a:sy n="83" d="100"/>
        </p:scale>
        <p:origin x="232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84213-3665-3DBF-E245-C310DF5A6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84E2A5-FEB7-A727-1796-E7BE1DDBE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C531A6-9236-F627-429D-38840DC9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BC83EE-199E-7401-0B81-4E9A5522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6F3850-A6BD-BD7E-9736-8C78290B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12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4BA34-0F1F-1CD6-F9EB-3A3955F04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E28961-D813-02FA-7098-349584EA5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CCA28-3F1F-2C20-63A6-575A5CC8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4A49E5-50BC-A7AA-2C0B-906722BA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53A149-9C87-ACAD-B0C9-3A0BCD8E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84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932DAED-F027-CFED-DD2F-C3CC3A798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262927-1979-04D6-06AD-1EA0ABE8B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9E108D-1D45-BA66-AD2D-599AE401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5E8D98-FA3F-0F44-974E-A4C503E5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5B9F6B-BBFD-736C-0BBF-769849E2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34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334A3-0EA5-27A7-EDB1-87CD3E16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8B13BE-06A5-007F-FFF2-68D358E06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0DA93A-4EF3-13FF-C816-B28A8E5D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83D233-EAE1-F4D6-ABD0-2D735601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6EAC4-8170-05EB-1B32-103F4A94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16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B823F-81FC-790D-A39F-25EEDF32B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364F1F-495B-9AC5-E039-8D1BD6CB4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27389F-F7AE-B686-4F65-A5D73CF9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69D7E0-8A64-FDFE-3409-E7311F86A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9206D-D3DE-667B-F80D-D76DE8C9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662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743D53-9443-5B87-3EBA-AC305152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B2EE81-8DA5-6949-6E56-1BD8D0444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AEECFA3-1704-260C-D81F-90B070E11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63B229-5E87-1817-515A-745EDAF5F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52D47E-CBA6-AC35-F095-E46A999F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6689B0-74BA-0AD6-5AD7-00911F29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43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0D714-5F9F-E0EA-3B95-6584B51B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60D275-F625-C86E-C5E4-D9C1FE6F5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05BAFA-1B0D-720B-9206-04EEEBAE7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D9586D-5AA1-C96B-1542-02477D3E0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BAA7CF5-902E-821B-E4D2-9B34A2C8F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7B411BD-D453-B760-A545-19070B5B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0A4B636-DED6-DFE8-F075-84C4962A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5676A0F-B124-A5E0-6333-B34DFBDB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96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F8DB3-AD30-8B82-287A-C6264ED5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28DC851-F62A-379D-0E9D-0EBEB17B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0E14CD-476F-8B17-4408-639110B5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8B8B26-B95E-EC22-A84E-D5036E08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48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56862B-1799-8640-3526-4311B33C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F8033C0-3C36-01EB-1A4C-C62C7349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EF3143-DEFE-3716-1E93-FFA5851B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92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8439E-BD8F-F63D-9330-6DB75449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8BEDCA-0869-CCB5-E463-1001FE85F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DCD0E1-BA8F-ED6B-634D-D14A30427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E247A9-1C0F-1B85-6959-60F3F0C3F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3BE0FD-B465-C309-7ED4-FF34F47D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BB8DD4-4AAD-259B-3CE8-1443550A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29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3AE4ED-4735-266D-B0D1-E4FF7B41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812692E-2BB4-F2E5-52CE-DBAFED1E6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BB7C10-9BC8-732F-3DDC-1FE9B2EA9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68F00B-F6F9-FDAB-DE01-6F01BB77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64212F-D7C7-3513-EC17-642DBF27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4071B1-EE26-AFAD-BA6D-DFA7DCFF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72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B68F30-3BDF-5509-8831-07D713343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F6590A-CE2B-CCDE-7780-55C4F4FD6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DBBD54-E6A7-914A-7B94-277C06800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04E1CC-16EA-3C48-A3DC-6F951C15AF0C}" type="datetimeFigureOut">
              <a:rPr lang="it-IT" smtClean="0"/>
              <a:t>13/04/26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4A0389-A948-C866-373D-2B7A730A5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1CE705-4495-6979-2F99-FDC3A8026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8F61BF-FD72-9643-9B3B-7DD129CC3B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42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it.wikipedia.org/wiki/De_revolutionibus_orbium_coelestiu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thumb/a/a9/John_Forbes_Nash%2C_Jr._by_Peter_Badge.jpg/250px-John_Forbes_Nash%2C_Jr._by_Peter_Badge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umi.dm.unibo.it/gruppo-umi-dinamici/" TargetMode="External"/><Relationship Id="rId3" Type="http://schemas.openxmlformats.org/officeDocument/2006/relationships/hyperlink" Target="https://umi.dm.unibo.it/gruppo-umi-prisma/" TargetMode="External"/><Relationship Id="rId7" Type="http://schemas.openxmlformats.org/officeDocument/2006/relationships/hyperlink" Target="https://umi.dm.unibo.it/gruppo-digimath/" TargetMode="External"/><Relationship Id="rId12" Type="http://schemas.openxmlformats.org/officeDocument/2006/relationships/hyperlink" Target="https://umi.dm.unibo.it/gruppi-umi-2/gruppo-umi-progetti-di-cooperazione-internazionale-con-il-sud-globale/" TargetMode="External"/><Relationship Id="rId2" Type="http://schemas.openxmlformats.org/officeDocument/2006/relationships/hyperlink" Target="https://umi.dm.unibo.it/gruppi-umi-2/gruppo-umi-modellistica-socio-epidemiologic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mi.dm.unibo.it/gruppo-umi-aimlmat/" TargetMode="External"/><Relationship Id="rId11" Type="http://schemas.openxmlformats.org/officeDocument/2006/relationships/hyperlink" Target="https://umi.dm.unibo.it/gruppo-umi-licei-matematici/" TargetMode="External"/><Relationship Id="rId5" Type="http://schemas.openxmlformats.org/officeDocument/2006/relationships/hyperlink" Target="https://umi.dm.unibo.it/gruppo-umi-crittografia-e-codici/" TargetMode="External"/><Relationship Id="rId10" Type="http://schemas.openxmlformats.org/officeDocument/2006/relationships/hyperlink" Target="https://umi.dm.unibo.it/gruppi-umi-2/gruppo-umi-climath/" TargetMode="External"/><Relationship Id="rId4" Type="http://schemas.openxmlformats.org/officeDocument/2006/relationships/hyperlink" Target="https://umi.dm.unibo.it/gruppo-umi-miva/" TargetMode="External"/><Relationship Id="rId9" Type="http://schemas.openxmlformats.org/officeDocument/2006/relationships/hyperlink" Target="https://umi.dm.unibo.it/gruppi-umi-2/gruppo-umi-teoria-dellapprossimazione-e-applicazioni-t-a-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umi.dm.unibo.it/gruppi-umi-2/gruppo-umi-modellistica-socio-epidemiologica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umi.dm.unibo.it/gruppo-umi-prisma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umi.dm.unibo.it/gruppo-umi-miva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umi.dm.unibo.it/gruppo-umi-crittografia-e-codici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umi.dm.unibo.it/gruppo-umi-aimlmat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umi.dm.unibo.it/gruppi-umi-2/gruppo-umi-climath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hyperlink" Target="https://umi.dm.unibo.it/gruppi-umi-2/gruppo-umi-progetti-di-cooperazione-internazionale-con-il-sud-globale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6BEE59-29D4-849A-4481-550BCE0BE9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Matematica e </a:t>
            </a:r>
            <a:br>
              <a:rPr lang="it-IT"/>
            </a:br>
            <a:r>
              <a:rPr lang="it-IT"/>
              <a:t>(nuovo) </a:t>
            </a:r>
            <a:r>
              <a:rPr lang="it-IT" dirty="0"/>
              <a:t>Umanesimo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B27E83-2F90-8D33-2BA3-69CDAC0A11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Marco Andreatta</a:t>
            </a:r>
          </a:p>
          <a:p>
            <a:r>
              <a:rPr lang="it-IT" dirty="0"/>
              <a:t>Professore Geometria UNITN</a:t>
            </a:r>
          </a:p>
          <a:p>
            <a:r>
              <a:rPr lang="it-IT" dirty="0"/>
              <a:t>Presidente UMI</a:t>
            </a:r>
          </a:p>
        </p:txBody>
      </p:sp>
    </p:spTree>
    <p:extLst>
      <p:ext uri="{BB962C8B-B14F-4D97-AF65-F5344CB8AC3E}">
        <p14:creationId xmlns:p14="http://schemas.microsoft.com/office/powerpoint/2010/main" val="4010874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40" y="183196"/>
            <a:ext cx="10840720" cy="1097280"/>
          </a:xfrm>
        </p:spPr>
        <p:txBody>
          <a:bodyPr>
            <a:normAutofit/>
          </a:bodyPr>
          <a:lstStyle/>
          <a:p>
            <a:r>
              <a:rPr lang="en-US" sz="3600" dirty="0"/>
              <a:t>Leon Battista </a:t>
            </a:r>
            <a:r>
              <a:rPr lang="en-US" sz="3600" dirty="0" err="1"/>
              <a:t>Alberti</a:t>
            </a:r>
            <a:r>
              <a:rPr lang="en-US" sz="3600" dirty="0"/>
              <a:t> 1404-1472         De </a:t>
            </a:r>
            <a:r>
              <a:rPr lang="en-US" sz="3600" dirty="0" err="1"/>
              <a:t>Pictura</a:t>
            </a:r>
            <a:r>
              <a:rPr lang="en-US" sz="3600" dirty="0"/>
              <a:t> 1435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466"/>
          <a:stretch/>
        </p:blipFill>
        <p:spPr>
          <a:xfrm>
            <a:off x="7067452" y="1600201"/>
            <a:ext cx="3143348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600200"/>
            <a:ext cx="35767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38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41" y="210753"/>
            <a:ext cx="10630022" cy="13222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Paolo Uccello  Battaglia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 San Romano 1438</a:t>
            </a:r>
          </a:p>
        </p:txBody>
      </p:sp>
      <p:pic>
        <p:nvPicPr>
          <p:cNvPr id="5" name="Picture 4" descr="San_Romano_Battle_(Paolo_Uccello,_London)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r="6203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3" name="Segnaposto contenuto 4">
            <a:extLst>
              <a:ext uri="{FF2B5EF4-FFF2-40B4-BE49-F238E27FC236}">
                <a16:creationId xmlns:a16="http://schemas.microsoft.com/office/drawing/2014/main" id="{334D125E-8B99-0193-AEAA-3F70A9224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47" r="-2" b="10169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7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676" y="28520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/>
              <a:t>Piero</a:t>
            </a:r>
            <a:r>
              <a:rPr lang="en-US" sz="2800" dirty="0"/>
              <a:t> (d. F.) 1420-1492     De </a:t>
            </a:r>
            <a:r>
              <a:rPr lang="en-US" sz="2800" dirty="0" err="1"/>
              <a:t>prospectiva</a:t>
            </a:r>
            <a:r>
              <a:rPr lang="en-US" sz="2800" dirty="0"/>
              <a:t> </a:t>
            </a:r>
            <a:r>
              <a:rPr lang="en-US" sz="2800" dirty="0" err="1"/>
              <a:t>pingendi</a:t>
            </a:r>
            <a:r>
              <a:rPr lang="en-US" sz="2800" dirty="0"/>
              <a:t> 1482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1" r="-3032" b="-2879"/>
          <a:stretch/>
        </p:blipFill>
        <p:spPr>
          <a:xfrm>
            <a:off x="2092676" y="1417639"/>
            <a:ext cx="3650716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42" y="1417639"/>
            <a:ext cx="329705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8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città ideale 1480-90, Piero della Francesca</a:t>
            </a:r>
          </a:p>
        </p:txBody>
      </p:sp>
      <p:pic>
        <p:nvPicPr>
          <p:cNvPr id="4" name="Segnaposto contenuto 3" descr="Piero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1"/>
          <a:stretch/>
        </p:blipFill>
        <p:spPr>
          <a:xfrm>
            <a:off x="723900" y="2975306"/>
            <a:ext cx="10744200" cy="270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97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4AC9A18-A050-234D-B7F5-0082D79BA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4876799" cy="4064000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8B9B5E-501C-9340-ACAA-7498EBA9FACE}"/>
              </a:ext>
            </a:extLst>
          </p:cNvPr>
          <p:cNvSpPr txBox="1"/>
          <p:nvPr/>
        </p:nvSpPr>
        <p:spPr>
          <a:xfrm>
            <a:off x="692153" y="5103605"/>
            <a:ext cx="383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Luca Pacioli 1455-1517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F2B74C-AA28-7E04-C7DB-A38428C3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869" y="2851013"/>
            <a:ext cx="2597311" cy="36295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1E90E6-34CD-C075-6554-B8D3CC646838}"/>
              </a:ext>
            </a:extLst>
          </p:cNvPr>
          <p:cNvSpPr txBox="1"/>
          <p:nvPr/>
        </p:nvSpPr>
        <p:spPr>
          <a:xfrm>
            <a:off x="4876800" y="2157214"/>
            <a:ext cx="2944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De Divina Proportione 1497</a:t>
            </a:r>
            <a:endParaRPr lang="it-IT" dirty="0"/>
          </a:p>
        </p:txBody>
      </p:sp>
      <p:pic>
        <p:nvPicPr>
          <p:cNvPr id="7" name="Immagine 6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969DC5C2-D7AE-89A4-6B86-C0CE8AF81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016" y="17959"/>
            <a:ext cx="4626454" cy="48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59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E8F8F-CED7-D327-054A-31FF96FD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18" y="261878"/>
            <a:ext cx="6586784" cy="961441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Nicolò Copernico 1473-1543</a:t>
            </a:r>
            <a:br>
              <a:rPr lang="it-IT" dirty="0"/>
            </a:br>
            <a:r>
              <a:rPr lang="it-IT" sz="3100" i="1" dirty="0">
                <a:hlinkClick r:id="rId2" tooltip="De revolutionibus orbium coelest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revolutionibus orbium coelestium</a:t>
            </a:r>
            <a:endParaRPr lang="it-IT" sz="3100" i="1" dirty="0"/>
          </a:p>
        </p:txBody>
      </p:sp>
      <p:pic>
        <p:nvPicPr>
          <p:cNvPr id="5" name="Segnaposto contenuto 4" descr="Immagine che contiene Viso umano, dipinto, ritratto, persona&#10;&#10;Il contenuto generato dall'IA potrebbe non essere corretto.">
            <a:extLst>
              <a:ext uri="{FF2B5EF4-FFF2-40B4-BE49-F238E27FC236}">
                <a16:creationId xmlns:a16="http://schemas.microsoft.com/office/drawing/2014/main" id="{39A4ECED-97D9-417F-DDFD-EEBE32A45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81665"/>
            <a:ext cx="5501502" cy="5377934"/>
          </a:xfrm>
          <a:prstGeom prst="rect">
            <a:avLst/>
          </a:prstGeom>
        </p:spPr>
      </p:pic>
      <p:pic>
        <p:nvPicPr>
          <p:cNvPr id="7" name="Immagine 6" descr="Immagine che contiene Viso umano, Barba umana, ritratto, uomo&#10;&#10;Il contenuto generato dall'IA potrebbe non essere corretto.">
            <a:extLst>
              <a:ext uri="{FF2B5EF4-FFF2-40B4-BE49-F238E27FC236}">
                <a16:creationId xmlns:a16="http://schemas.microsoft.com/office/drawing/2014/main" id="{7CC2A5E1-35CF-E2EB-77F1-77EE7CAEF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95" y="0"/>
            <a:ext cx="4786899" cy="566449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1597F47-A24A-8336-FA13-9DD744439F08}"/>
              </a:ext>
            </a:extLst>
          </p:cNvPr>
          <p:cNvSpPr txBox="1">
            <a:spLocks/>
          </p:cNvSpPr>
          <p:nvPr/>
        </p:nvSpPr>
        <p:spPr>
          <a:xfrm>
            <a:off x="5688310" y="5788643"/>
            <a:ext cx="6586784" cy="961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Galilieo</a:t>
            </a:r>
            <a:r>
              <a:rPr lang="it-IT" dirty="0"/>
              <a:t> Galilei 1564-1642</a:t>
            </a:r>
            <a:br>
              <a:rPr lang="it-IT" dirty="0"/>
            </a:br>
            <a:r>
              <a:rPr lang="it-IT" sz="3100" i="1" dirty="0"/>
              <a:t>Dialogo sopra i due massimi sistemi del mondo</a:t>
            </a:r>
          </a:p>
        </p:txBody>
      </p:sp>
    </p:spTree>
    <p:extLst>
      <p:ext uri="{BB962C8B-B14F-4D97-AF65-F5344CB8AC3E}">
        <p14:creationId xmlns:p14="http://schemas.microsoft.com/office/powerpoint/2010/main" val="389341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228B2-15C3-75B8-F80F-CF5F153F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L’ottocento, il secolo dell’astratto</a:t>
            </a:r>
          </a:p>
        </p:txBody>
      </p:sp>
      <p:pic>
        <p:nvPicPr>
          <p:cNvPr id="4" name="Turner1843.jpg" descr="Turner1843.jpg">
            <a:extLst>
              <a:ext uri="{FF2B5EF4-FFF2-40B4-BE49-F238E27FC236}">
                <a16:creationId xmlns:a16="http://schemas.microsoft.com/office/drawing/2014/main" id="{BD542F79-0167-8AB1-CC7B-2B5AFB8F8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25" y="1690687"/>
            <a:ext cx="4414277" cy="441427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B71671-8C2F-2C57-0699-C65E410F4B04}"/>
              </a:ext>
            </a:extLst>
          </p:cNvPr>
          <p:cNvSpPr txBox="1"/>
          <p:nvPr/>
        </p:nvSpPr>
        <p:spPr>
          <a:xfrm>
            <a:off x="650240" y="6238241"/>
            <a:ext cx="2884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/>
              <a:t>W</a:t>
            </a:r>
            <a:r>
              <a:rPr lang="it-IT" sz="2400" dirty="0"/>
              <a:t>. Turner 1775-1851</a:t>
            </a:r>
          </a:p>
        </p:txBody>
      </p:sp>
      <p:pic>
        <p:nvPicPr>
          <p:cNvPr id="7" name="RiemannSurface3D.pdf" descr="RiemannSurface3D.pdf">
            <a:extLst>
              <a:ext uri="{FF2B5EF4-FFF2-40B4-BE49-F238E27FC236}">
                <a16:creationId xmlns:a16="http://schemas.microsoft.com/office/drawing/2014/main" id="{FFABA48E-6F43-9AFB-CC64-AD7AF5269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447" y="2637423"/>
            <a:ext cx="5146553" cy="422057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97DD8D-4F15-6825-7661-0790224E4EE7}"/>
              </a:ext>
            </a:extLst>
          </p:cNvPr>
          <p:cNvSpPr txBox="1"/>
          <p:nvPr/>
        </p:nvSpPr>
        <p:spPr>
          <a:xfrm>
            <a:off x="7350247" y="1935802"/>
            <a:ext cx="41247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Bernhard Riemann 1826-1866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42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915CF3-76C7-36FE-F5CA-3A5FB60D83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466"/>
            <a:ext cx="4694105" cy="48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AA1F12-9D24-89CF-F7E4-E0D9A5DFC921}"/>
              </a:ext>
            </a:extLst>
          </p:cNvPr>
          <p:cNvSpPr txBox="1"/>
          <p:nvPr/>
        </p:nvSpPr>
        <p:spPr>
          <a:xfrm>
            <a:off x="4952860" y="1811293"/>
            <a:ext cx="68354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it-IT" sz="28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Nella matematica, ciò che importa è la relazione e la sua struttura interna: l’oggetto, o gli oggetti messi in </a:t>
            </a:r>
            <a:r>
              <a:rPr lang="it-IT" sz="2800" b="1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relazione</a:t>
            </a:r>
            <a:r>
              <a:rPr lang="it-IT" sz="28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ha importanza solo nella misura in cui si riflette nella relazione. Da qui provengono l’enorme </a:t>
            </a:r>
            <a:r>
              <a:rPr lang="it-IT" sz="2800" b="1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potere di astrazione</a:t>
            </a:r>
            <a:r>
              <a:rPr lang="it-IT" sz="28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della matematica e la </a:t>
            </a:r>
            <a:r>
              <a:rPr lang="it-IT" sz="2800" b="1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sua straordinaria capacità di sintesi</a:t>
            </a:r>
            <a:r>
              <a:rPr lang="it-IT" sz="28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oggetti molto diversi ed in apparenza senza caratteristiche in comune possono diventare molto simili se esaminati dal punto di vista matematico. </a:t>
            </a:r>
            <a:endParaRPr lang="it-IT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11B606-F155-48C9-CA01-319EE2B1242B}"/>
              </a:ext>
            </a:extLst>
          </p:cNvPr>
          <p:cNvSpPr txBox="1"/>
          <p:nvPr/>
        </p:nvSpPr>
        <p:spPr>
          <a:xfrm>
            <a:off x="565018" y="570956"/>
            <a:ext cx="81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Enrico Bombieri 1940, </a:t>
            </a:r>
            <a:r>
              <a:rPr lang="it-IT" sz="3200" b="1" i="1" dirty="0"/>
              <a:t>Fields </a:t>
            </a:r>
            <a:r>
              <a:rPr lang="it-IT" sz="3200" b="1" i="1" dirty="0" err="1"/>
              <a:t>Medal</a:t>
            </a:r>
            <a:r>
              <a:rPr lang="it-IT" sz="3200" b="1" i="1" dirty="0"/>
              <a:t> 1974</a:t>
            </a:r>
          </a:p>
        </p:txBody>
      </p:sp>
    </p:spTree>
    <p:extLst>
      <p:ext uri="{BB962C8B-B14F-4D97-AF65-F5344CB8AC3E}">
        <p14:creationId xmlns:p14="http://schemas.microsoft.com/office/powerpoint/2010/main" val="3033722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C1365E-CDCB-034E-5A99-DD01BBF9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29463" cy="1094707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Ennio De Giorgi 1928-1996</a:t>
            </a:r>
          </a:p>
        </p:txBody>
      </p:sp>
      <p:pic>
        <p:nvPicPr>
          <p:cNvPr id="5" name="Segnaposto contenuto 4" descr="Immagine che contiene testo, lavagna, calligrafia, vestiti&#10;&#10;Il contenuto generato dall'IA potrebbe non essere corretto.">
            <a:extLst>
              <a:ext uri="{FF2B5EF4-FFF2-40B4-BE49-F238E27FC236}">
                <a16:creationId xmlns:a16="http://schemas.microsoft.com/office/drawing/2014/main" id="{700D0B42-589F-9753-57D4-07E551BE8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58" y="2518611"/>
            <a:ext cx="5905813" cy="41308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6FB57B-B14A-C45E-5E47-A51C1273E198}"/>
              </a:ext>
            </a:extLst>
          </p:cNvPr>
          <p:cNvSpPr txBox="1"/>
          <p:nvPr/>
        </p:nvSpPr>
        <p:spPr>
          <a:xfrm>
            <a:off x="5967664" y="0"/>
            <a:ext cx="617567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Matematica e Sapienza</a:t>
            </a:r>
          </a:p>
          <a:p>
            <a:pPr algn="just"/>
            <a:endParaRPr lang="it-IT" sz="2800" dirty="0"/>
          </a:p>
          <a:p>
            <a:r>
              <a:rPr lang="it-IT" sz="2800" dirty="0"/>
              <a:t>(Sapienza) è tutto ciò che in qualche modo ci parla del senso delle cose.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Uno dei paradossi della matematica è questo: per studiare le cose più  concrete bisogna passare attraverso la riflessione su concetti che invece sembrano superare completamente la nostra esperienza sensibile. Questo è un dato che ci fa pensare: tutto ciò che noi riusciamo a vedere nel finito ci appare incomprensibile e disarmonico, se non lo pensiamo come parte di un quadro più ampio di grandezza infinita. </a:t>
            </a:r>
          </a:p>
        </p:txBody>
      </p:sp>
    </p:spTree>
    <p:extLst>
      <p:ext uri="{BB962C8B-B14F-4D97-AF65-F5344CB8AC3E}">
        <p14:creationId xmlns:p14="http://schemas.microsoft.com/office/powerpoint/2010/main" val="258653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907C59-9DCE-9EC7-C68A-99092BF5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latin typeface="+mn-lt"/>
                <a:cs typeface="Times New Roman" panose="02020603050405020304" pitchFamily="18" charset="0"/>
              </a:rPr>
              <a:t>A Beautiful Mind, John Nash 1928-2015</a:t>
            </a:r>
          </a:p>
        </p:txBody>
      </p:sp>
      <p:pic>
        <p:nvPicPr>
          <p:cNvPr id="1027" name="Immagine 2" descr="Immagine che contiene persona, vestiti, bianco e nero, Viso umano&#10;&#10;Il contenuto generato dall'IA potrebbe non essere corretto.">
            <a:extLst>
              <a:ext uri="{FF2B5EF4-FFF2-40B4-BE49-F238E27FC236}">
                <a16:creationId xmlns:a16="http://schemas.microsoft.com/office/drawing/2014/main" id="{B33E36F5-97CC-1E70-DD2C-A89197D81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5" y="1486330"/>
            <a:ext cx="3564835" cy="53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F49F22-F4CB-94BE-82F6-925ED9F3C6A6}"/>
              </a:ext>
            </a:extLst>
          </p:cNvPr>
          <p:cNvSpPr txBox="1"/>
          <p:nvPr/>
        </p:nvSpPr>
        <p:spPr>
          <a:xfrm>
            <a:off x="4749580" y="2198858"/>
            <a:ext cx="70501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Comportamento razionale nei giochi non cooperativi, socialmente utile</a:t>
            </a:r>
          </a:p>
          <a:p>
            <a:endParaRPr lang="it-IT" sz="2800" dirty="0"/>
          </a:p>
          <a:p>
            <a:r>
              <a:rPr lang="it-IT" sz="2800" dirty="0"/>
              <a:t>Il dilemma del prigioniero, trovare il punto di equilibrio</a:t>
            </a:r>
          </a:p>
          <a:p>
            <a:endParaRPr lang="it-IT" sz="2800" dirty="0"/>
          </a:p>
          <a:p>
            <a:r>
              <a:rPr lang="it-IT" sz="2800" dirty="0"/>
              <a:t>Dai Francescani alla Banca Etica,</a:t>
            </a:r>
          </a:p>
          <a:p>
            <a:r>
              <a:rPr lang="it-IT" sz="2800" dirty="0"/>
              <a:t>massimo guadagno individuale, </a:t>
            </a:r>
          </a:p>
          <a:p>
            <a:r>
              <a:rPr lang="it-IT" sz="2800" dirty="0"/>
              <a:t>ma anche collettivo</a:t>
            </a:r>
          </a:p>
        </p:txBody>
      </p:sp>
    </p:spTree>
    <p:extLst>
      <p:ext uri="{BB962C8B-B14F-4D97-AF65-F5344CB8AC3E}">
        <p14:creationId xmlns:p14="http://schemas.microsoft.com/office/powerpoint/2010/main" val="2264136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9E18C6-0FC8-AC0B-AD89-80365F1E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272" y="624906"/>
            <a:ext cx="5742188" cy="1016562"/>
          </a:xfrm>
        </p:spPr>
        <p:txBody>
          <a:bodyPr anchor="b">
            <a:normAutofit fontScale="90000"/>
          </a:bodyPr>
          <a:lstStyle/>
          <a:p>
            <a:r>
              <a:rPr lang="it-IT" sz="3500" dirty="0"/>
              <a:t>Protagora (490 – 415 a.C.) </a:t>
            </a:r>
            <a:br>
              <a:rPr lang="it-IT" sz="3500" dirty="0"/>
            </a:br>
            <a:r>
              <a:rPr lang="it-IT" sz="3500" dirty="0"/>
              <a:t>Scuola dei Sofisti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dipinto, arte, Viso umano, Barba umana&#10;&#10;Il contenuto generato dall'IA potrebbe non essere corretto.">
            <a:extLst>
              <a:ext uri="{FF2B5EF4-FFF2-40B4-BE49-F238E27FC236}">
                <a16:creationId xmlns:a16="http://schemas.microsoft.com/office/drawing/2014/main" id="{9539FE68-A83B-0C08-5260-A77E9B00F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25" r="3624" b="-2"/>
          <a:stretch>
            <a:fillRect/>
          </a:stretch>
        </p:blipFill>
        <p:spPr>
          <a:xfrm>
            <a:off x="353811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6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8267F7-EE09-6E4A-62FB-BC6219DD7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272" y="2017058"/>
            <a:ext cx="5255877" cy="4840941"/>
          </a:xfrm>
        </p:spPr>
        <p:txBody>
          <a:bodyPr anchor="t"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i="1" dirty="0"/>
              <a:t>L’uomo è misura (</a:t>
            </a:r>
            <a:r>
              <a:rPr lang="it-IT" i="1" dirty="0" err="1"/>
              <a:t>mètron</a:t>
            </a:r>
            <a:r>
              <a:rPr lang="it-IT" i="1" dirty="0"/>
              <a:t>) di tutte le cose, di quelle che sono per ciò che sono, e di quelle che non sono per ciò che non sono </a:t>
            </a:r>
          </a:p>
          <a:p>
            <a:pPr marL="0" indent="0" algn="just">
              <a:buNone/>
            </a:pPr>
            <a:r>
              <a:rPr lang="it-IT" i="1" dirty="0"/>
              <a:t>(</a:t>
            </a:r>
            <a:r>
              <a:rPr lang="it-IT" dirty="0"/>
              <a:t>in Platone, Teeteto)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i="1" dirty="0"/>
              <a:t>Intorno agli dèi non ho alcuna possibilità di sapere né che sono né che non sono. </a:t>
            </a:r>
          </a:p>
          <a:p>
            <a:pPr marL="0" indent="0" algn="just">
              <a:buNone/>
            </a:pPr>
            <a:r>
              <a:rPr lang="it-IT" i="1" dirty="0"/>
              <a:t> Molti sono gli ostacoli che impediscono di sapere, sia l'oscurità dell'argomento sia la brevità della vita umana </a:t>
            </a:r>
          </a:p>
          <a:p>
            <a:pPr marL="0" indent="0" algn="just">
              <a:buNone/>
            </a:pPr>
            <a:r>
              <a:rPr lang="it-IT" i="1" dirty="0"/>
              <a:t>(</a:t>
            </a:r>
            <a:r>
              <a:rPr lang="it-IT" dirty="0"/>
              <a:t>in Diogene Laerzio)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0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01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BlackholeSingularities.jpeg" descr="BlackholeSingulariti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0" y="2257714"/>
            <a:ext cx="5918610" cy="431072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orema delle singolarità…"/>
          <p:cNvSpPr txBox="1"/>
          <p:nvPr/>
        </p:nvSpPr>
        <p:spPr>
          <a:xfrm>
            <a:off x="6548530" y="5418569"/>
            <a:ext cx="7434185" cy="114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sz="2800" i="1" dirty="0" err="1">
                <a:cs typeface="Times New Roman" panose="02020603050405020304" pitchFamily="18" charset="0"/>
              </a:rPr>
              <a:t>Teorema</a:t>
            </a:r>
            <a:r>
              <a:rPr sz="2800" i="1" dirty="0">
                <a:cs typeface="Times New Roman" panose="02020603050405020304" pitchFamily="18" charset="0"/>
              </a:rPr>
              <a:t> </a:t>
            </a:r>
            <a:r>
              <a:rPr sz="2800" i="1" dirty="0" err="1">
                <a:cs typeface="Times New Roman" panose="02020603050405020304" pitchFamily="18" charset="0"/>
              </a:rPr>
              <a:t>delle</a:t>
            </a:r>
            <a:r>
              <a:rPr sz="2800" i="1" dirty="0">
                <a:cs typeface="Times New Roman" panose="02020603050405020304" pitchFamily="18" charset="0"/>
              </a:rPr>
              <a:t> </a:t>
            </a:r>
            <a:r>
              <a:rPr sz="2800" i="1" dirty="0" err="1">
                <a:cs typeface="Times New Roman" panose="02020603050405020304" pitchFamily="18" charset="0"/>
              </a:rPr>
              <a:t>singolarità</a:t>
            </a:r>
            <a:endParaRPr lang="it-IT" sz="2800" i="1" dirty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i="1" dirty="0">
                <a:cs typeface="Times New Roman" panose="02020603050405020304" pitchFamily="18" charset="0"/>
              </a:rPr>
              <a:t>o dell’incompletezza delle geodetiche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endParaRPr sz="3200" b="1" dirty="0">
              <a:cs typeface="Times New Roman" panose="02020603050405020304" pitchFamily="18" charset="0"/>
            </a:endParaRPr>
          </a:p>
        </p:txBody>
      </p:sp>
      <p:pic>
        <p:nvPicPr>
          <p:cNvPr id="232" name="roger-penrose-and-stephen-hawking.jpg" descr="roger-penrose-and-stephen-hawk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530" y="38783"/>
            <a:ext cx="5596578" cy="34978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16DF03-DBBC-0566-E512-BAC0D50782D6}"/>
              </a:ext>
            </a:extLst>
          </p:cNvPr>
          <p:cNvSpPr txBox="1"/>
          <p:nvPr/>
        </p:nvSpPr>
        <p:spPr>
          <a:xfrm>
            <a:off x="793378" y="545058"/>
            <a:ext cx="44607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cs typeface="Times New Roman" panose="02020603050405020304" pitchFamily="18" charset="0"/>
              </a:rPr>
              <a:t>R</a:t>
            </a:r>
            <a:r>
              <a:rPr lang="it-IT" sz="3200" b="1" dirty="0">
                <a:cs typeface="Times New Roman" panose="02020603050405020304" pitchFamily="18" charset="0"/>
              </a:rPr>
              <a:t>. Penrose - </a:t>
            </a:r>
            <a:r>
              <a:rPr lang="it-IT" sz="3200" b="1" dirty="0" err="1">
                <a:cs typeface="Times New Roman" panose="02020603050405020304" pitchFamily="18" charset="0"/>
              </a:rPr>
              <a:t>S.Hawking</a:t>
            </a:r>
            <a:endParaRPr lang="it-IT" sz="3200" b="1" dirty="0"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2B5862-309D-6C50-2E00-AADA561A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it-IT" sz="5400" dirty="0"/>
              <a:t>Geometrie non Euclidee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1E13E4-5D37-E44A-C0F4-A74C345E4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8" y="3186089"/>
            <a:ext cx="6809942" cy="332497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Giovanni Girolamo </a:t>
            </a:r>
            <a:r>
              <a:rPr lang="it-IT" dirty="0" err="1"/>
              <a:t>Saccheri</a:t>
            </a:r>
            <a:r>
              <a:rPr lang="it-IT" dirty="0"/>
              <a:t>, Carl </a:t>
            </a:r>
            <a:r>
              <a:rPr lang="it-IT" dirty="0" err="1"/>
              <a:t>Friederick</a:t>
            </a:r>
            <a:r>
              <a:rPr lang="it-IT" dirty="0"/>
              <a:t> Gauss, Nikolay Ivanovic </a:t>
            </a:r>
            <a:r>
              <a:rPr lang="it-IT" dirty="0" err="1"/>
              <a:t>Lobacevskij</a:t>
            </a:r>
            <a:r>
              <a:rPr lang="it-IT" dirty="0"/>
              <a:t>, </a:t>
            </a:r>
            <a:r>
              <a:rPr lang="it-IT" dirty="0" err="1"/>
              <a:t>Jànos</a:t>
            </a:r>
            <a:r>
              <a:rPr lang="it-IT" dirty="0"/>
              <a:t> </a:t>
            </a:r>
            <a:r>
              <a:rPr lang="it-IT" dirty="0" err="1"/>
              <a:t>Bolyai</a:t>
            </a:r>
            <a:r>
              <a:rPr lang="it-IT" dirty="0"/>
              <a:t>, Eugenio Beltrami, Felix Klein, Henry Poincaré,…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i="1" dirty="0"/>
              <a:t>Una </a:t>
            </a:r>
            <a:r>
              <a:rPr lang="it-IT" b="1" i="1" dirty="0"/>
              <a:t>superficie iperbolica</a:t>
            </a:r>
            <a:r>
              <a:rPr lang="it-IT" i="1" dirty="0"/>
              <a:t>, con curvatura costante negativa, le cui geodetiche (rette) </a:t>
            </a:r>
            <a:r>
              <a:rPr lang="it-IT" b="1" i="1" dirty="0"/>
              <a:t>non soddisfano il quinto postulato</a:t>
            </a:r>
          </a:p>
        </p:txBody>
      </p:sp>
      <p:pic>
        <p:nvPicPr>
          <p:cNvPr id="4" name="Immagine" descr="Immagine">
            <a:extLst>
              <a:ext uri="{FF2B5EF4-FFF2-40B4-BE49-F238E27FC236}">
                <a16:creationId xmlns:a16="http://schemas.microsoft.com/office/drawing/2014/main" id="{4E04344B-0FD1-7DC1-192C-3F04365F95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3" r="6646" b="-2"/>
          <a:stretch>
            <a:fillRect/>
          </a:stretch>
        </p:blipFill>
        <p:spPr>
          <a:xfrm>
            <a:off x="7382435" y="1789187"/>
            <a:ext cx="4646982" cy="48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3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Networking0.pdf" descr="Networking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29" y="853193"/>
            <a:ext cx="3704931" cy="4073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Networking1.pdf" descr="Networking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086" y="1326205"/>
            <a:ext cx="4917914" cy="484599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Reti…"/>
          <p:cNvSpPr txBox="1"/>
          <p:nvPr/>
        </p:nvSpPr>
        <p:spPr>
          <a:xfrm>
            <a:off x="929635" y="5190502"/>
            <a:ext cx="7833069" cy="144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dirty="0"/>
              <a:t>Schematizziamo con una rete 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dirty="0"/>
              <a:t>(di comunicazione, di consegna, …)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dirty="0"/>
              <a:t>e applichiamo un </a:t>
            </a:r>
            <a:r>
              <a:rPr lang="it-IT" sz="2800" b="1" dirty="0"/>
              <a:t>Algoritmo </a:t>
            </a:r>
            <a:r>
              <a:rPr lang="it-IT" sz="2800" b="1" dirty="0" err="1"/>
              <a:t>Greedy</a:t>
            </a:r>
            <a:r>
              <a:rPr lang="it-IT" sz="2800" dirty="0"/>
              <a:t>, 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dirty="0"/>
              <a:t>è perfetto nel Piano Iperbolico</a:t>
            </a:r>
            <a:endParaRPr sz="2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66E332-E2AD-9682-F93A-537643699001}"/>
              </a:ext>
            </a:extLst>
          </p:cNvPr>
          <p:cNvSpPr txBox="1"/>
          <p:nvPr/>
        </p:nvSpPr>
        <p:spPr>
          <a:xfrm>
            <a:off x="215153" y="268418"/>
            <a:ext cx="6700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Immergiamoci nel Piano Iperbolico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age3image32449680.jpg" descr="page3image324496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96" y="2420471"/>
            <a:ext cx="3980998" cy="3992388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sto"/>
          <p:cNvSpPr txBox="1"/>
          <p:nvPr/>
        </p:nvSpPr>
        <p:spPr>
          <a:xfrm>
            <a:off x="45230" y="44946"/>
            <a:ext cx="70532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lnSpc>
                <a:spcPct val="100000"/>
              </a:lnSpc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600"/>
              <a:t> </a:t>
            </a:r>
          </a:p>
        </p:txBody>
      </p:sp>
      <p:pic>
        <p:nvPicPr>
          <p:cNvPr id="240" name="Internet.pdf" descr="Interne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246" y="1015414"/>
            <a:ext cx="6558754" cy="583191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Internet è iperbolico"/>
          <p:cNvSpPr txBox="1"/>
          <p:nvPr/>
        </p:nvSpPr>
        <p:spPr>
          <a:xfrm>
            <a:off x="394996" y="588214"/>
            <a:ext cx="5701004" cy="8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r>
              <a:rPr lang="it-IT" sz="3200" b="1" dirty="0"/>
              <a:t>Misuriamo </a:t>
            </a:r>
            <a:r>
              <a:rPr sz="3200" b="1" dirty="0"/>
              <a:t>Internet</a:t>
            </a:r>
            <a:r>
              <a:rPr lang="it-IT" sz="3200" b="1" dirty="0"/>
              <a:t>  </a:t>
            </a:r>
            <a:r>
              <a:rPr lang="it-IT" sz="2400" b="1" dirty="0"/>
              <a:t>(Protagora)</a:t>
            </a:r>
          </a:p>
          <a:p>
            <a:r>
              <a:rPr sz="3200" b="1" dirty="0" err="1"/>
              <a:t>è</a:t>
            </a:r>
            <a:r>
              <a:rPr sz="3200" b="1" dirty="0"/>
              <a:t> </a:t>
            </a:r>
            <a:r>
              <a:rPr sz="3200" b="1" dirty="0" err="1"/>
              <a:t>iperbolico</a:t>
            </a:r>
            <a:r>
              <a:rPr lang="it-IT" sz="3200" b="1" dirty="0"/>
              <a:t>!</a:t>
            </a:r>
            <a:endParaRPr sz="32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AlishaFirst.pdf" descr="AlishaFir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059" y="1162256"/>
            <a:ext cx="9652889" cy="4927273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ticoli  Iperbolici…"/>
          <p:cNvSpPr txBox="1"/>
          <p:nvPr/>
        </p:nvSpPr>
        <p:spPr>
          <a:xfrm>
            <a:off x="666289" y="5606400"/>
            <a:ext cx="5255798" cy="75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dirty="0"/>
              <a:t>Reticoli  Iperbolici 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dirty="0"/>
              <a:t>in circuiti elettrodinamici quantistici</a:t>
            </a:r>
            <a:r>
              <a:rPr sz="2800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F5E6F8-8FB9-326C-44F4-60D61C4DEEE5}"/>
              </a:ext>
            </a:extLst>
          </p:cNvPr>
          <p:cNvSpPr txBox="1"/>
          <p:nvPr/>
        </p:nvSpPr>
        <p:spPr>
          <a:xfrm>
            <a:off x="666289" y="577481"/>
            <a:ext cx="4225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Computer Quantistici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rafene.pdf" descr="Grafen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387" y="0"/>
            <a:ext cx="7216613" cy="6760419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47" name="Il Grafene…"/>
          <p:cNvSpPr txBox="1"/>
          <p:nvPr/>
        </p:nvSpPr>
        <p:spPr>
          <a:xfrm>
            <a:off x="655124" y="5015289"/>
            <a:ext cx="3271418" cy="753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dirty="0"/>
              <a:t>Si dispone su una </a:t>
            </a:r>
          </a:p>
          <a:p>
            <a:pPr>
              <a:lnSpc>
                <a:spcPct val="80000"/>
              </a:lnSpc>
              <a:defRPr sz="8400" spc="-84">
                <a:latin typeface="+mn-lt"/>
                <a:ea typeface="+mn-ea"/>
                <a:cs typeface="+mn-cs"/>
                <a:sym typeface="Canela Bold"/>
              </a:defRPr>
            </a:pPr>
            <a:r>
              <a:rPr lang="it-IT" sz="2800" dirty="0"/>
              <a:t>superficie iperbolica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5004BD-5717-D5EF-364A-F7E86F0B846E}"/>
              </a:ext>
            </a:extLst>
          </p:cNvPr>
          <p:cNvSpPr txBox="1"/>
          <p:nvPr/>
        </p:nvSpPr>
        <p:spPr>
          <a:xfrm>
            <a:off x="35169" y="469799"/>
            <a:ext cx="47584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La superficie più sottile: </a:t>
            </a:r>
          </a:p>
          <a:p>
            <a:r>
              <a:rPr lang="it-IT" sz="3200" b="1" dirty="0"/>
              <a:t>il Grafene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D238849-8B80-1FF9-8054-DCCE79CBF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62" y="830121"/>
            <a:ext cx="10059675" cy="54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4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3CE694-AF42-060F-B2A6-9A20995A45AA}"/>
              </a:ext>
            </a:extLst>
          </p:cNvPr>
          <p:cNvSpPr txBox="1"/>
          <p:nvPr/>
        </p:nvSpPr>
        <p:spPr>
          <a:xfrm>
            <a:off x="1300899" y="2188619"/>
            <a:ext cx="1006544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Modellistica Socio-Epidemiologica</a:t>
            </a:r>
            <a:endParaRPr lang="it-IT" sz="2400" b="0" i="0" u="none" strike="noStrike" dirty="0">
              <a:solidFill>
                <a:srgbClr val="A81010"/>
              </a:solidFill>
              <a:effectLst/>
              <a:latin typeface="open sans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3"/>
              </a:rPr>
              <a:t>Probability In Statistics, Mathematics and Applications</a:t>
            </a:r>
            <a:endParaRPr lang="it-IT" sz="2400" b="0" i="0" u="none" strike="noStrike" dirty="0">
              <a:solidFill>
                <a:srgbClr val="A81010"/>
              </a:solidFill>
              <a:effectLst/>
              <a:latin typeface="open sans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4"/>
              </a:rPr>
              <a:t>Matematica delle Immagini, della Visione e loro Applicazioni</a:t>
            </a:r>
            <a:endParaRPr lang="it-IT" sz="2400" b="0" i="0" dirty="0">
              <a:solidFill>
                <a:srgbClr val="666666"/>
              </a:solidFill>
              <a:effectLst/>
              <a:latin typeface="open sans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5"/>
              </a:rPr>
              <a:t>Crittografia e Codici</a:t>
            </a:r>
            <a:endParaRPr lang="it-IT" sz="2400" b="0" i="0" u="none" strike="noStrike" dirty="0">
              <a:solidFill>
                <a:srgbClr val="A81010"/>
              </a:solidFill>
              <a:effectLst/>
              <a:latin typeface="open sans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6"/>
              </a:rPr>
              <a:t>Matematica per l’AI e il</a:t>
            </a:r>
            <a:r>
              <a:rPr lang="it-IT" sz="2400" b="0" i="0" u="sng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6"/>
              </a:rPr>
              <a:t> </a:t>
            </a:r>
            <a:r>
              <a:rPr lang="it-IT" sz="2400" b="0" i="1" u="sng" strike="noStrike" dirty="0">
                <a:solidFill>
                  <a:srgbClr val="A81010"/>
                </a:solidFill>
                <a:effectLst/>
                <a:latin typeface="inherit"/>
                <a:hlinkClick r:id="rId6"/>
              </a:rPr>
              <a:t>Machine Learn</a:t>
            </a:r>
            <a:r>
              <a:rPr lang="it-IT" sz="2400" b="0" i="1" u="sng" strike="noStrike" dirty="0">
                <a:solidFill>
                  <a:srgbClr val="0070C0"/>
                </a:solidFill>
                <a:effectLst/>
                <a:latin typeface="inherit"/>
              </a:rPr>
              <a:t>ing</a:t>
            </a:r>
            <a:endParaRPr lang="it-IT" sz="2400" b="0" i="0" u="sng" strike="noStrike" dirty="0">
              <a:solidFill>
                <a:srgbClr val="A81010"/>
              </a:solidFill>
              <a:effectLst/>
              <a:latin typeface="open sans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7"/>
              </a:rPr>
              <a:t>DIGiMath</a:t>
            </a:r>
            <a:endParaRPr lang="it-IT" sz="2400" b="0" i="0" dirty="0">
              <a:solidFill>
                <a:srgbClr val="666666"/>
              </a:solidFill>
              <a:effectLst/>
              <a:latin typeface="open sans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8"/>
              </a:rPr>
              <a:t>DinAmicI</a:t>
            </a:r>
            <a:endParaRPr lang="it-IT" sz="2400" b="0" i="0" dirty="0">
              <a:solidFill>
                <a:srgbClr val="666666"/>
              </a:solidFill>
              <a:effectLst/>
              <a:latin typeface="open sans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9"/>
              </a:rPr>
              <a:t>Teoria dell’Approssimazione e Applicazioni</a:t>
            </a:r>
            <a:endParaRPr lang="it-IT" sz="2400" b="0" i="0" dirty="0">
              <a:solidFill>
                <a:srgbClr val="666666"/>
              </a:solidFill>
              <a:effectLst/>
              <a:latin typeface="open sans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10"/>
              </a:rPr>
              <a:t>CliMath</a:t>
            </a:r>
            <a:endParaRPr lang="it-IT" sz="2400" b="0" i="0" u="none" strike="noStrike" dirty="0">
              <a:solidFill>
                <a:srgbClr val="A81010"/>
              </a:solidFill>
              <a:effectLst/>
              <a:latin typeface="open sans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11"/>
              </a:rPr>
              <a:t>Licei Matematici</a:t>
            </a:r>
            <a:endParaRPr lang="it-IT" sz="2400" b="0" i="0" dirty="0">
              <a:solidFill>
                <a:srgbClr val="666666"/>
              </a:solidFill>
              <a:effectLst/>
              <a:latin typeface="open sans" panose="020F050202020403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12"/>
              </a:rPr>
              <a:t>Progetti di cooperazione internazionale con il Sud Globale</a:t>
            </a:r>
            <a:endParaRPr lang="it-IT" sz="2400" b="0" i="0" dirty="0">
              <a:solidFill>
                <a:srgbClr val="666666"/>
              </a:solidFill>
              <a:effectLst/>
              <a:latin typeface="open sans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3FF62C-E9B2-AD2C-D2E2-CD699C34B4C4}"/>
              </a:ext>
            </a:extLst>
          </p:cNvPr>
          <p:cNvSpPr txBox="1"/>
          <p:nvPr/>
        </p:nvSpPr>
        <p:spPr>
          <a:xfrm>
            <a:off x="2570205" y="420129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/>
              <a:t>Gruppi UMI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10431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BBDC76-F175-16A9-73BA-978386F6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b="0" i="0" u="none" strike="noStrike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Modellistica Socio Epidemiologica</a:t>
            </a:r>
            <a:br>
              <a:rPr lang="it-IT" sz="4400" b="0" i="0" u="none" strike="noStrike">
                <a:solidFill>
                  <a:srgbClr val="A81010"/>
                </a:solidFill>
                <a:effectLst/>
                <a:latin typeface="open sans" panose="020F0502020204030204" pitchFamily="34" charset="0"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0704A8-DA42-C00F-C4CC-16CABAB72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7887" y="1454179"/>
            <a:ext cx="7052978" cy="5324307"/>
          </a:xfrm>
        </p:spPr>
      </p:pic>
    </p:spTree>
    <p:extLst>
      <p:ext uri="{BB962C8B-B14F-4D97-AF65-F5344CB8AC3E}">
        <p14:creationId xmlns:p14="http://schemas.microsoft.com/office/powerpoint/2010/main" val="168423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F8331B-D622-55A4-C820-BA3AB2B2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</a:br>
            <a: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Probability In Statistics, Mathematics and Applications</a:t>
            </a:r>
            <a:b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936E32E-0797-3D15-C096-8C0EC5AB2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2765" y="1912627"/>
            <a:ext cx="4945373" cy="4945373"/>
          </a:xfrm>
        </p:spPr>
      </p:pic>
    </p:spTree>
    <p:extLst>
      <p:ext uri="{BB962C8B-B14F-4D97-AF65-F5344CB8AC3E}">
        <p14:creationId xmlns:p14="http://schemas.microsoft.com/office/powerpoint/2010/main" val="1906758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egnaposto contenuto 4" descr="Immagine che contiene statua, Artefatto, Intaglio, Scultura in pietra&#10;&#10;Il contenuto generato dall'IA potrebbe non essere corretto.">
            <a:extLst>
              <a:ext uri="{FF2B5EF4-FFF2-40B4-BE49-F238E27FC236}">
                <a16:creationId xmlns:a16="http://schemas.microsoft.com/office/drawing/2014/main" id="{A328CEFC-5CC1-54A4-A676-BD55647DE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4089"/>
          <a:stretch>
            <a:fillRect/>
          </a:stretch>
        </p:blipFill>
        <p:spPr>
          <a:xfrm>
            <a:off x="7643898" y="626843"/>
            <a:ext cx="3902929" cy="5607882"/>
          </a:xfrm>
          <a:custGeom>
            <a:avLst/>
            <a:gdLst/>
            <a:ahLst/>
            <a:cxnLst/>
            <a:rect l="l" t="t" r="r" b="b"/>
            <a:pathLst>
              <a:path w="4323899" h="6212748">
                <a:moveTo>
                  <a:pt x="0" y="0"/>
                </a:moveTo>
                <a:lnTo>
                  <a:pt x="4323899" y="0"/>
                </a:lnTo>
                <a:lnTo>
                  <a:pt x="4323899" y="2864954"/>
                </a:lnTo>
                <a:lnTo>
                  <a:pt x="880454" y="6212748"/>
                </a:lnTo>
                <a:lnTo>
                  <a:pt x="0" y="6212748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1C89C42-AF83-451A-81EA-472844755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9A0F6DC-5A2D-C69B-7222-BBCFE816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72" y="651556"/>
            <a:ext cx="6816989" cy="1473807"/>
          </a:xfrm>
        </p:spPr>
        <p:txBody>
          <a:bodyPr>
            <a:normAutofit/>
          </a:bodyPr>
          <a:lstStyle/>
          <a:p>
            <a:r>
              <a:rPr lang="it-IT" sz="5100" dirty="0"/>
              <a:t>Platone, 428-348 a.C.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2172A2-7490-6347-072E-362033AAD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672" y="2340830"/>
            <a:ext cx="6816989" cy="3729769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Menone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cos’è la virtù e se possa essere insegnata</a:t>
            </a:r>
          </a:p>
          <a:p>
            <a:pPr marL="0" indent="0" algn="ctr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…. Anche le </a:t>
            </a:r>
            <a:r>
              <a:rPr lang="it-IT" sz="2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opinioni</a:t>
            </a:r>
            <a:r>
              <a:rPr lang="it-IT" sz="2400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…non hanno un gran significato, a meno che non </a:t>
            </a:r>
            <a:r>
              <a:rPr lang="it-IT" sz="2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s'incatenino con un ragionamento fondato sulla causalità</a:t>
            </a:r>
            <a:r>
              <a:rPr lang="it-IT" sz="2400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…</a:t>
            </a:r>
          </a:p>
          <a:p>
            <a:pPr marL="0" indent="0" algn="ctr">
              <a:buNone/>
            </a:pPr>
            <a:r>
              <a:rPr lang="it-IT" sz="2400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Se collegate, esse dapprima divengono </a:t>
            </a:r>
            <a:r>
              <a:rPr lang="it-IT" sz="2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scienza</a:t>
            </a:r>
            <a:r>
              <a:rPr lang="it-IT" sz="2400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e, quindi, cognizioni stabili. Ecco perché la scienza vale più della retta opinione: </a:t>
            </a:r>
            <a:r>
              <a:rPr lang="it-IT" sz="2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la differenza tra scienza e retta opinione sta, appunto, nel collegamento.</a:t>
            </a:r>
          </a:p>
        </p:txBody>
      </p:sp>
    </p:spTree>
    <p:extLst>
      <p:ext uri="{BB962C8B-B14F-4D97-AF65-F5344CB8AC3E}">
        <p14:creationId xmlns:p14="http://schemas.microsoft.com/office/powerpoint/2010/main" val="367699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564F2B-DC90-D963-9567-D811CF04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</a:br>
            <a: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Matematica delle Immagini, della Visione e loro Applicazioni</a:t>
            </a:r>
            <a:br>
              <a:rPr lang="it-IT" sz="4400" b="0" i="0" dirty="0">
                <a:solidFill>
                  <a:srgbClr val="666666"/>
                </a:solidFill>
                <a:effectLst/>
                <a:latin typeface="open sans" panose="020F0502020204030204" pitchFamily="34" charset="0"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E2B34F1-7971-92A5-CD00-8C3C28A26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0500" y="2559844"/>
            <a:ext cx="9271000" cy="2882900"/>
          </a:xfrm>
        </p:spPr>
      </p:pic>
    </p:spTree>
    <p:extLst>
      <p:ext uri="{BB962C8B-B14F-4D97-AF65-F5344CB8AC3E}">
        <p14:creationId xmlns:p14="http://schemas.microsoft.com/office/powerpoint/2010/main" val="20683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B2E868-037E-22C4-6448-F5B913E2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</a:br>
            <a: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Crittografia e Codici</a:t>
            </a:r>
            <a:b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9D5401-BE67-6006-728A-D3C6F2EA5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7150" y="1785584"/>
            <a:ext cx="6016048" cy="4850885"/>
          </a:xfrm>
        </p:spPr>
      </p:pic>
    </p:spTree>
    <p:extLst>
      <p:ext uri="{BB962C8B-B14F-4D97-AF65-F5344CB8AC3E}">
        <p14:creationId xmlns:p14="http://schemas.microsoft.com/office/powerpoint/2010/main" val="2054961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1CB827-F58E-5E3F-3350-E82348C26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Matematica per l’AI e il</a:t>
            </a:r>
            <a:r>
              <a:rPr lang="it-IT" sz="4400" b="0" i="0" u="sng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 </a:t>
            </a:r>
            <a:r>
              <a:rPr lang="it-IT" sz="4400" b="0" i="1" u="sng" strike="noStrike" dirty="0">
                <a:solidFill>
                  <a:srgbClr val="A81010"/>
                </a:solidFill>
                <a:effectLst/>
                <a:latin typeface="inherit"/>
                <a:hlinkClick r:id="rId2"/>
              </a:rPr>
              <a:t>Machine Learn</a:t>
            </a:r>
            <a:r>
              <a:rPr lang="it-IT" sz="4400" b="0" i="1" u="sng" strike="noStrike" dirty="0">
                <a:solidFill>
                  <a:srgbClr val="0070C0"/>
                </a:solidFill>
                <a:effectLst/>
                <a:latin typeface="inherit"/>
              </a:rPr>
              <a:t>ing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93D14DC-2E72-109D-275C-994E214EE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5378" y="1690688"/>
            <a:ext cx="7961243" cy="4975777"/>
          </a:xfrm>
        </p:spPr>
      </p:pic>
    </p:spTree>
    <p:extLst>
      <p:ext uri="{BB962C8B-B14F-4D97-AF65-F5344CB8AC3E}">
        <p14:creationId xmlns:p14="http://schemas.microsoft.com/office/powerpoint/2010/main" val="346851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BFA22A-8AE3-F618-10C9-E98E9327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CliMath</a:t>
            </a: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03D0A0D-8565-985B-4877-480589E3B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230" y="2741305"/>
            <a:ext cx="12118770" cy="3092111"/>
          </a:xfrm>
        </p:spPr>
      </p:pic>
    </p:spTree>
    <p:extLst>
      <p:ext uri="{BB962C8B-B14F-4D97-AF65-F5344CB8AC3E}">
        <p14:creationId xmlns:p14="http://schemas.microsoft.com/office/powerpoint/2010/main" val="392381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4F4489-212D-94F7-7162-38A38829B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Commissione Italiana Insegnamento dell</a:t>
            </a:r>
            <a:r>
              <a:rPr lang="it-IT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Matematica, </a:t>
            </a:r>
            <a:r>
              <a:rPr lang="it-IT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CIIM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F54EA2-C04D-C2FD-0055-DC74D8CB4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6" y="2384908"/>
            <a:ext cx="11753711" cy="4107967"/>
          </a:xfrm>
        </p:spPr>
      </p:pic>
    </p:spTree>
    <p:extLst>
      <p:ext uri="{BB962C8B-B14F-4D97-AF65-F5344CB8AC3E}">
        <p14:creationId xmlns:p14="http://schemas.microsoft.com/office/powerpoint/2010/main" val="85001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8F995-0373-61E5-3EAB-A4A63CFE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393289"/>
            <a:ext cx="12083845" cy="1337187"/>
          </a:xfrm>
        </p:spPr>
        <p:txBody>
          <a:bodyPr>
            <a:normAutofit/>
          </a:bodyPr>
          <a:lstStyle/>
          <a:p>
            <a:pPr algn="l" fontAlgn="base"/>
            <a: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Progetti di cooperazione internazionale </a:t>
            </a:r>
            <a:b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</a:br>
            <a:r>
              <a:rPr lang="it-IT" sz="4400" b="0" i="0" u="none" strike="noStrike" dirty="0">
                <a:solidFill>
                  <a:srgbClr val="A81010"/>
                </a:solidFill>
                <a:effectLst/>
                <a:latin typeface="open sans" panose="020F0502020204030204" pitchFamily="34" charset="0"/>
                <a:hlinkClick r:id="rId2"/>
              </a:rPr>
              <a:t>con il Sud Globale</a:t>
            </a:r>
            <a:endParaRPr lang="it-IT" sz="4400" b="0" i="0" dirty="0">
              <a:solidFill>
                <a:srgbClr val="666666"/>
              </a:solidFill>
              <a:effectLst/>
              <a:latin typeface="open sans" panose="020F0502020204030204" pitchFamily="34" charset="0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92AD93A-2E24-4721-A458-83643143B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155" y="2231756"/>
            <a:ext cx="6279669" cy="4773009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C5E79C-51CE-6996-192A-FF38A276105D}"/>
              </a:ext>
            </a:extLst>
          </p:cNvPr>
          <p:cNvSpPr txBox="1"/>
          <p:nvPr/>
        </p:nvSpPr>
        <p:spPr>
          <a:xfrm>
            <a:off x="6387824" y="1164134"/>
            <a:ext cx="569602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Ennio de Giorgi</a:t>
            </a:r>
          </a:p>
          <a:p>
            <a:pPr algn="just"/>
            <a:r>
              <a:rPr lang="it-IT" sz="2800" dirty="0"/>
              <a:t>il valore dei risultati matematici più importanti è in generale universalmente riconosciuto e, se anche non si raggiunge la perfetta obiettività, esiste una serenità di  giudizio superiore a quella esistente in altri rami del sapere. Questa serenità di giudizio è a sua volta fattore di comprensione e di amicizia, di rispetto per libertà e di coscienza e di impegno per la difesa di questa libertà </a:t>
            </a:r>
          </a:p>
        </p:txBody>
      </p:sp>
    </p:spTree>
    <p:extLst>
      <p:ext uri="{BB962C8B-B14F-4D97-AF65-F5344CB8AC3E}">
        <p14:creationId xmlns:p14="http://schemas.microsoft.com/office/powerpoint/2010/main" val="78813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862267-240C-81AB-18AC-64511C37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Commissioni UMI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1893CC-8014-AF5F-54DA-8493A52F6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858" y="1956619"/>
            <a:ext cx="10055942" cy="4220344"/>
          </a:xfrm>
        </p:spPr>
        <p:txBody>
          <a:bodyPr>
            <a:normAutofit/>
          </a:bodyPr>
          <a:lstStyle/>
          <a:p>
            <a:pPr algn="just"/>
            <a:endParaRPr lang="it-IT" sz="3600" i="1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3600" i="1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Commissione Comunicazione</a:t>
            </a:r>
            <a:endParaRPr lang="it-IT" sz="3600" i="1" kern="100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3600" i="1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3600" i="1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Commissione a sostegno della Diversità, Eguaglianza e Inclusione</a:t>
            </a:r>
          </a:p>
          <a:p>
            <a:pPr marL="0" indent="0" algn="just">
              <a:buNone/>
            </a:pPr>
            <a:endParaRPr lang="it-IT" i="1" kern="1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1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8FE84D4-03EC-6117-B8AF-2F0C3A45E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9356" y="33802"/>
            <a:ext cx="4844333" cy="68242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04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73716BA-68CA-E10E-2ACD-92B4B2D5B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3867" y="-1"/>
            <a:ext cx="4896508" cy="690596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3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73DF62-B673-89E0-04B2-FAC46E6F3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r>
              <a:rPr lang="it-IT" sz="2200"/>
              <a:t>Frontone dell’Accademia, </a:t>
            </a:r>
          </a:p>
          <a:p>
            <a:pPr marL="0" indent="0">
              <a:buNone/>
            </a:pPr>
            <a:r>
              <a:rPr lang="it-IT" sz="2200"/>
              <a:t>dove insegnava soprattutto la dottrina pitagorica:</a:t>
            </a:r>
          </a:p>
          <a:p>
            <a:pPr marL="0" indent="0">
              <a:buNone/>
            </a:pPr>
            <a:endParaRPr lang="it-IT" sz="2200" i="1"/>
          </a:p>
          <a:p>
            <a:pPr marL="0" indent="0">
              <a:buNone/>
            </a:pPr>
            <a:endParaRPr lang="it-IT" sz="2200" i="1"/>
          </a:p>
          <a:p>
            <a:pPr marL="0" indent="0">
              <a:buNone/>
            </a:pPr>
            <a:r>
              <a:rPr lang="it-IT" sz="2200" i="1">
                <a:latin typeface="Symbol" pitchFamily="2" charset="2"/>
              </a:rPr>
              <a:t>agewmetrhto</a:t>
            </a:r>
            <a:r>
              <a:rPr lang="it-IT" sz="2200" i="1">
                <a:latin typeface="Symbol" pitchFamily="2" charset="2"/>
                <a:sym typeface="Symbol" pitchFamily="2" charset="2"/>
              </a:rPr>
              <a:t></a:t>
            </a:r>
            <a:r>
              <a:rPr lang="it-IT" sz="2200" i="1">
                <a:latin typeface="Symbol" pitchFamily="2" charset="2"/>
              </a:rPr>
              <a:t> mhdei</a:t>
            </a:r>
            <a:r>
              <a:rPr lang="it-IT" sz="2200" i="1">
                <a:latin typeface="Symbol" pitchFamily="2" charset="2"/>
                <a:sym typeface="Symbol" pitchFamily="2" charset="2"/>
              </a:rPr>
              <a:t></a:t>
            </a:r>
            <a:r>
              <a:rPr lang="it-IT" sz="2200" i="1">
                <a:latin typeface="Symbol" pitchFamily="2" charset="2"/>
              </a:rPr>
              <a:t> eisitw</a:t>
            </a:r>
            <a:endParaRPr lang="it-IT" sz="2200">
              <a:latin typeface="Symbol" pitchFamily="2" charset="2"/>
            </a:endParaRPr>
          </a:p>
          <a:p>
            <a:pPr marL="0" indent="0">
              <a:buNone/>
            </a:pPr>
            <a:r>
              <a:rPr lang="it-IT" sz="2200" i="1"/>
              <a:t>non entri chi non conosce la geometria</a:t>
            </a:r>
            <a:r>
              <a:rPr lang="it-IT" sz="2200"/>
              <a:t>. </a:t>
            </a:r>
          </a:p>
          <a:p>
            <a:endParaRPr lang="it-IT" sz="2200"/>
          </a:p>
        </p:txBody>
      </p:sp>
      <p:pic>
        <p:nvPicPr>
          <p:cNvPr id="5" name="Immagine 4" descr="Immagine che contiene testo, emblema, logo, Carattere&#10;&#10;Il contenuto generato dall'IA potrebbe non essere corretto.">
            <a:extLst>
              <a:ext uri="{FF2B5EF4-FFF2-40B4-BE49-F238E27FC236}">
                <a16:creationId xmlns:a16="http://schemas.microsoft.com/office/drawing/2014/main" id="{F7916820-04CB-2D41-064D-335F7EC97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9" r="1788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2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2F778FA-6F25-3684-3005-08CED0BD7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283" y="0"/>
            <a:ext cx="9476717" cy="691242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71DA3B-2E39-0EE5-D0B6-02479D9B5AC4}"/>
              </a:ext>
            </a:extLst>
          </p:cNvPr>
          <p:cNvSpPr txBox="1"/>
          <p:nvPr/>
        </p:nvSpPr>
        <p:spPr>
          <a:xfrm>
            <a:off x="-9761" y="4753923"/>
            <a:ext cx="2725044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it-IT" sz="3600" b="1" dirty="0">
                <a:solidFill>
                  <a:srgbClr val="000000"/>
                </a:solidFill>
                <a:latin typeface="+mj-ea"/>
                <a:ea typeface="+mj-ea"/>
                <a:cs typeface="Canela Text Regular"/>
                <a:sym typeface="Canela Text Regular"/>
              </a:rPr>
              <a:t>Timeo</a:t>
            </a:r>
          </a:p>
          <a:p>
            <a:pPr algn="ctr" defTabSz="1219200" hangingPunct="0">
              <a:lnSpc>
                <a:spcPct val="90000"/>
              </a:lnSpc>
            </a:pPr>
            <a:r>
              <a:rPr lang="it-IT" sz="2400" b="1" dirty="0">
                <a:solidFill>
                  <a:srgbClr val="000000"/>
                </a:solidFill>
                <a:latin typeface="+mj-ea"/>
                <a:ea typeface="+mj-ea"/>
                <a:cs typeface="Canela Text Regular"/>
                <a:sym typeface="Canela Text Regular"/>
              </a:rPr>
              <a:t>i solidi platonici</a:t>
            </a:r>
          </a:p>
        </p:txBody>
      </p:sp>
    </p:spTree>
    <p:extLst>
      <p:ext uri="{BB962C8B-B14F-4D97-AF65-F5344CB8AC3E}">
        <p14:creationId xmlns:p14="http://schemas.microsoft.com/office/powerpoint/2010/main" val="299028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DF8486E-05B8-4E40-8CDA-CD1D60661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094221" y="1942213"/>
            <a:ext cx="5605415" cy="420406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7D3B91D-78F8-4643-9B2F-52BFC65DE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12997" y="1953261"/>
            <a:ext cx="5605416" cy="420406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551154-DCD6-5D0F-CE3B-A75EECF2B630}"/>
              </a:ext>
            </a:extLst>
          </p:cNvPr>
          <p:cNvSpPr txBox="1"/>
          <p:nvPr/>
        </p:nvSpPr>
        <p:spPr>
          <a:xfrm>
            <a:off x="2575560" y="11049"/>
            <a:ext cx="704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Duccio, Madonna </a:t>
            </a:r>
            <a:r>
              <a:rPr lang="it-IT" sz="3600" dirty="0" err="1"/>
              <a:t>Ruccellai</a:t>
            </a:r>
            <a:r>
              <a:rPr lang="it-IT" sz="3600" dirty="0"/>
              <a:t> 1285 </a:t>
            </a:r>
          </a:p>
          <a:p>
            <a:r>
              <a:rPr lang="it-IT" sz="3600" dirty="0"/>
              <a:t>Giotto, Maestà di Ogni Santi 1310 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12537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ria aperta, nuvola, cielo, albero&#10;&#10;Il contenuto generato dall'IA potrebbe non essere corretto.">
            <a:extLst>
              <a:ext uri="{FF2B5EF4-FFF2-40B4-BE49-F238E27FC236}">
                <a16:creationId xmlns:a16="http://schemas.microsoft.com/office/drawing/2014/main" id="{FCF0A248-432A-4017-D020-0BAC93B86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513" r="-1" b="-1"/>
          <a:stretch>
            <a:fillRect/>
          </a:stretch>
        </p:blipFill>
        <p:spPr>
          <a:xfrm>
            <a:off x="-1" y="1396567"/>
            <a:ext cx="7574486" cy="5481312"/>
          </a:xfrm>
          <a:prstGeom prst="rect">
            <a:avLst/>
          </a:prstGeom>
        </p:spPr>
      </p:pic>
      <p:pic>
        <p:nvPicPr>
          <p:cNvPr id="8" name="Immagine 7" descr="Immagine che contiene aria aperta, cielo, edificio, albero&#10;&#10;Il contenuto generato dall'IA potrebbe non essere corretto.">
            <a:extLst>
              <a:ext uri="{FF2B5EF4-FFF2-40B4-BE49-F238E27FC236}">
                <a16:creationId xmlns:a16="http://schemas.microsoft.com/office/drawing/2014/main" id="{B5E66A26-66DE-9B9A-5C58-E30DE26A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71" b="2"/>
          <a:stretch>
            <a:fillRect/>
          </a:stretch>
        </p:blipFill>
        <p:spPr>
          <a:xfrm rot="5400000">
            <a:off x="7142589" y="1808590"/>
            <a:ext cx="5481312" cy="46175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B035F4-535B-5F8E-E737-42F576F74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13766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B49FD7B-BDE3-5230-8D85-976A0948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58" y="114773"/>
            <a:ext cx="9087842" cy="10663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Umanesimo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Matematico</a:t>
            </a:r>
            <a:r>
              <a:rPr lang="en-US" sz="3600" dirty="0"/>
              <a:t> ad Urbino:</a:t>
            </a:r>
            <a:br>
              <a:rPr lang="en-US" sz="3600" dirty="0"/>
            </a:br>
            <a:r>
              <a:rPr lang="en-US" sz="3600" dirty="0"/>
              <a:t>Federico e Guidobaldo da Montefeltro (1444-1508)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7721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4C83F1-4D60-F2CE-C0EE-0FB5CEBB6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458" y="203200"/>
            <a:ext cx="6095999" cy="956620"/>
          </a:xfrm>
        </p:spPr>
        <p:txBody>
          <a:bodyPr>
            <a:normAutofit/>
          </a:bodyPr>
          <a:lstStyle/>
          <a:p>
            <a:r>
              <a:rPr lang="it-IT" sz="3600" dirty="0"/>
              <a:t>Filippo Brunelleschi 1377-1446</a:t>
            </a:r>
          </a:p>
        </p:txBody>
      </p:sp>
      <p:pic>
        <p:nvPicPr>
          <p:cNvPr id="4" name="Segnaposto contenuto 3" descr="Immagine che contiene cupola, edificio, cielo, aria aperta&#10;&#10;Il contenuto generato dall'IA potrebbe non essere corretto.">
            <a:extLst>
              <a:ext uri="{FF2B5EF4-FFF2-40B4-BE49-F238E27FC236}">
                <a16:creationId xmlns:a16="http://schemas.microsoft.com/office/drawing/2014/main" id="{44B630A4-81EB-3730-5FF5-B534B62B8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62269"/>
            <a:ext cx="4180816" cy="55688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724474-2599-14F2-FF25-7E6589E96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16" y="3283828"/>
            <a:ext cx="3771485" cy="3444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egnaposto contenuto 3" descr="Immagine che contiene blu, Blu elettrico, Blu cobalto, plastica&#10;&#10;Il contenuto generato dall'IA potrebbe non essere corretto.">
            <a:extLst>
              <a:ext uri="{FF2B5EF4-FFF2-40B4-BE49-F238E27FC236}">
                <a16:creationId xmlns:a16="http://schemas.microsoft.com/office/drawing/2014/main" id="{B953D207-C60F-7798-B375-9DE60F460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7506" y="641951"/>
            <a:ext cx="5136445" cy="385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0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AF9FD9-9810-A44B-AF28-ECA35579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prospettiva lineare unificata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8D44A5-9440-544A-8FEC-8CBEDDA0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63" y="1616364"/>
            <a:ext cx="11665527" cy="4560599"/>
          </a:xfrm>
        </p:spPr>
        <p:txBody>
          <a:bodyPr/>
          <a:lstStyle/>
          <a:p>
            <a:pPr marL="0" indent="0" algn="just">
              <a:buNone/>
            </a:pPr>
            <a:r>
              <a:rPr lang="it-IT" i="1" dirty="0"/>
              <a:t>un metodo razionale da applicare alla raffigurazione figurata delle forme nello spazio per renderla illusionisticamente verosimile ed obiettiva</a:t>
            </a:r>
          </a:p>
          <a:p>
            <a:pPr marL="0" indent="0" algn="just">
              <a:buNone/>
            </a:pPr>
            <a:endParaRPr lang="it-IT" i="1" dirty="0"/>
          </a:p>
          <a:p>
            <a:pPr marL="0" indent="0" algn="just">
              <a:buNone/>
            </a:pPr>
            <a:r>
              <a:rPr lang="it-IT" dirty="0"/>
              <a:t>Le tavolette del 1416 con la riproduzione (specchiata) del Battistero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Masaccio  1401 – 1428</a:t>
            </a:r>
          </a:p>
          <a:p>
            <a:pPr marL="0" indent="0" algn="just">
              <a:buNone/>
            </a:pPr>
            <a:r>
              <a:rPr lang="it-IT" dirty="0"/>
              <a:t>Donatello  1386 - 1466</a:t>
            </a:r>
          </a:p>
          <a:p>
            <a:pPr marL="0" indent="0" algn="just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671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874</Words>
  <Application>Microsoft Macintosh PowerPoint</Application>
  <PresentationFormat>Widescreen</PresentationFormat>
  <Paragraphs>112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inherit</vt:lpstr>
      <vt:lpstr>open sans</vt:lpstr>
      <vt:lpstr>Symbol</vt:lpstr>
      <vt:lpstr>Times New Roman</vt:lpstr>
      <vt:lpstr>Tema di Office</vt:lpstr>
      <vt:lpstr>Matematica e  (nuovo) Umanesimo </vt:lpstr>
      <vt:lpstr>Protagora (490 – 415 a.C.)  Scuola dei Sofisti</vt:lpstr>
      <vt:lpstr>Platone, 428-348 a.C.</vt:lpstr>
      <vt:lpstr>Presentazione standard di PowerPoint</vt:lpstr>
      <vt:lpstr>Presentazione standard di PowerPoint</vt:lpstr>
      <vt:lpstr>Presentazione standard di PowerPoint</vt:lpstr>
      <vt:lpstr>Umanesimo Matematico ad Urbino: Federico e Guidobaldo da Montefeltro (1444-1508)</vt:lpstr>
      <vt:lpstr>Filippo Brunelleschi 1377-1446</vt:lpstr>
      <vt:lpstr>La prospettiva lineare unificata</vt:lpstr>
      <vt:lpstr>Leon Battista Alberti 1404-1472         De Pictura 1435</vt:lpstr>
      <vt:lpstr>Paolo Uccello  Battaglia di San Romano 1438</vt:lpstr>
      <vt:lpstr>Piero (d. F.) 1420-1492     De prospectiva pingendi 1482</vt:lpstr>
      <vt:lpstr>La città ideale 1480-90, Piero della Francesca</vt:lpstr>
      <vt:lpstr>Presentazione standard di PowerPoint</vt:lpstr>
      <vt:lpstr>Nicolò Copernico 1473-1543 De revolutionibus orbium coelestium</vt:lpstr>
      <vt:lpstr>L’ottocento, il secolo dell’astratto</vt:lpstr>
      <vt:lpstr>Presentazione standard di PowerPoint</vt:lpstr>
      <vt:lpstr>Ennio De Giorgi 1928-1996</vt:lpstr>
      <vt:lpstr>A Beautiful Mind, John Nash 1928-2015</vt:lpstr>
      <vt:lpstr>Presentazione standard di PowerPoint</vt:lpstr>
      <vt:lpstr>Geometrie non Euclidee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Modellistica Socio Epidemiologica </vt:lpstr>
      <vt:lpstr> Probability In Statistics, Mathematics and Applications </vt:lpstr>
      <vt:lpstr> Matematica delle Immagini, della Visione e loro Applicazioni </vt:lpstr>
      <vt:lpstr> Crittografia e Codici </vt:lpstr>
      <vt:lpstr>Matematica per l’AI e il Machine Learning</vt:lpstr>
      <vt:lpstr>CliMath</vt:lpstr>
      <vt:lpstr>Commissione Italiana Insegnamento della Matematica, CIIM</vt:lpstr>
      <vt:lpstr>Progetti di cooperazione internazionale  con il Sud Globale</vt:lpstr>
      <vt:lpstr>Commissioni UMI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Andreatta, Marco</dc:creator>
  <cp:lastModifiedBy>Andreatta, Marco</cp:lastModifiedBy>
  <cp:revision>61</cp:revision>
  <dcterms:created xsi:type="dcterms:W3CDTF">2026-01-21T13:10:24Z</dcterms:created>
  <dcterms:modified xsi:type="dcterms:W3CDTF">2026-04-13T14:42:48Z</dcterms:modified>
</cp:coreProperties>
</file>