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57" r:id="rId3"/>
    <p:sldId id="350" r:id="rId4"/>
    <p:sldId id="267" r:id="rId5"/>
    <p:sldId id="265" r:id="rId6"/>
    <p:sldId id="268" r:id="rId7"/>
    <p:sldId id="296" r:id="rId8"/>
    <p:sldId id="356" r:id="rId9"/>
    <p:sldId id="266" r:id="rId10"/>
    <p:sldId id="299" r:id="rId11"/>
    <p:sldId id="269" r:id="rId12"/>
    <p:sldId id="271" r:id="rId13"/>
    <p:sldId id="274" r:id="rId14"/>
    <p:sldId id="279" r:id="rId15"/>
    <p:sldId id="275" r:id="rId16"/>
    <p:sldId id="278" r:id="rId17"/>
    <p:sldId id="281" r:id="rId18"/>
    <p:sldId id="349" r:id="rId19"/>
    <p:sldId id="347" r:id="rId20"/>
    <p:sldId id="285" r:id="rId21"/>
    <p:sldId id="293" r:id="rId22"/>
    <p:sldId id="286" r:id="rId23"/>
    <p:sldId id="295" r:id="rId24"/>
    <p:sldId id="288" r:id="rId25"/>
    <p:sldId id="290" r:id="rId26"/>
    <p:sldId id="291" r:id="rId27"/>
    <p:sldId id="348" r:id="rId28"/>
    <p:sldId id="289" r:id="rId29"/>
    <p:sldId id="280" r:id="rId30"/>
    <p:sldId id="287" r:id="rId31"/>
    <p:sldId id="361" r:id="rId32"/>
    <p:sldId id="292" r:id="rId33"/>
    <p:sldId id="294" r:id="rId34"/>
    <p:sldId id="362" r:id="rId35"/>
    <p:sldId id="389" r:id="rId36"/>
    <p:sldId id="391" r:id="rId37"/>
    <p:sldId id="392" r:id="rId38"/>
    <p:sldId id="393" r:id="rId39"/>
    <p:sldId id="364" r:id="rId40"/>
    <p:sldId id="365" r:id="rId41"/>
    <p:sldId id="390" r:id="rId42"/>
    <p:sldId id="363" r:id="rId43"/>
    <p:sldId id="395" r:id="rId44"/>
    <p:sldId id="366" r:id="rId45"/>
    <p:sldId id="297" r:id="rId46"/>
    <p:sldId id="394" r:id="rId47"/>
    <p:sldId id="298"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p:restoredTop sz="85885"/>
  </p:normalViewPr>
  <p:slideViewPr>
    <p:cSldViewPr snapToGrid="0" snapToObjects="1">
      <p:cViewPr varScale="1">
        <p:scale>
          <a:sx n="112" d="100"/>
          <a:sy n="112" d="100"/>
        </p:scale>
        <p:origin x="13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C2B95-19F1-A940-8E25-D17A0CD1534E}" type="datetimeFigureOut">
              <a:rPr lang="it-IT" smtClean="0"/>
              <a:t>18/05/22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C9481-7366-8E42-89AA-2013E0E81075}" type="slidenum">
              <a:rPr lang="it-IT" smtClean="0"/>
              <a:t>‹N›</a:t>
            </a:fld>
            <a:endParaRPr lang="it-IT"/>
          </a:p>
        </p:txBody>
      </p:sp>
    </p:spTree>
    <p:extLst>
      <p:ext uri="{BB962C8B-B14F-4D97-AF65-F5344CB8AC3E}">
        <p14:creationId xmlns:p14="http://schemas.microsoft.com/office/powerpoint/2010/main" val="152424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4</a:t>
            </a:fld>
            <a:endParaRPr lang="it-IT"/>
          </a:p>
        </p:txBody>
      </p:sp>
    </p:spTree>
    <p:extLst>
      <p:ext uri="{BB962C8B-B14F-4D97-AF65-F5344CB8AC3E}">
        <p14:creationId xmlns:p14="http://schemas.microsoft.com/office/powerpoint/2010/main" val="190386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10</a:t>
            </a:fld>
            <a:endParaRPr lang="it-IT"/>
          </a:p>
        </p:txBody>
      </p:sp>
    </p:spTree>
    <p:extLst>
      <p:ext uri="{BB962C8B-B14F-4D97-AF65-F5344CB8AC3E}">
        <p14:creationId xmlns:p14="http://schemas.microsoft.com/office/powerpoint/2010/main" val="109534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18</a:t>
            </a:fld>
            <a:endParaRPr lang="it-IT"/>
          </a:p>
        </p:txBody>
      </p:sp>
    </p:spTree>
    <p:extLst>
      <p:ext uri="{BB962C8B-B14F-4D97-AF65-F5344CB8AC3E}">
        <p14:creationId xmlns:p14="http://schemas.microsoft.com/office/powerpoint/2010/main" val="268182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35</a:t>
            </a:fld>
            <a:endParaRPr lang="it-IT"/>
          </a:p>
        </p:txBody>
      </p:sp>
    </p:spTree>
    <p:extLst>
      <p:ext uri="{BB962C8B-B14F-4D97-AF65-F5344CB8AC3E}">
        <p14:creationId xmlns:p14="http://schemas.microsoft.com/office/powerpoint/2010/main" val="378965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42</a:t>
            </a:fld>
            <a:endParaRPr lang="it-IT"/>
          </a:p>
        </p:txBody>
      </p:sp>
    </p:spTree>
    <p:extLst>
      <p:ext uri="{BB962C8B-B14F-4D97-AF65-F5344CB8AC3E}">
        <p14:creationId xmlns:p14="http://schemas.microsoft.com/office/powerpoint/2010/main" val="260797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5FBD3D-6FCC-614A-8E2C-6276D6C4E95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6C43C6-7CC7-B746-8040-3235876F07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A4CC323-8429-9548-A10A-B43AD2B9C299}"/>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E591BCBE-2CCE-E444-B911-4E93C57D71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22C6A4-8BAE-864F-AD29-AEBBA38B7F14}"/>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40317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414745-EC55-0F40-9D82-7E52BB9B26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0A283B-7A5A-FB48-B497-ACF1B9FE73D2}"/>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FC3A4CE-1D67-A146-95A4-36E1FFE29C72}"/>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4DC92A7F-5C29-254A-8362-F227DE1EA1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E0C0F4-CBDD-BA46-8262-0F8FDA8F30F7}"/>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18282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CADCF85-02C8-984D-8F89-21B5784098F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B9B6C88-7E7E-664B-B6AE-71EFE732BB0E}"/>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1641F5A-562F-FD46-871F-2E797559E8BB}"/>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5DE97E1A-7714-E84C-9715-ABFED0F4CC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72E4FC-E9E7-4346-AC32-FF834F8552BB}"/>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8600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21B93-E8FE-A844-BCA6-1D1F40D18C0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88B761F-FB6D-2241-A006-10CAFF2D19D3}"/>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2244D94A-55E0-BB46-8BED-7F14371DB066}"/>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A0050284-C93E-9A42-BC9C-495CA7851B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50E84F-6AF2-AC45-AA05-A1705E16B84B}"/>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253894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03332C-647F-9A45-9F7E-3C184E4F4B2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53FCFE0-59C1-4D4C-84FE-C9A69DB958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000D41A-69AD-EE45-990C-0D446A3A8AE0}"/>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FC6E49E2-DE7C-574B-A76B-74149ABF44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1225A87-1F2C-8E4B-AFE6-DE8C835BA22C}"/>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3510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6C6B2F-3D38-0147-9C00-CF1555BF4F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2B310F-E78F-B04D-8129-180CAA0197D0}"/>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E18DF4E3-5B17-D048-A6C6-D1F75C17BC1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7F1FF73-B573-3A44-BCEB-72D7E365CF9E}"/>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6" name="Segnaposto piè di pagina 5">
            <a:extLst>
              <a:ext uri="{FF2B5EF4-FFF2-40B4-BE49-F238E27FC236}">
                <a16:creationId xmlns:a16="http://schemas.microsoft.com/office/drawing/2014/main" id="{CB12DDCC-95E0-9847-AA7D-C91A4697C8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86DA8CA-2210-3E40-B9F4-5301676638EE}"/>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87452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09E7FE-68E5-2841-98D9-02D09D0884E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F27BCB5-E0E1-3846-9CA3-FDDF2E7E1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D0DE16A-9DC7-5A4A-8A50-55399B7314F9}"/>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149AF8A5-8699-5B4C-8E40-C3820ECCB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05D984F6-28DD-C243-8F99-F3147645473B}"/>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0DC0879-C380-7D43-A042-A38A8F4D969C}"/>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8" name="Segnaposto piè di pagina 7">
            <a:extLst>
              <a:ext uri="{FF2B5EF4-FFF2-40B4-BE49-F238E27FC236}">
                <a16:creationId xmlns:a16="http://schemas.microsoft.com/office/drawing/2014/main" id="{A3DF1984-5C5B-7340-A434-B251B317E09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66F0F9F-F1E4-D044-9730-3E8EAC8F88E2}"/>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33856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D3723-EEE1-234D-89ED-5249460B004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5F4D13-F4D4-FC44-8384-13D8875D3A34}"/>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4" name="Segnaposto piè di pagina 3">
            <a:extLst>
              <a:ext uri="{FF2B5EF4-FFF2-40B4-BE49-F238E27FC236}">
                <a16:creationId xmlns:a16="http://schemas.microsoft.com/office/drawing/2014/main" id="{E4D2DCFA-122E-824D-85CE-705F0531949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0E372D5-F057-6E42-A8CD-144E17CA79F1}"/>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1887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28398EA-9E5A-2C43-9C8C-A80CBD3CEEB0}"/>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3" name="Segnaposto piè di pagina 2">
            <a:extLst>
              <a:ext uri="{FF2B5EF4-FFF2-40B4-BE49-F238E27FC236}">
                <a16:creationId xmlns:a16="http://schemas.microsoft.com/office/drawing/2014/main" id="{C8214E25-0BA0-0F49-8B62-23A79616C42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875B5BE-9BF7-5F42-8DB8-4B02A14F46C9}"/>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42816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DDBEE4-E07B-4247-BDC9-2F83B9E9B7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E783936-6B7C-D740-BA4F-6F54F9C8D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655308D7-AD42-2A45-BD68-468F582AF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750BE1A-2086-894B-A7EA-868471730B77}"/>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6" name="Segnaposto piè di pagina 5">
            <a:extLst>
              <a:ext uri="{FF2B5EF4-FFF2-40B4-BE49-F238E27FC236}">
                <a16:creationId xmlns:a16="http://schemas.microsoft.com/office/drawing/2014/main" id="{212EE259-440A-9B43-B31F-C1AFA19C68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3E9E40C-1FE5-1147-901E-DE61302DDD0C}"/>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24801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F1B59-32E2-564C-AFCE-701485F2B1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126D1FF-3E1F-F641-8A3A-EB48FC2973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3926446-643D-7F40-8956-7630BCC58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EE3989D-13B5-2648-BE02-4EA1BE33530C}"/>
              </a:ext>
            </a:extLst>
          </p:cNvPr>
          <p:cNvSpPr>
            <a:spLocks noGrp="1"/>
          </p:cNvSpPr>
          <p:nvPr>
            <p:ph type="dt" sz="half" idx="10"/>
          </p:nvPr>
        </p:nvSpPr>
        <p:spPr/>
        <p:txBody>
          <a:bodyPr/>
          <a:lstStyle/>
          <a:p>
            <a:fld id="{DEBBEA83-4547-1244-93A9-0A0124A4FDB0}" type="datetimeFigureOut">
              <a:rPr lang="it-IT" smtClean="0"/>
              <a:t>18/05/22</a:t>
            </a:fld>
            <a:endParaRPr lang="it-IT"/>
          </a:p>
        </p:txBody>
      </p:sp>
      <p:sp>
        <p:nvSpPr>
          <p:cNvPr id="6" name="Segnaposto piè di pagina 5">
            <a:extLst>
              <a:ext uri="{FF2B5EF4-FFF2-40B4-BE49-F238E27FC236}">
                <a16:creationId xmlns:a16="http://schemas.microsoft.com/office/drawing/2014/main" id="{AFB8C6CA-C9FC-6147-A605-6015478278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832005-4713-EB43-BDBE-6AD195434F82}"/>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91289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7CD6543-F904-8247-96DB-93FBA014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F90DDDD-F8E0-5349-B05F-CA40AFF27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8F8393E-D71D-2F48-8FF4-41616283F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BEA83-4547-1244-93A9-0A0124A4FDB0}" type="datetimeFigureOut">
              <a:rPr lang="it-IT" smtClean="0"/>
              <a:t>18/05/22</a:t>
            </a:fld>
            <a:endParaRPr lang="it-IT"/>
          </a:p>
        </p:txBody>
      </p:sp>
      <p:sp>
        <p:nvSpPr>
          <p:cNvPr id="5" name="Segnaposto piè di pagina 4">
            <a:extLst>
              <a:ext uri="{FF2B5EF4-FFF2-40B4-BE49-F238E27FC236}">
                <a16:creationId xmlns:a16="http://schemas.microsoft.com/office/drawing/2014/main" id="{6C21E6EA-2A26-7241-925D-32601D68D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3E9664E-9CB9-C745-AB59-F6FED526A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4A7A9-50E3-6C40-B2B6-82181E7C37C5}" type="slidenum">
              <a:rPr lang="it-IT" smtClean="0"/>
              <a:t>‹N›</a:t>
            </a:fld>
            <a:endParaRPr lang="it-IT"/>
          </a:p>
        </p:txBody>
      </p:sp>
    </p:spTree>
    <p:extLst>
      <p:ext uri="{BB962C8B-B14F-4D97-AF65-F5344CB8AC3E}">
        <p14:creationId xmlns:p14="http://schemas.microsoft.com/office/powerpoint/2010/main" val="905335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mathshistory.st-andrews.ac.uk/" TargetMode="External"/><Relationship Id="rId2" Type="http://schemas.openxmlformats.org/officeDocument/2006/relationships/hyperlink" Target="https://www.claymath.org/millennium-problem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nul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hyperlink" Target="https://breakthroughprize.org/" TargetMode="External"/><Relationship Id="rId2" Type="http://schemas.openxmlformats.org/officeDocument/2006/relationships/hyperlink" Target="https://www.youtube.com/watch?v=sul1OZrtMgI&amp;list=PLyF3OMOiy3nGMQbSgIP-6E7wNA3AH4NRM" TargetMode="External"/><Relationship Id="rId1" Type="http://schemas.openxmlformats.org/officeDocument/2006/relationships/slideLayout" Target="../slideLayouts/slideLayout2.xml"/><Relationship Id="rId4" Type="http://schemas.openxmlformats.org/officeDocument/2006/relationships/hyperlink" Target="https://www.mathunion.org/fileadmin/IMU/Prizes/Fields/2018/CAUCHER_FINAL.mp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B05AA5-A0A5-914D-9138-9FD41D75D3D0}"/>
              </a:ext>
            </a:extLst>
          </p:cNvPr>
          <p:cNvSpPr>
            <a:spLocks noGrp="1"/>
          </p:cNvSpPr>
          <p:nvPr>
            <p:ph type="ctrTitle"/>
          </p:nvPr>
        </p:nvSpPr>
        <p:spPr>
          <a:xfrm>
            <a:off x="1524000" y="1122362"/>
            <a:ext cx="9144000" cy="3098763"/>
          </a:xfrm>
        </p:spPr>
        <p:txBody>
          <a:bodyPr>
            <a:normAutofit fontScale="90000"/>
          </a:bodyPr>
          <a:lstStyle/>
          <a:p>
            <a:r>
              <a:rPr lang="it-IT" b="1" i="1" dirty="0"/>
              <a:t>Una breve storia della</a:t>
            </a:r>
            <a:br>
              <a:rPr lang="it-IT" b="1" i="1" dirty="0"/>
            </a:br>
            <a:r>
              <a:rPr lang="it-IT" b="1" i="1" dirty="0"/>
              <a:t>Geometria Differenziale</a:t>
            </a:r>
            <a:br>
              <a:rPr lang="it-IT" b="1" i="1" dirty="0"/>
            </a:br>
            <a:br>
              <a:rPr lang="it-IT" sz="4000" b="1" i="1" dirty="0"/>
            </a:br>
            <a:r>
              <a:rPr lang="it-IT" sz="4000" b="1" i="1" dirty="0"/>
              <a:t>spunti dal libro </a:t>
            </a:r>
            <a:br>
              <a:rPr lang="it-IT" sz="4000" b="1" i="1" dirty="0"/>
            </a:br>
            <a:r>
              <a:rPr lang="it-IT" sz="4400" b="1" i="1" dirty="0"/>
              <a:t>La Forma delle Cose</a:t>
            </a:r>
            <a:endParaRPr lang="it-IT" sz="4400" i="1" dirty="0"/>
          </a:p>
        </p:txBody>
      </p:sp>
      <p:sp>
        <p:nvSpPr>
          <p:cNvPr id="3" name="Sottotitolo 2">
            <a:extLst>
              <a:ext uri="{FF2B5EF4-FFF2-40B4-BE49-F238E27FC236}">
                <a16:creationId xmlns:a16="http://schemas.microsoft.com/office/drawing/2014/main" id="{B0BC9746-0352-7C42-84DA-6F6E2510A0EE}"/>
              </a:ext>
            </a:extLst>
          </p:cNvPr>
          <p:cNvSpPr>
            <a:spLocks noGrp="1"/>
          </p:cNvSpPr>
          <p:nvPr>
            <p:ph type="subTitle" idx="1"/>
          </p:nvPr>
        </p:nvSpPr>
        <p:spPr>
          <a:xfrm>
            <a:off x="1524000" y="5220586"/>
            <a:ext cx="9012865" cy="691116"/>
          </a:xfrm>
        </p:spPr>
        <p:txBody>
          <a:bodyPr>
            <a:normAutofit/>
          </a:bodyPr>
          <a:lstStyle/>
          <a:p>
            <a:r>
              <a:rPr lang="it-IT" dirty="0"/>
              <a:t>Marco Andreatta</a:t>
            </a:r>
          </a:p>
        </p:txBody>
      </p:sp>
    </p:spTree>
    <p:extLst>
      <p:ext uri="{BB962C8B-B14F-4D97-AF65-F5344CB8AC3E}">
        <p14:creationId xmlns:p14="http://schemas.microsoft.com/office/powerpoint/2010/main" val="384629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53DB41-4731-6A49-9206-F685003E5D4B}"/>
              </a:ext>
            </a:extLst>
          </p:cNvPr>
          <p:cNvPicPr>
            <a:picLocks noGrp="1" noChangeAspect="1"/>
          </p:cNvPicPr>
          <p:nvPr>
            <p:ph idx="1"/>
          </p:nvPr>
        </p:nvPicPr>
        <p:blipFill>
          <a:blip r:embed="rId3"/>
          <a:stretch>
            <a:fillRect/>
          </a:stretch>
        </p:blipFill>
        <p:spPr>
          <a:xfrm>
            <a:off x="-1" y="0"/>
            <a:ext cx="5064577" cy="5634990"/>
          </a:xfrm>
        </p:spPr>
      </p:pic>
      <p:pic>
        <p:nvPicPr>
          <p:cNvPr id="7" name="Immagine 6">
            <a:extLst>
              <a:ext uri="{FF2B5EF4-FFF2-40B4-BE49-F238E27FC236}">
                <a16:creationId xmlns:a16="http://schemas.microsoft.com/office/drawing/2014/main" id="{07544DE5-9FB6-F648-BA04-E995CF9C5EFB}"/>
              </a:ext>
            </a:extLst>
          </p:cNvPr>
          <p:cNvPicPr>
            <a:picLocks noChangeAspect="1"/>
          </p:cNvPicPr>
          <p:nvPr/>
        </p:nvPicPr>
        <p:blipFill>
          <a:blip r:embed="rId4"/>
          <a:stretch>
            <a:fillRect/>
          </a:stretch>
        </p:blipFill>
        <p:spPr>
          <a:xfrm>
            <a:off x="10225946" y="4560570"/>
            <a:ext cx="1966053" cy="2179320"/>
          </a:xfrm>
          <a:prstGeom prst="rect">
            <a:avLst/>
          </a:prstGeom>
        </p:spPr>
      </p:pic>
      <p:pic>
        <p:nvPicPr>
          <p:cNvPr id="9" name="Immagine 8">
            <a:extLst>
              <a:ext uri="{FF2B5EF4-FFF2-40B4-BE49-F238E27FC236}">
                <a16:creationId xmlns:a16="http://schemas.microsoft.com/office/drawing/2014/main" id="{F94C98DA-792E-7045-8A3A-52A757D07E50}"/>
              </a:ext>
            </a:extLst>
          </p:cNvPr>
          <p:cNvPicPr>
            <a:picLocks noChangeAspect="1"/>
          </p:cNvPicPr>
          <p:nvPr/>
        </p:nvPicPr>
        <p:blipFill>
          <a:blip r:embed="rId5"/>
          <a:stretch>
            <a:fillRect/>
          </a:stretch>
        </p:blipFill>
        <p:spPr>
          <a:xfrm>
            <a:off x="5081656" y="777240"/>
            <a:ext cx="5144289" cy="5748020"/>
          </a:xfrm>
          <a:prstGeom prst="rect">
            <a:avLst/>
          </a:prstGeom>
        </p:spPr>
      </p:pic>
      <p:sp>
        <p:nvSpPr>
          <p:cNvPr id="10" name="CasellaDiTesto 9">
            <a:extLst>
              <a:ext uri="{FF2B5EF4-FFF2-40B4-BE49-F238E27FC236}">
                <a16:creationId xmlns:a16="http://schemas.microsoft.com/office/drawing/2014/main" id="{617E1B6A-D640-8946-91ED-E8B41D84CF79}"/>
              </a:ext>
            </a:extLst>
          </p:cNvPr>
          <p:cNvSpPr txBox="1"/>
          <p:nvPr/>
        </p:nvSpPr>
        <p:spPr>
          <a:xfrm>
            <a:off x="9726929" y="102870"/>
            <a:ext cx="2465069" cy="1077218"/>
          </a:xfrm>
          <a:prstGeom prst="rect">
            <a:avLst/>
          </a:prstGeom>
          <a:noFill/>
        </p:spPr>
        <p:txBody>
          <a:bodyPr wrap="square" rtlCol="0">
            <a:spAutoFit/>
          </a:bodyPr>
          <a:lstStyle/>
          <a:p>
            <a:r>
              <a:rPr lang="it-IT" dirty="0"/>
              <a:t>Superficie sfera = superficie cilindro = </a:t>
            </a:r>
          </a:p>
          <a:p>
            <a:pPr algn="ctr"/>
            <a:r>
              <a:rPr lang="it-IT" sz="2800" dirty="0"/>
              <a:t>4πr</a:t>
            </a:r>
            <a:r>
              <a:rPr lang="it-IT" sz="2800" baseline="30000" dirty="0"/>
              <a:t>2</a:t>
            </a:r>
            <a:endParaRPr lang="it-IT" sz="2800" dirty="0"/>
          </a:p>
        </p:txBody>
      </p:sp>
      <p:sp>
        <p:nvSpPr>
          <p:cNvPr id="2" name="CasellaDiTesto 1">
            <a:extLst>
              <a:ext uri="{FF2B5EF4-FFF2-40B4-BE49-F238E27FC236}">
                <a16:creationId xmlns:a16="http://schemas.microsoft.com/office/drawing/2014/main" id="{D27F43F3-6924-1A42-BBA4-4636DC82BC3C}"/>
              </a:ext>
            </a:extLst>
          </p:cNvPr>
          <p:cNvSpPr txBox="1"/>
          <p:nvPr/>
        </p:nvSpPr>
        <p:spPr>
          <a:xfrm>
            <a:off x="1415635" y="5920740"/>
            <a:ext cx="2651688" cy="400110"/>
          </a:xfrm>
          <a:prstGeom prst="rect">
            <a:avLst/>
          </a:prstGeom>
          <a:noFill/>
        </p:spPr>
        <p:txBody>
          <a:bodyPr wrap="none" rtlCol="0">
            <a:spAutoFit/>
          </a:bodyPr>
          <a:lstStyle/>
          <a:p>
            <a:r>
              <a:rPr lang="it-IT" sz="2000" dirty="0"/>
              <a:t>Archimede 287-212 </a:t>
            </a:r>
            <a:r>
              <a:rPr lang="it-IT" sz="2000" dirty="0" err="1"/>
              <a:t>a.c.</a:t>
            </a:r>
            <a:endParaRPr lang="it-IT" sz="2000" dirty="0"/>
          </a:p>
        </p:txBody>
      </p:sp>
    </p:spTree>
    <p:extLst>
      <p:ext uri="{BB962C8B-B14F-4D97-AF65-F5344CB8AC3E}">
        <p14:creationId xmlns:p14="http://schemas.microsoft.com/office/powerpoint/2010/main" val="299152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99F24DA-52A6-7142-B64D-F1C7A61C2DEC}"/>
              </a:ext>
            </a:extLst>
          </p:cNvPr>
          <p:cNvPicPr>
            <a:picLocks noGrp="1" noChangeAspect="1"/>
          </p:cNvPicPr>
          <p:nvPr>
            <p:ph idx="1"/>
          </p:nvPr>
        </p:nvPicPr>
        <p:blipFill>
          <a:blip r:embed="rId2"/>
          <a:stretch>
            <a:fillRect/>
          </a:stretch>
        </p:blipFill>
        <p:spPr>
          <a:xfrm>
            <a:off x="0" y="0"/>
            <a:ext cx="4542816" cy="5424755"/>
          </a:xfrm>
        </p:spPr>
      </p:pic>
      <p:pic>
        <p:nvPicPr>
          <p:cNvPr id="7" name="Immagine 6">
            <a:extLst>
              <a:ext uri="{FF2B5EF4-FFF2-40B4-BE49-F238E27FC236}">
                <a16:creationId xmlns:a16="http://schemas.microsoft.com/office/drawing/2014/main" id="{220C0B51-8732-7E46-A4B8-16BC5478E3FE}"/>
              </a:ext>
            </a:extLst>
          </p:cNvPr>
          <p:cNvPicPr>
            <a:picLocks noChangeAspect="1"/>
          </p:cNvPicPr>
          <p:nvPr/>
        </p:nvPicPr>
        <p:blipFill>
          <a:blip r:embed="rId3"/>
          <a:stretch>
            <a:fillRect/>
          </a:stretch>
        </p:blipFill>
        <p:spPr>
          <a:xfrm>
            <a:off x="3387761" y="-191571"/>
            <a:ext cx="9350130" cy="7049571"/>
          </a:xfrm>
          <a:prstGeom prst="rect">
            <a:avLst/>
          </a:prstGeom>
        </p:spPr>
      </p:pic>
      <p:sp>
        <p:nvSpPr>
          <p:cNvPr id="2" name="CasellaDiTesto 1">
            <a:extLst>
              <a:ext uri="{FF2B5EF4-FFF2-40B4-BE49-F238E27FC236}">
                <a16:creationId xmlns:a16="http://schemas.microsoft.com/office/drawing/2014/main" id="{369205DC-1780-D04F-92E7-39D86433BB5B}"/>
              </a:ext>
            </a:extLst>
          </p:cNvPr>
          <p:cNvSpPr txBox="1"/>
          <p:nvPr/>
        </p:nvSpPr>
        <p:spPr>
          <a:xfrm>
            <a:off x="1360170" y="5783580"/>
            <a:ext cx="2510880" cy="369332"/>
          </a:xfrm>
          <a:prstGeom prst="rect">
            <a:avLst/>
          </a:prstGeom>
          <a:noFill/>
        </p:spPr>
        <p:txBody>
          <a:bodyPr wrap="none" rtlCol="0">
            <a:spAutoFit/>
          </a:bodyPr>
          <a:lstStyle/>
          <a:p>
            <a:r>
              <a:rPr lang="it-IT" dirty="0"/>
              <a:t>Isaac Newton 1642-1727</a:t>
            </a:r>
          </a:p>
        </p:txBody>
      </p:sp>
    </p:spTree>
    <p:extLst>
      <p:ext uri="{BB962C8B-B14F-4D97-AF65-F5344CB8AC3E}">
        <p14:creationId xmlns:p14="http://schemas.microsoft.com/office/powerpoint/2010/main" val="726906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AA8084E-BEB9-524C-A77F-6FBC34F23C82}"/>
              </a:ext>
            </a:extLst>
          </p:cNvPr>
          <p:cNvPicPr>
            <a:picLocks noGrp="1" noChangeAspect="1"/>
          </p:cNvPicPr>
          <p:nvPr>
            <p:ph idx="1"/>
          </p:nvPr>
        </p:nvPicPr>
        <p:blipFill>
          <a:blip r:embed="rId2"/>
          <a:stretch>
            <a:fillRect/>
          </a:stretch>
        </p:blipFill>
        <p:spPr>
          <a:xfrm>
            <a:off x="-1" y="0"/>
            <a:ext cx="4856587" cy="5907640"/>
          </a:xfrm>
        </p:spPr>
      </p:pic>
      <p:sp>
        <p:nvSpPr>
          <p:cNvPr id="7" name="Rettangolo 6">
            <a:extLst>
              <a:ext uri="{FF2B5EF4-FFF2-40B4-BE49-F238E27FC236}">
                <a16:creationId xmlns:a16="http://schemas.microsoft.com/office/drawing/2014/main" id="{B3824316-EBC4-5147-84D9-96114F734351}"/>
              </a:ext>
            </a:extLst>
          </p:cNvPr>
          <p:cNvSpPr/>
          <p:nvPr/>
        </p:nvSpPr>
        <p:spPr>
          <a:xfrm>
            <a:off x="5314129" y="1016976"/>
            <a:ext cx="6096000" cy="2308324"/>
          </a:xfrm>
          <a:prstGeom prst="rect">
            <a:avLst/>
          </a:prstGeom>
        </p:spPr>
        <p:txBody>
          <a:bodyPr>
            <a:spAutoFit/>
          </a:bodyPr>
          <a:lstStyle/>
          <a:p>
            <a:r>
              <a:rPr lang="it-IT" sz="2400" b="1" i="1" dirty="0" err="1"/>
              <a:t>Disquisitiones</a:t>
            </a:r>
            <a:r>
              <a:rPr lang="it-IT" sz="2400" b="1" i="1" dirty="0"/>
              <a:t> </a:t>
            </a:r>
            <a:r>
              <a:rPr lang="it-IT" sz="2400" b="1" i="1" dirty="0" err="1"/>
              <a:t>generales</a:t>
            </a:r>
            <a:r>
              <a:rPr lang="it-IT" sz="2400" b="1" i="1" dirty="0"/>
              <a:t> circa </a:t>
            </a:r>
            <a:r>
              <a:rPr lang="it-IT" sz="2400" b="1" i="1" dirty="0" err="1"/>
              <a:t>superfices</a:t>
            </a:r>
            <a:r>
              <a:rPr lang="it-IT" sz="2400" b="1" i="1" dirty="0"/>
              <a:t> </a:t>
            </a:r>
            <a:r>
              <a:rPr lang="it-IT" sz="2400" b="1" i="1" dirty="0" err="1"/>
              <a:t>curvas</a:t>
            </a:r>
            <a:r>
              <a:rPr lang="it-IT" sz="2400" i="1" dirty="0"/>
              <a:t> </a:t>
            </a:r>
            <a:r>
              <a:rPr lang="it-IT" sz="2400" dirty="0"/>
              <a:t>(1828)</a:t>
            </a:r>
          </a:p>
          <a:p>
            <a:endParaRPr lang="it-IT" sz="2400" i="1" dirty="0"/>
          </a:p>
          <a:p>
            <a:r>
              <a:rPr lang="it-IT" sz="2400" i="1" dirty="0"/>
              <a:t>non </a:t>
            </a:r>
            <a:r>
              <a:rPr lang="it-IT" sz="2400" i="1" dirty="0" err="1"/>
              <a:t>tamquam</a:t>
            </a:r>
            <a:r>
              <a:rPr lang="it-IT" sz="2400" i="1" dirty="0"/>
              <a:t> </a:t>
            </a:r>
            <a:r>
              <a:rPr lang="it-IT" sz="2400" i="1" dirty="0" err="1"/>
              <a:t>limes</a:t>
            </a:r>
            <a:r>
              <a:rPr lang="it-IT" sz="2400" i="1" dirty="0"/>
              <a:t> solidi, </a:t>
            </a:r>
            <a:r>
              <a:rPr lang="it-IT" sz="2400" i="1" dirty="0" err="1"/>
              <a:t>sed</a:t>
            </a:r>
            <a:r>
              <a:rPr lang="it-IT" sz="2400" i="1" dirty="0"/>
              <a:t> </a:t>
            </a:r>
            <a:r>
              <a:rPr lang="it-IT" sz="2400" i="1" dirty="0" err="1"/>
              <a:t>tamquam</a:t>
            </a:r>
            <a:r>
              <a:rPr lang="it-IT" sz="2400" i="1" dirty="0"/>
              <a:t> </a:t>
            </a:r>
            <a:r>
              <a:rPr lang="it-IT" sz="2400" i="1" dirty="0" err="1"/>
              <a:t>solidum</a:t>
            </a:r>
            <a:r>
              <a:rPr lang="it-IT" sz="2400" i="1" dirty="0"/>
              <a:t> </a:t>
            </a:r>
            <a:r>
              <a:rPr lang="it-IT" sz="2400" i="1" dirty="0" err="1"/>
              <a:t>cuius</a:t>
            </a:r>
            <a:r>
              <a:rPr lang="it-IT" sz="2400" i="1" dirty="0"/>
              <a:t> </a:t>
            </a:r>
            <a:r>
              <a:rPr lang="it-IT" sz="2400" i="1" dirty="0" err="1"/>
              <a:t>dimensio</a:t>
            </a:r>
            <a:r>
              <a:rPr lang="it-IT" sz="2400" i="1" dirty="0"/>
              <a:t> una pro evanescente </a:t>
            </a:r>
            <a:r>
              <a:rPr lang="it-IT" sz="2400" i="1" dirty="0" err="1"/>
              <a:t>habetur</a:t>
            </a:r>
            <a:r>
              <a:rPr lang="it-IT" sz="2400" dirty="0"/>
              <a:t>. </a:t>
            </a:r>
          </a:p>
        </p:txBody>
      </p:sp>
      <p:sp>
        <p:nvSpPr>
          <p:cNvPr id="2" name="CasellaDiTesto 1">
            <a:extLst>
              <a:ext uri="{FF2B5EF4-FFF2-40B4-BE49-F238E27FC236}">
                <a16:creationId xmlns:a16="http://schemas.microsoft.com/office/drawing/2014/main" id="{BF243751-9B8D-494D-9052-57611B96DD3A}"/>
              </a:ext>
            </a:extLst>
          </p:cNvPr>
          <p:cNvSpPr txBox="1"/>
          <p:nvPr/>
        </p:nvSpPr>
        <p:spPr>
          <a:xfrm>
            <a:off x="713720" y="6115050"/>
            <a:ext cx="3429144" cy="400110"/>
          </a:xfrm>
          <a:prstGeom prst="rect">
            <a:avLst/>
          </a:prstGeom>
          <a:noFill/>
        </p:spPr>
        <p:txBody>
          <a:bodyPr wrap="none" rtlCol="0">
            <a:spAutoFit/>
          </a:bodyPr>
          <a:lstStyle/>
          <a:p>
            <a:r>
              <a:rPr lang="it-IT" sz="2000" dirty="0"/>
              <a:t>Carl Friedrich Gauss 1777-1855</a:t>
            </a:r>
          </a:p>
        </p:txBody>
      </p:sp>
    </p:spTree>
    <p:extLst>
      <p:ext uri="{BB962C8B-B14F-4D97-AF65-F5344CB8AC3E}">
        <p14:creationId xmlns:p14="http://schemas.microsoft.com/office/powerpoint/2010/main" val="227405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3A7BA78-70E0-4A41-AB6B-E348B89EC3D7}"/>
              </a:ext>
            </a:extLst>
          </p:cNvPr>
          <p:cNvPicPr>
            <a:picLocks noGrp="1" noChangeAspect="1"/>
          </p:cNvPicPr>
          <p:nvPr>
            <p:ph idx="1"/>
          </p:nvPr>
        </p:nvPicPr>
        <p:blipFill>
          <a:blip r:embed="rId2"/>
          <a:stretch>
            <a:fillRect/>
          </a:stretch>
        </p:blipFill>
        <p:spPr>
          <a:xfrm>
            <a:off x="5776154" y="643116"/>
            <a:ext cx="6055101" cy="5571768"/>
          </a:xfrm>
        </p:spPr>
      </p:pic>
      <p:sp>
        <p:nvSpPr>
          <p:cNvPr id="2" name="CasellaDiTesto 1">
            <a:extLst>
              <a:ext uri="{FF2B5EF4-FFF2-40B4-BE49-F238E27FC236}">
                <a16:creationId xmlns:a16="http://schemas.microsoft.com/office/drawing/2014/main" id="{D9291EAA-9FB7-DF4F-B306-E92031527C48}"/>
              </a:ext>
            </a:extLst>
          </p:cNvPr>
          <p:cNvSpPr txBox="1"/>
          <p:nvPr/>
        </p:nvSpPr>
        <p:spPr>
          <a:xfrm>
            <a:off x="482886" y="1376736"/>
            <a:ext cx="5746463" cy="1200329"/>
          </a:xfrm>
          <a:prstGeom prst="rect">
            <a:avLst/>
          </a:prstGeom>
          <a:noFill/>
        </p:spPr>
        <p:txBody>
          <a:bodyPr wrap="square" rtlCol="0">
            <a:spAutoFit/>
          </a:bodyPr>
          <a:lstStyle/>
          <a:p>
            <a:r>
              <a:rPr lang="it-IT" sz="2400" dirty="0"/>
              <a:t>La mappa di Gauss</a:t>
            </a:r>
          </a:p>
          <a:p>
            <a:endParaRPr lang="it-IT" sz="2400" dirty="0"/>
          </a:p>
          <a:p>
            <a:r>
              <a:rPr lang="it-IT" sz="2400" dirty="0"/>
              <a:t>La </a:t>
            </a:r>
            <a:r>
              <a:rPr lang="it-IT" sz="2400" b="1" dirty="0"/>
              <a:t>curvatura di Gaussiana </a:t>
            </a:r>
            <a:r>
              <a:rPr lang="it-IT" sz="2400" dirty="0"/>
              <a:t>di una superficie</a:t>
            </a:r>
          </a:p>
        </p:txBody>
      </p:sp>
    </p:spTree>
    <p:extLst>
      <p:ext uri="{BB962C8B-B14F-4D97-AF65-F5344CB8AC3E}">
        <p14:creationId xmlns:p14="http://schemas.microsoft.com/office/powerpoint/2010/main" val="79293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E1F4D343-26FE-9E4D-93E6-2A90E0A9B495}"/>
                  </a:ext>
                </a:extLst>
              </p:cNvPr>
              <p:cNvSpPr>
                <a:spLocks noGrp="1"/>
              </p:cNvSpPr>
              <p:nvPr>
                <p:ph idx="1"/>
              </p:nvPr>
            </p:nvSpPr>
            <p:spPr>
              <a:xfrm>
                <a:off x="534256" y="1017142"/>
                <a:ext cx="10819544" cy="5159821"/>
              </a:xfrm>
            </p:spPr>
            <p:txBody>
              <a:bodyPr>
                <a:normAutofit/>
              </a:bodyPr>
              <a:lstStyle/>
              <a:p>
                <a:pPr marL="0" indent="0" algn="just">
                  <a:buNone/>
                </a:pPr>
                <a:r>
                  <a:rPr lang="it-IT" dirty="0"/>
                  <a:t>Si consideri un </a:t>
                </a:r>
                <a:r>
                  <a:rPr lang="it-IT" b="1" i="1" dirty="0"/>
                  <a:t>triangolo geodetico</a:t>
                </a:r>
                <a:r>
                  <a:rPr lang="it-IT" dirty="0"/>
                  <a:t> con angoli </a:t>
                </a:r>
                <a:r>
                  <a:rPr lang="it-IT" dirty="0">
                    <a:latin typeface="Symbol" pitchFamily="2" charset="2"/>
                  </a:rPr>
                  <a:t>a ,b ,g</a:t>
                </a:r>
                <a:r>
                  <a:rPr lang="it-IT" dirty="0"/>
                  <a:t>  e area  A </a:t>
                </a:r>
              </a:p>
              <a:p>
                <a:pPr marL="0" indent="0" algn="just">
                  <a:buNone/>
                </a:pPr>
                <a:r>
                  <a:rPr lang="it-IT" dirty="0"/>
                  <a:t>vale la formula:</a:t>
                </a:r>
              </a:p>
              <a:p>
                <a:pPr algn="just"/>
                <a:endParaRPr lang="it-IT" i="1" dirty="0"/>
              </a:p>
              <a:p>
                <a:pPr marL="0" indent="0" algn="just">
                  <a:buNone/>
                </a:pPr>
                <a14:m>
                  <m:oMathPara xmlns:m="http://schemas.openxmlformats.org/officeDocument/2006/math">
                    <m:oMathParaPr>
                      <m:jc m:val="centerGroup"/>
                    </m:oMathParaPr>
                    <m:oMath xmlns:m="http://schemas.openxmlformats.org/officeDocument/2006/math">
                      <m:r>
                        <a:rPr lang="it-IT" sz="3200" b="1" i="1" smtClean="0">
                          <a:solidFill>
                            <a:schemeClr val="tx1"/>
                          </a:solidFill>
                          <a:latin typeface="Cambria Math" panose="02040503050406030204" pitchFamily="18" charset="0"/>
                        </a:rPr>
                        <m:t>𝑲</m:t>
                      </m:r>
                      <m:r>
                        <a:rPr lang="it-IT" sz="3200" b="1" i="1" smtClean="0">
                          <a:solidFill>
                            <a:schemeClr val="tx1"/>
                          </a:solidFill>
                          <a:latin typeface="Cambria Math" panose="02040503050406030204" pitchFamily="18" charset="0"/>
                        </a:rPr>
                        <m:t>∙</m:t>
                      </m:r>
                      <m:r>
                        <a:rPr lang="it-IT" sz="3200" b="1" i="1" smtClean="0">
                          <a:solidFill>
                            <a:schemeClr val="tx1"/>
                          </a:solidFill>
                          <a:latin typeface="Cambria Math" panose="02040503050406030204" pitchFamily="18" charset="0"/>
                        </a:rPr>
                        <m:t>𝑨</m:t>
                      </m:r>
                      <m:r>
                        <a:rPr lang="it-IT" sz="3200" b="1" i="1" smtClean="0">
                          <a:solidFill>
                            <a:schemeClr val="tx1"/>
                          </a:solidFill>
                          <a:latin typeface="Cambria Math" panose="02040503050406030204" pitchFamily="18" charset="0"/>
                        </a:rPr>
                        <m:t>=</m:t>
                      </m:r>
                      <m:d>
                        <m:dPr>
                          <m:ctrlPr>
                            <a:rPr lang="it-IT" sz="3200" b="1" i="1">
                              <a:solidFill>
                                <a:schemeClr val="tx1"/>
                              </a:solidFill>
                              <a:latin typeface="Cambria Math" panose="02040503050406030204" pitchFamily="18" charset="0"/>
                            </a:rPr>
                          </m:ctrlPr>
                        </m:dPr>
                        <m:e>
                          <m:r>
                            <a:rPr lang="it-IT" sz="3200" b="1" i="1">
                              <a:solidFill>
                                <a:schemeClr val="tx1"/>
                              </a:solidFill>
                              <a:latin typeface="Cambria Math" panose="02040503050406030204" pitchFamily="18" charset="0"/>
                            </a:rPr>
                            <m:t>𝜶</m:t>
                          </m:r>
                          <m:r>
                            <a:rPr lang="it-IT" sz="3200" b="1" i="1">
                              <a:solidFill>
                                <a:schemeClr val="tx1"/>
                              </a:solidFill>
                              <a:latin typeface="Cambria Math" panose="02040503050406030204" pitchFamily="18" charset="0"/>
                            </a:rPr>
                            <m:t>+ </m:t>
                          </m:r>
                          <m:r>
                            <a:rPr lang="it-IT" sz="3200" b="1" i="1">
                              <a:solidFill>
                                <a:schemeClr val="tx1"/>
                              </a:solidFill>
                              <a:latin typeface="Cambria Math" panose="02040503050406030204" pitchFamily="18" charset="0"/>
                            </a:rPr>
                            <m:t>𝜷</m:t>
                          </m:r>
                          <m:r>
                            <a:rPr lang="it-IT" sz="3200" b="1" i="1">
                              <a:solidFill>
                                <a:schemeClr val="tx1"/>
                              </a:solidFill>
                              <a:latin typeface="Cambria Math" panose="02040503050406030204" pitchFamily="18" charset="0"/>
                            </a:rPr>
                            <m:t>+ </m:t>
                          </m:r>
                          <m:r>
                            <a:rPr lang="it-IT" sz="3200" b="1" i="1">
                              <a:solidFill>
                                <a:schemeClr val="tx1"/>
                              </a:solidFill>
                              <a:latin typeface="Cambria Math" panose="02040503050406030204" pitchFamily="18" charset="0"/>
                            </a:rPr>
                            <m:t>𝜸</m:t>
                          </m:r>
                          <m:r>
                            <a:rPr lang="it-IT" sz="3200" b="1" i="1">
                              <a:solidFill>
                                <a:schemeClr val="tx1"/>
                              </a:solidFill>
                              <a:latin typeface="Cambria Math" panose="02040503050406030204" pitchFamily="18" charset="0"/>
                            </a:rPr>
                            <m:t>− </m:t>
                          </m:r>
                          <m:r>
                            <a:rPr lang="it-IT" sz="3200" b="1" i="1">
                              <a:solidFill>
                                <a:schemeClr val="tx1"/>
                              </a:solidFill>
                              <a:latin typeface="Cambria Math" panose="02040503050406030204" pitchFamily="18" charset="0"/>
                            </a:rPr>
                            <m:t>𝝅</m:t>
                          </m:r>
                        </m:e>
                      </m:d>
                    </m:oMath>
                  </m:oMathPara>
                </a14:m>
                <a:endParaRPr lang="it-IT" sz="3200" b="1" dirty="0"/>
              </a:p>
              <a:p>
                <a:pPr marL="0" indent="0" algn="just">
                  <a:buNone/>
                </a:pPr>
                <a:endParaRPr lang="it-IT" i="1" dirty="0"/>
              </a:p>
              <a:p>
                <a:pPr marL="0" indent="0" algn="just">
                  <a:buNone/>
                </a:pPr>
                <a:r>
                  <a:rPr lang="it-IT" i="1" dirty="0"/>
                  <a:t>Formula </a:t>
                </a:r>
                <a:r>
                  <a:rPr lang="it-IT" i="1" dirty="0" err="1"/>
                  <a:t>itaque</a:t>
                </a:r>
                <a:r>
                  <a:rPr lang="it-IT" i="1" dirty="0"/>
                  <a:t> art. </a:t>
                </a:r>
                <a:r>
                  <a:rPr lang="it-IT" i="1" dirty="0" err="1"/>
                  <a:t>praec</a:t>
                </a:r>
                <a:r>
                  <a:rPr lang="it-IT" i="1" dirty="0"/>
                  <a:t>. sponte </a:t>
                </a:r>
                <a:r>
                  <a:rPr lang="it-IT" i="1" dirty="0" err="1"/>
                  <a:t>perducit</a:t>
                </a:r>
                <a:r>
                  <a:rPr lang="it-IT" i="1" dirty="0"/>
                  <a:t> ad </a:t>
                </a:r>
                <a:r>
                  <a:rPr lang="it-IT" b="1" i="1" dirty="0" err="1"/>
                  <a:t>egregium</a:t>
                </a:r>
                <a:r>
                  <a:rPr lang="it-IT" b="1" i="1" dirty="0"/>
                  <a:t> </a:t>
                </a:r>
                <a:r>
                  <a:rPr lang="it-IT" b="1" i="1" dirty="0" err="1"/>
                  <a:t>Theorema</a:t>
                </a:r>
                <a:r>
                  <a:rPr lang="it-IT" i="1" dirty="0"/>
                  <a:t>. Si </a:t>
                </a:r>
                <a:r>
                  <a:rPr lang="it-IT" i="1" dirty="0" err="1"/>
                  <a:t>superficies</a:t>
                </a:r>
                <a:r>
                  <a:rPr lang="it-IT" i="1" dirty="0"/>
                  <a:t> curva in </a:t>
                </a:r>
                <a:r>
                  <a:rPr lang="it-IT" i="1" dirty="0" err="1"/>
                  <a:t>quamcunque</a:t>
                </a:r>
                <a:r>
                  <a:rPr lang="it-IT" i="1" dirty="0"/>
                  <a:t> </a:t>
                </a:r>
                <a:r>
                  <a:rPr lang="it-IT" i="1" dirty="0" err="1"/>
                  <a:t>aliam</a:t>
                </a:r>
                <a:r>
                  <a:rPr lang="it-IT" i="1" dirty="0"/>
                  <a:t> </a:t>
                </a:r>
                <a:r>
                  <a:rPr lang="it-IT" i="1" dirty="0" err="1"/>
                  <a:t>superficem</a:t>
                </a:r>
                <a:r>
                  <a:rPr lang="it-IT" i="1" dirty="0"/>
                  <a:t> </a:t>
                </a:r>
                <a:r>
                  <a:rPr lang="it-IT" i="1" dirty="0" err="1"/>
                  <a:t>explicatur</a:t>
                </a:r>
                <a:r>
                  <a:rPr lang="it-IT" i="1" dirty="0"/>
                  <a:t>, </a:t>
                </a:r>
                <a:r>
                  <a:rPr lang="it-IT" i="1" dirty="0" err="1"/>
                  <a:t>mensura</a:t>
                </a:r>
                <a:r>
                  <a:rPr lang="it-IT" i="1" dirty="0"/>
                  <a:t> </a:t>
                </a:r>
                <a:r>
                  <a:rPr lang="it-IT" i="1" dirty="0" err="1"/>
                  <a:t>curvaturae</a:t>
                </a:r>
                <a:r>
                  <a:rPr lang="it-IT" i="1" dirty="0"/>
                  <a:t> in </a:t>
                </a:r>
                <a:r>
                  <a:rPr lang="it-IT" i="1" dirty="0" err="1"/>
                  <a:t>singuli</a:t>
                </a:r>
                <a:r>
                  <a:rPr lang="it-IT" i="1" dirty="0"/>
                  <a:t> </a:t>
                </a:r>
                <a:r>
                  <a:rPr lang="it-IT" i="1" dirty="0" err="1"/>
                  <a:t>punctis</a:t>
                </a:r>
                <a:r>
                  <a:rPr lang="it-IT" i="1" dirty="0"/>
                  <a:t> invariata </a:t>
                </a:r>
                <a:r>
                  <a:rPr lang="it-IT" i="1" dirty="0" err="1"/>
                  <a:t>manet</a:t>
                </a:r>
                <a:r>
                  <a:rPr lang="it-IT" i="1" dirty="0"/>
                  <a:t>.</a:t>
                </a:r>
                <a:endParaRPr lang="it-IT" dirty="0"/>
              </a:p>
              <a:p>
                <a:pPr marL="0" indent="0" algn="just">
                  <a:buNone/>
                </a:pPr>
                <a:endParaRPr lang="it-IT" dirty="0"/>
              </a:p>
              <a:p>
                <a:pPr marL="0" indent="0" algn="just">
                  <a:buNone/>
                </a:pPr>
                <a:r>
                  <a:rPr lang="it-IT" dirty="0"/>
                  <a:t>Il </a:t>
                </a:r>
                <a:r>
                  <a:rPr lang="it-IT" b="1" dirty="0"/>
                  <a:t>Teorema </a:t>
                </a:r>
                <a:r>
                  <a:rPr lang="it-IT" b="1" dirty="0" err="1"/>
                  <a:t>Egregium</a:t>
                </a:r>
                <a:r>
                  <a:rPr lang="it-IT" b="1" dirty="0"/>
                  <a:t> di Gauss</a:t>
                </a:r>
                <a:r>
                  <a:rPr lang="it-IT" dirty="0"/>
                  <a:t> dice che la curvatura gaussiana di una superficie è invariante per isometrie locali.</a:t>
                </a:r>
              </a:p>
            </p:txBody>
          </p:sp>
        </mc:Choice>
        <mc:Fallback xmlns="">
          <p:sp>
            <p:nvSpPr>
              <p:cNvPr id="3" name="Segnaposto contenuto 2">
                <a:extLst>
                  <a:ext uri="{FF2B5EF4-FFF2-40B4-BE49-F238E27FC236}">
                    <a16:creationId xmlns:a16="http://schemas.microsoft.com/office/drawing/2014/main" id="{E1F4D343-26FE-9E4D-93E6-2A90E0A9B495}"/>
                  </a:ext>
                </a:extLst>
              </p:cNvPr>
              <p:cNvSpPr>
                <a:spLocks noGrp="1" noRot="1" noChangeAspect="1" noMove="1" noResize="1" noEditPoints="1" noAdjustHandles="1" noChangeArrowheads="1" noChangeShapeType="1" noTextEdit="1"/>
              </p:cNvSpPr>
              <p:nvPr>
                <p:ph idx="1"/>
              </p:nvPr>
            </p:nvSpPr>
            <p:spPr>
              <a:xfrm>
                <a:off x="534256" y="1017142"/>
                <a:ext cx="10819544" cy="5159821"/>
              </a:xfrm>
              <a:blipFill>
                <a:blip r:embed="rId2"/>
                <a:stretch>
                  <a:fillRect l="-1055" t="-2211" r="-1876" b="-2703"/>
                </a:stretch>
              </a:blipFill>
            </p:spPr>
            <p:txBody>
              <a:bodyPr/>
              <a:lstStyle/>
              <a:p>
                <a:r>
                  <a:rPr lang="it-IT">
                    <a:noFill/>
                  </a:rPr>
                  <a:t> </a:t>
                </a:r>
              </a:p>
            </p:txBody>
          </p:sp>
        </mc:Fallback>
      </mc:AlternateContent>
    </p:spTree>
    <p:extLst>
      <p:ext uri="{BB962C8B-B14F-4D97-AF65-F5344CB8AC3E}">
        <p14:creationId xmlns:p14="http://schemas.microsoft.com/office/powerpoint/2010/main" val="428489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E2E4A05-EFB8-EF4E-8297-F7A25049E953}"/>
              </a:ext>
            </a:extLst>
          </p:cNvPr>
          <p:cNvPicPr>
            <a:picLocks noGrp="1" noChangeAspect="1"/>
          </p:cNvPicPr>
          <p:nvPr>
            <p:ph idx="1"/>
          </p:nvPr>
        </p:nvPicPr>
        <p:blipFill>
          <a:blip r:embed="rId2"/>
          <a:stretch>
            <a:fillRect/>
          </a:stretch>
        </p:blipFill>
        <p:spPr>
          <a:xfrm>
            <a:off x="-104170" y="0"/>
            <a:ext cx="6823921" cy="6857999"/>
          </a:xfr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542A0713-8AAD-BC40-9BCC-7BB2A6D0C5EE}"/>
                  </a:ext>
                </a:extLst>
              </p:cNvPr>
              <p:cNvSpPr txBox="1"/>
              <p:nvPr/>
            </p:nvSpPr>
            <p:spPr>
              <a:xfrm>
                <a:off x="7530957" y="719191"/>
                <a:ext cx="3809441" cy="461665"/>
              </a:xfrm>
              <a:prstGeom prst="rect">
                <a:avLst/>
              </a:prstGeom>
              <a:noFill/>
            </p:spPr>
            <p:txBody>
              <a:bodyPr wrap="none" rtlCol="0">
                <a:spAutoFit/>
              </a:bodyPr>
              <a:lstStyle/>
              <a:p>
                <a:r>
                  <a:rPr lang="it-IT" sz="2400" i="1" dirty="0"/>
                  <a:t>Area</a:t>
                </a:r>
                <a:r>
                  <a:rPr lang="it-IT" sz="2400" dirty="0"/>
                  <a:t> </a:t>
                </a:r>
                <a14:m>
                  <m:oMath xmlns:m="http://schemas.openxmlformats.org/officeDocument/2006/math">
                    <m:r>
                      <a:rPr lang="it-IT" sz="2400" i="1">
                        <a:latin typeface="Cambria Math" panose="02040503050406030204" pitchFamily="18" charset="0"/>
                      </a:rPr>
                      <m:t>=</m:t>
                    </m:r>
                    <m:sSup>
                      <m:sSupPr>
                        <m:ctrlPr>
                          <a:rPr lang="it-IT" sz="2400" i="1">
                            <a:latin typeface="Cambria Math" panose="02040503050406030204" pitchFamily="18" charset="0"/>
                          </a:rPr>
                        </m:ctrlPr>
                      </m:sSupPr>
                      <m:e>
                        <m:r>
                          <a:rPr lang="it-IT" sz="2400" i="1">
                            <a:latin typeface="Cambria Math" panose="02040503050406030204" pitchFamily="18" charset="0"/>
                          </a:rPr>
                          <m:t>𝑅</m:t>
                        </m:r>
                      </m:e>
                      <m:sup>
                        <m:r>
                          <a:rPr lang="it-IT" sz="2400" i="1">
                            <a:latin typeface="Cambria Math" panose="02040503050406030204" pitchFamily="18" charset="0"/>
                          </a:rPr>
                          <m:t>2</m:t>
                        </m:r>
                      </m:sup>
                    </m:sSup>
                    <m:d>
                      <m:dPr>
                        <m:ctrlPr>
                          <a:rPr lang="it-IT" sz="2400" i="1">
                            <a:latin typeface="Cambria Math" panose="02040503050406030204" pitchFamily="18" charset="0"/>
                          </a:rPr>
                        </m:ctrlPr>
                      </m:dPr>
                      <m:e>
                        <m:r>
                          <a:rPr lang="it-IT" sz="2400" i="1">
                            <a:latin typeface="Cambria Math" panose="02040503050406030204" pitchFamily="18" charset="0"/>
                          </a:rPr>
                          <m:t>𝛼</m:t>
                        </m:r>
                        <m:r>
                          <a:rPr lang="it-IT" sz="2400" i="1">
                            <a:latin typeface="Cambria Math" panose="02040503050406030204" pitchFamily="18" charset="0"/>
                          </a:rPr>
                          <m:t>+ </m:t>
                        </m:r>
                        <m:r>
                          <a:rPr lang="it-IT" sz="2400" i="1">
                            <a:latin typeface="Cambria Math" panose="02040503050406030204" pitchFamily="18" charset="0"/>
                          </a:rPr>
                          <m:t>𝛽</m:t>
                        </m:r>
                        <m:r>
                          <a:rPr lang="it-IT" sz="2400" i="1">
                            <a:latin typeface="Cambria Math" panose="02040503050406030204" pitchFamily="18" charset="0"/>
                          </a:rPr>
                          <m:t>+ </m:t>
                        </m:r>
                        <m:r>
                          <a:rPr lang="it-IT" sz="2400" i="1">
                            <a:latin typeface="Cambria Math" panose="02040503050406030204" pitchFamily="18" charset="0"/>
                          </a:rPr>
                          <m:t>𝛾</m:t>
                        </m:r>
                        <m:r>
                          <a:rPr lang="it-IT" sz="2400" i="1">
                            <a:latin typeface="Cambria Math" panose="02040503050406030204" pitchFamily="18" charset="0"/>
                          </a:rPr>
                          <m:t>− </m:t>
                        </m:r>
                        <m:r>
                          <a:rPr lang="it-IT" sz="2400" i="1">
                            <a:latin typeface="Cambria Math" panose="02040503050406030204" pitchFamily="18" charset="0"/>
                          </a:rPr>
                          <m:t>𝜋</m:t>
                        </m:r>
                      </m:e>
                    </m:d>
                  </m:oMath>
                </a14:m>
                <a:endParaRPr lang="it-IT" sz="2400" dirty="0"/>
              </a:p>
            </p:txBody>
          </p:sp>
        </mc:Choice>
        <mc:Fallback xmlns="">
          <p:sp>
            <p:nvSpPr>
              <p:cNvPr id="6" name="CasellaDiTesto 5">
                <a:extLst>
                  <a:ext uri="{FF2B5EF4-FFF2-40B4-BE49-F238E27FC236}">
                    <a16:creationId xmlns:a16="http://schemas.microsoft.com/office/drawing/2014/main" id="{542A0713-8AAD-BC40-9BCC-7BB2A6D0C5EE}"/>
                  </a:ext>
                </a:extLst>
              </p:cNvPr>
              <p:cNvSpPr txBox="1">
                <a:spLocks noRot="1" noChangeAspect="1" noMove="1" noResize="1" noEditPoints="1" noAdjustHandles="1" noChangeArrowheads="1" noChangeShapeType="1" noTextEdit="1"/>
              </p:cNvSpPr>
              <p:nvPr/>
            </p:nvSpPr>
            <p:spPr>
              <a:xfrm>
                <a:off x="7530957" y="719191"/>
                <a:ext cx="3809441" cy="461665"/>
              </a:xfrm>
              <a:prstGeom prst="rect">
                <a:avLst/>
              </a:prstGeom>
              <a:blipFill>
                <a:blip r:embed="rId3"/>
                <a:stretch>
                  <a:fillRect l="-2326" t="-8108" b="-2973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185FBDB-2413-4541-925F-97326F0DF33B}"/>
                  </a:ext>
                </a:extLst>
              </p:cNvPr>
              <p:cNvSpPr txBox="1"/>
              <p:nvPr/>
            </p:nvSpPr>
            <p:spPr>
              <a:xfrm>
                <a:off x="7202184" y="1982912"/>
                <a:ext cx="4859677" cy="3784754"/>
              </a:xfrm>
              <a:prstGeom prst="rect">
                <a:avLst/>
              </a:prstGeom>
              <a:noFill/>
            </p:spPr>
            <p:txBody>
              <a:bodyPr wrap="square" rtlCol="0">
                <a:spAutoFit/>
              </a:bodyPr>
              <a:lstStyle/>
              <a:p>
                <a:r>
                  <a:rPr lang="it-IT" sz="2000" dirty="0"/>
                  <a:t>Le tre lune coprono tutta la sfera, coprendo tre volte il triangolo e il suo antipodale.  </a:t>
                </a:r>
              </a:p>
              <a:p>
                <a:endParaRPr lang="it-IT" sz="2000" dirty="0"/>
              </a:p>
              <a:p>
                <a:r>
                  <a:rPr lang="it-IT" sz="2000" dirty="0"/>
                  <a:t>Area della luna di angolo </a:t>
                </a:r>
                <a:r>
                  <a:rPr lang="it-IT" sz="2000" dirty="0">
                    <a:latin typeface="Symbol" pitchFamily="2" charset="2"/>
                  </a:rPr>
                  <a:t>a</a:t>
                </a:r>
                <a:r>
                  <a:rPr lang="it-IT" sz="2000" dirty="0"/>
                  <a:t> è uguale a:  </a:t>
                </a:r>
                <a14:m>
                  <m:oMath xmlns:m="http://schemas.openxmlformats.org/officeDocument/2006/math">
                    <m:r>
                      <a:rPr lang="it-IT" sz="2000" i="1">
                        <a:latin typeface="Cambria Math" panose="02040503050406030204" pitchFamily="18" charset="0"/>
                      </a:rPr>
                      <m:t>4 </m:t>
                    </m:r>
                    <m:r>
                      <a:rPr lang="it-IT" sz="2000" b="0" i="1" smtClean="0">
                        <a:latin typeface="Cambria Math" panose="02040503050406030204" pitchFamily="18" charset="0"/>
                      </a:rPr>
                      <m:t>𝑎</m:t>
                    </m:r>
                    <m:r>
                      <a:rPr lang="it-IT" sz="2000" b="0" i="1" smtClean="0">
                        <a:latin typeface="Cambria Math" panose="02040503050406030204" pitchFamily="18" charset="0"/>
                      </a:rPr>
                      <m:t> </m:t>
                    </m:r>
                    <m:sSup>
                      <m:sSupPr>
                        <m:ctrlPr>
                          <a:rPr lang="it-IT" sz="2000" i="1">
                            <a:latin typeface="Cambria Math" panose="02040503050406030204" pitchFamily="18" charset="0"/>
                          </a:rPr>
                        </m:ctrlPr>
                      </m:sSupPr>
                      <m:e>
                        <m:r>
                          <a:rPr lang="it-IT" sz="2000" i="1">
                            <a:latin typeface="Cambria Math" panose="02040503050406030204" pitchFamily="18" charset="0"/>
                          </a:rPr>
                          <m:t>𝑅</m:t>
                        </m:r>
                      </m:e>
                      <m:sup>
                        <m:r>
                          <a:rPr lang="it-IT" sz="2000" i="1">
                            <a:latin typeface="Cambria Math" panose="02040503050406030204" pitchFamily="18" charset="0"/>
                          </a:rPr>
                          <m:t>2</m:t>
                        </m:r>
                      </m:sup>
                    </m:sSup>
                  </m:oMath>
                </a14:m>
                <a:endParaRPr lang="it-IT" sz="2000" dirty="0"/>
              </a:p>
              <a:p>
                <a:endParaRPr lang="it-IT" sz="2000" dirty="0"/>
              </a:p>
              <a:p>
                <a:r>
                  <a:rPr lang="it-IT" sz="2000" dirty="0"/>
                  <a:t>La somma delle aree delle tre lune è uguale all’area della sfera più quattro volte l’area del triangolo:</a:t>
                </a:r>
              </a:p>
              <a:p>
                <a:endParaRPr lang="it-IT" sz="2000" dirty="0"/>
              </a:p>
              <a:p>
                <a:pPr/>
                <a14:m>
                  <m:oMathPara xmlns:m="http://schemas.openxmlformats.org/officeDocument/2006/math">
                    <m:oMathParaPr>
                      <m:jc m:val="centerGroup"/>
                    </m:oMathParaPr>
                    <m:oMath xmlns:m="http://schemas.openxmlformats.org/officeDocument/2006/math">
                      <m:r>
                        <a:rPr lang="it-IT" sz="2000" i="1">
                          <a:latin typeface="Cambria Math" panose="02040503050406030204" pitchFamily="18" charset="0"/>
                        </a:rPr>
                        <m:t>4</m:t>
                      </m:r>
                      <m:r>
                        <a:rPr lang="it-IT" sz="2000" i="1">
                          <a:latin typeface="Cambria Math" panose="02040503050406030204" pitchFamily="18" charset="0"/>
                        </a:rPr>
                        <m:t>𝜋</m:t>
                      </m:r>
                      <m:sSup>
                        <m:sSupPr>
                          <m:ctrlPr>
                            <a:rPr lang="it-IT" sz="2000" i="1">
                              <a:latin typeface="Cambria Math" panose="02040503050406030204" pitchFamily="18" charset="0"/>
                            </a:rPr>
                          </m:ctrlPr>
                        </m:sSupPr>
                        <m:e>
                          <m:r>
                            <a:rPr lang="it-IT" sz="2000" i="1">
                              <a:latin typeface="Cambria Math" panose="02040503050406030204" pitchFamily="18" charset="0"/>
                            </a:rPr>
                            <m:t>𝑅</m:t>
                          </m:r>
                        </m:e>
                        <m:sup>
                          <m:r>
                            <a:rPr lang="it-IT" sz="2000" i="1">
                              <a:latin typeface="Cambria Math" panose="02040503050406030204" pitchFamily="18" charset="0"/>
                            </a:rPr>
                            <m:t>2</m:t>
                          </m:r>
                        </m:sup>
                      </m:sSup>
                      <m:r>
                        <a:rPr lang="it-IT" sz="2000" i="1">
                          <a:latin typeface="Cambria Math" panose="02040503050406030204" pitchFamily="18" charset="0"/>
                        </a:rPr>
                        <m:t>+4 </m:t>
                      </m:r>
                      <m:r>
                        <a:rPr lang="it-IT" sz="2000" i="1">
                          <a:latin typeface="Cambria Math" panose="02040503050406030204" pitchFamily="18" charset="0"/>
                        </a:rPr>
                        <m:t>𝐴𝑟𝑒𝑎</m:t>
                      </m:r>
                      <m:r>
                        <a:rPr lang="it-IT" sz="2000" i="1">
                          <a:latin typeface="Cambria Math" panose="02040503050406030204" pitchFamily="18" charset="0"/>
                        </a:rPr>
                        <m:t> </m:t>
                      </m:r>
                      <m:r>
                        <a:rPr lang="it-IT" sz="2000" i="1">
                          <a:latin typeface="Cambria Math" panose="02040503050406030204" pitchFamily="18" charset="0"/>
                        </a:rPr>
                        <m:t>𝑇𝑟𝑖𝑎𝑛𝑔𝑜𝑙𝑜</m:t>
                      </m:r>
                      <m:r>
                        <a:rPr lang="it-IT" sz="2000" i="1">
                          <a:latin typeface="Cambria Math" panose="02040503050406030204" pitchFamily="18" charset="0"/>
                        </a:rPr>
                        <m:t>=4 </m:t>
                      </m:r>
                      <m:d>
                        <m:dPr>
                          <m:ctrlPr>
                            <a:rPr lang="it-IT" sz="2000" i="1">
                              <a:latin typeface="Cambria Math" panose="02040503050406030204" pitchFamily="18" charset="0"/>
                            </a:rPr>
                          </m:ctrlPr>
                        </m:dPr>
                        <m:e>
                          <m:r>
                            <a:rPr lang="it-IT" sz="2000" i="1">
                              <a:latin typeface="Cambria Math" panose="02040503050406030204" pitchFamily="18" charset="0"/>
                            </a:rPr>
                            <m:t>𝛼</m:t>
                          </m:r>
                          <m:r>
                            <a:rPr lang="it-IT" sz="2000" i="1">
                              <a:latin typeface="Cambria Math" panose="02040503050406030204" pitchFamily="18" charset="0"/>
                            </a:rPr>
                            <m:t>+ </m:t>
                          </m:r>
                          <m:r>
                            <a:rPr lang="it-IT" sz="2000" i="1">
                              <a:latin typeface="Cambria Math" panose="02040503050406030204" pitchFamily="18" charset="0"/>
                            </a:rPr>
                            <m:t>𝛽</m:t>
                          </m:r>
                          <m:r>
                            <a:rPr lang="it-IT" sz="2000" i="1">
                              <a:latin typeface="Cambria Math" panose="02040503050406030204" pitchFamily="18" charset="0"/>
                            </a:rPr>
                            <m:t>+ </m:t>
                          </m:r>
                          <m:r>
                            <a:rPr lang="it-IT" sz="2000" i="1">
                              <a:latin typeface="Cambria Math" panose="02040503050406030204" pitchFamily="18" charset="0"/>
                            </a:rPr>
                            <m:t>𝛾</m:t>
                          </m:r>
                        </m:e>
                      </m:d>
                      <m:sSup>
                        <m:sSupPr>
                          <m:ctrlPr>
                            <a:rPr lang="it-IT" sz="2000" i="1">
                              <a:latin typeface="Cambria Math" panose="02040503050406030204" pitchFamily="18" charset="0"/>
                            </a:rPr>
                          </m:ctrlPr>
                        </m:sSupPr>
                        <m:e>
                          <m:r>
                            <a:rPr lang="it-IT" sz="2000" i="1">
                              <a:latin typeface="Cambria Math" panose="02040503050406030204" pitchFamily="18" charset="0"/>
                            </a:rPr>
                            <m:t>𝑅</m:t>
                          </m:r>
                        </m:e>
                        <m:sup>
                          <m:r>
                            <a:rPr lang="it-IT" sz="2000" i="1">
                              <a:latin typeface="Cambria Math" panose="02040503050406030204" pitchFamily="18" charset="0"/>
                            </a:rPr>
                            <m:t>2</m:t>
                          </m:r>
                        </m:sup>
                      </m:sSup>
                    </m:oMath>
                  </m:oMathPara>
                </a14:m>
                <a:endParaRPr lang="it-IT" sz="2000" dirty="0"/>
              </a:p>
            </p:txBody>
          </p:sp>
        </mc:Choice>
        <mc:Fallback xmlns="">
          <p:sp>
            <p:nvSpPr>
              <p:cNvPr id="7" name="CasellaDiTesto 6">
                <a:extLst>
                  <a:ext uri="{FF2B5EF4-FFF2-40B4-BE49-F238E27FC236}">
                    <a16:creationId xmlns:a16="http://schemas.microsoft.com/office/drawing/2014/main" id="{4185FBDB-2413-4541-925F-97326F0DF33B}"/>
                  </a:ext>
                </a:extLst>
              </p:cNvPr>
              <p:cNvSpPr txBox="1">
                <a:spLocks noRot="1" noChangeAspect="1" noMove="1" noResize="1" noEditPoints="1" noAdjustHandles="1" noChangeArrowheads="1" noChangeShapeType="1" noTextEdit="1"/>
              </p:cNvSpPr>
              <p:nvPr/>
            </p:nvSpPr>
            <p:spPr>
              <a:xfrm>
                <a:off x="7202184" y="1982912"/>
                <a:ext cx="4859677" cy="3784754"/>
              </a:xfrm>
              <a:prstGeom prst="rect">
                <a:avLst/>
              </a:prstGeom>
              <a:blipFill>
                <a:blip r:embed="rId4"/>
                <a:stretch>
                  <a:fillRect l="-1042" t="-1007" r="-1563" b="-1007"/>
                </a:stretch>
              </a:blipFill>
            </p:spPr>
            <p:txBody>
              <a:bodyPr/>
              <a:lstStyle/>
              <a:p>
                <a:r>
                  <a:rPr lang="it-IT">
                    <a:noFill/>
                  </a:rPr>
                  <a:t> </a:t>
                </a:r>
              </a:p>
            </p:txBody>
          </p:sp>
        </mc:Fallback>
      </mc:AlternateContent>
    </p:spTree>
    <p:extLst>
      <p:ext uri="{BB962C8B-B14F-4D97-AF65-F5344CB8AC3E}">
        <p14:creationId xmlns:p14="http://schemas.microsoft.com/office/powerpoint/2010/main" val="380818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F4AC2B8-EEB8-0641-B1BE-62CCD5F15CFC}"/>
              </a:ext>
            </a:extLst>
          </p:cNvPr>
          <p:cNvPicPr>
            <a:picLocks noGrp="1" noChangeAspect="1"/>
          </p:cNvPicPr>
          <p:nvPr>
            <p:ph idx="1"/>
          </p:nvPr>
        </p:nvPicPr>
        <p:blipFill>
          <a:blip r:embed="rId2"/>
          <a:stretch>
            <a:fillRect/>
          </a:stretch>
        </p:blipFill>
        <p:spPr>
          <a:xfrm>
            <a:off x="0" y="0"/>
            <a:ext cx="6205591" cy="3946756"/>
          </a:xfrm>
        </p:spPr>
      </p:pic>
      <p:pic>
        <p:nvPicPr>
          <p:cNvPr id="7" name="Immagine 6">
            <a:extLst>
              <a:ext uri="{FF2B5EF4-FFF2-40B4-BE49-F238E27FC236}">
                <a16:creationId xmlns:a16="http://schemas.microsoft.com/office/drawing/2014/main" id="{FA6C73C7-204B-0949-BD83-AC4FDEDEC3BF}"/>
              </a:ext>
            </a:extLst>
          </p:cNvPr>
          <p:cNvPicPr>
            <a:picLocks noChangeAspect="1"/>
          </p:cNvPicPr>
          <p:nvPr/>
        </p:nvPicPr>
        <p:blipFill>
          <a:blip r:embed="rId3"/>
          <a:stretch>
            <a:fillRect/>
          </a:stretch>
        </p:blipFill>
        <p:spPr>
          <a:xfrm>
            <a:off x="5445303" y="3018902"/>
            <a:ext cx="6746698" cy="3792919"/>
          </a:xfrm>
          <a:prstGeom prst="rect">
            <a:avLst/>
          </a:prstGeom>
        </p:spPr>
      </p:pic>
    </p:spTree>
    <p:extLst>
      <p:ext uri="{BB962C8B-B14F-4D97-AF65-F5344CB8AC3E}">
        <p14:creationId xmlns:p14="http://schemas.microsoft.com/office/powerpoint/2010/main" val="99761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83EF346-5444-224E-A8A4-235EBFC51C86}"/>
              </a:ext>
            </a:extLst>
          </p:cNvPr>
          <p:cNvPicPr>
            <a:picLocks noGrp="1" noChangeAspect="1"/>
          </p:cNvPicPr>
          <p:nvPr>
            <p:ph idx="1"/>
          </p:nvPr>
        </p:nvPicPr>
        <p:blipFill>
          <a:blip r:embed="rId2"/>
          <a:stretch>
            <a:fillRect/>
          </a:stretch>
        </p:blipFill>
        <p:spPr>
          <a:xfrm>
            <a:off x="172671" y="212581"/>
            <a:ext cx="3154720" cy="4351338"/>
          </a:xfrm>
        </p:spPr>
      </p:pic>
      <p:sp>
        <p:nvSpPr>
          <p:cNvPr id="6" name="CasellaDiTesto 5">
            <a:extLst>
              <a:ext uri="{FF2B5EF4-FFF2-40B4-BE49-F238E27FC236}">
                <a16:creationId xmlns:a16="http://schemas.microsoft.com/office/drawing/2014/main" id="{679515B0-228D-8A4A-BF72-DC8ED01F97BC}"/>
              </a:ext>
            </a:extLst>
          </p:cNvPr>
          <p:cNvSpPr txBox="1"/>
          <p:nvPr/>
        </p:nvSpPr>
        <p:spPr>
          <a:xfrm>
            <a:off x="3503489" y="113015"/>
            <a:ext cx="8548098" cy="6832640"/>
          </a:xfrm>
          <a:prstGeom prst="rect">
            <a:avLst/>
          </a:prstGeom>
          <a:noFill/>
        </p:spPr>
        <p:txBody>
          <a:bodyPr wrap="square" rtlCol="0">
            <a:spAutoFit/>
          </a:bodyPr>
          <a:lstStyle/>
          <a:p>
            <a:pPr algn="just"/>
            <a:r>
              <a:rPr lang="it-IT" sz="2000" i="1" dirty="0"/>
              <a:t>Analysis </a:t>
            </a:r>
            <a:r>
              <a:rPr lang="it-IT" sz="2000" i="1" dirty="0" err="1"/>
              <a:t>Situs</a:t>
            </a:r>
            <a:r>
              <a:rPr lang="it-IT" sz="2000" i="1" dirty="0"/>
              <a:t>, </a:t>
            </a:r>
            <a:r>
              <a:rPr lang="it-IT" sz="2000" dirty="0"/>
              <a:t>un nuovo modo di pensare alla geometria, natura ontologica ed epistemologica della geometria: non una teoria delle figure ma una </a:t>
            </a:r>
            <a:r>
              <a:rPr lang="it-IT" sz="2000" b="1" i="1" dirty="0"/>
              <a:t>scienza dello spazio</a:t>
            </a:r>
            <a:r>
              <a:rPr lang="it-IT" sz="2000" dirty="0"/>
              <a:t>. </a:t>
            </a:r>
          </a:p>
          <a:p>
            <a:pPr algn="just"/>
            <a:endParaRPr lang="it-IT" sz="2000" dirty="0"/>
          </a:p>
          <a:p>
            <a:pPr algn="just"/>
            <a:r>
              <a:rPr lang="it-IT" sz="2000" dirty="0"/>
              <a:t>Gli oggetti della geometria non sono solo le figure o le quantità continue, come nella tradizione greca, ma anche lo spazio stesso. </a:t>
            </a:r>
          </a:p>
          <a:p>
            <a:pPr algn="just"/>
            <a:r>
              <a:rPr lang="it-IT" sz="2000" dirty="0"/>
              <a:t>Considera lo spazio come una struttura e, con una famosa definizione, </a:t>
            </a:r>
          </a:p>
          <a:p>
            <a:pPr algn="just"/>
            <a:r>
              <a:rPr lang="it-IT" sz="2000" dirty="0"/>
              <a:t>lo descrive come </a:t>
            </a:r>
            <a:r>
              <a:rPr lang="it-IT" sz="2000" b="1" i="1" dirty="0"/>
              <a:t>un ordine di situazioni</a:t>
            </a:r>
            <a:r>
              <a:rPr lang="it-IT" sz="2000" dirty="0"/>
              <a:t>, dove per situazione si intende una relazione (geometrica) tra oggetti. </a:t>
            </a:r>
          </a:p>
          <a:p>
            <a:pPr algn="just"/>
            <a:endParaRPr lang="it-IT" sz="2000" dirty="0"/>
          </a:p>
          <a:p>
            <a:pPr algn="just"/>
            <a:r>
              <a:rPr lang="it-IT" sz="2000" dirty="0"/>
              <a:t>Un punto non è altro che un oggetto concepito come correlato ad altri attraverso una relazione di situazione, ad esempio attraverso una distanza. </a:t>
            </a:r>
          </a:p>
          <a:p>
            <a:pPr algn="just"/>
            <a:r>
              <a:rPr lang="it-IT" sz="2000" dirty="0"/>
              <a:t>E’ probabilmente la prima definizione naif del moderno concetto di spazio metrico, o </a:t>
            </a:r>
            <a:r>
              <a:rPr lang="it-IT" sz="2000" i="1" dirty="0"/>
              <a:t>struttura metrica.</a:t>
            </a:r>
          </a:p>
          <a:p>
            <a:pPr algn="just"/>
            <a:endParaRPr lang="it-IT" sz="2000" dirty="0"/>
          </a:p>
          <a:p>
            <a:pPr algn="just"/>
            <a:endParaRPr lang="it-IT" sz="2000" dirty="0"/>
          </a:p>
          <a:p>
            <a:pPr algn="just"/>
            <a:r>
              <a:rPr lang="it-IT" sz="2000" dirty="0"/>
              <a:t>In uno dei tentativi di </a:t>
            </a:r>
            <a:r>
              <a:rPr lang="it-IT" sz="2000" b="1" dirty="0"/>
              <a:t>prova (sbagliata) del postulato delle parallele</a:t>
            </a:r>
            <a:r>
              <a:rPr lang="it-IT" sz="2000" dirty="0"/>
              <a:t> osserva che, per il </a:t>
            </a:r>
            <a:r>
              <a:rPr lang="it-IT" sz="2000" i="1" dirty="0"/>
              <a:t>principio di ragion sufficiente</a:t>
            </a:r>
            <a:r>
              <a:rPr lang="it-IT" sz="2000" dirty="0"/>
              <a:t>, non essendoci alcuna ragione valida per supporre che lo spazio non sia uniforme, questo lo deve essere per forza. Suppone  quindi che non vi siano nello spazio particolari ordini di situazioni, particolari proprietà metriche. </a:t>
            </a:r>
          </a:p>
          <a:p>
            <a:endParaRPr lang="it-IT" dirty="0"/>
          </a:p>
        </p:txBody>
      </p:sp>
      <p:sp>
        <p:nvSpPr>
          <p:cNvPr id="2" name="CasellaDiTesto 1">
            <a:extLst>
              <a:ext uri="{FF2B5EF4-FFF2-40B4-BE49-F238E27FC236}">
                <a16:creationId xmlns:a16="http://schemas.microsoft.com/office/drawing/2014/main" id="{B0610B92-F9E8-BE4D-B1E5-A9DC486E0F07}"/>
              </a:ext>
            </a:extLst>
          </p:cNvPr>
          <p:cNvSpPr txBox="1"/>
          <p:nvPr/>
        </p:nvSpPr>
        <p:spPr>
          <a:xfrm>
            <a:off x="38953" y="4777740"/>
            <a:ext cx="3422155" cy="400110"/>
          </a:xfrm>
          <a:prstGeom prst="rect">
            <a:avLst/>
          </a:prstGeom>
          <a:noFill/>
        </p:spPr>
        <p:txBody>
          <a:bodyPr wrap="none" rtlCol="0">
            <a:spAutoFit/>
          </a:bodyPr>
          <a:lstStyle/>
          <a:p>
            <a:r>
              <a:rPr lang="it-IT" sz="2000" dirty="0" err="1"/>
              <a:t>Gottfried</a:t>
            </a:r>
            <a:r>
              <a:rPr lang="it-IT" sz="2000" dirty="0"/>
              <a:t> </a:t>
            </a:r>
            <a:r>
              <a:rPr lang="it-IT" sz="2000" dirty="0" err="1"/>
              <a:t>W</a:t>
            </a:r>
            <a:r>
              <a:rPr lang="it-IT" sz="2000" dirty="0"/>
              <a:t>. </a:t>
            </a:r>
            <a:r>
              <a:rPr lang="it-IT" sz="2000" dirty="0" err="1"/>
              <a:t>Leibniz</a:t>
            </a:r>
            <a:r>
              <a:rPr lang="it-IT" sz="2000" dirty="0"/>
              <a:t> 1646-1716</a:t>
            </a:r>
          </a:p>
        </p:txBody>
      </p:sp>
    </p:spTree>
    <p:extLst>
      <p:ext uri="{BB962C8B-B14F-4D97-AF65-F5344CB8AC3E}">
        <p14:creationId xmlns:p14="http://schemas.microsoft.com/office/powerpoint/2010/main" val="358710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5E8FE5E-E397-C548-AE95-312213331970}"/>
              </a:ext>
            </a:extLst>
          </p:cNvPr>
          <p:cNvPicPr>
            <a:picLocks noGrp="1" noChangeAspect="1"/>
          </p:cNvPicPr>
          <p:nvPr>
            <p:ph idx="1"/>
          </p:nvPr>
        </p:nvPicPr>
        <p:blipFill>
          <a:blip r:embed="rId3"/>
          <a:stretch>
            <a:fillRect/>
          </a:stretch>
        </p:blipFill>
        <p:spPr>
          <a:xfrm>
            <a:off x="-1" y="0"/>
            <a:ext cx="5011389" cy="5897880"/>
          </a:xfrm>
        </p:spPr>
      </p:pic>
      <p:sp>
        <p:nvSpPr>
          <p:cNvPr id="6" name="CasellaDiTesto 5">
            <a:extLst>
              <a:ext uri="{FF2B5EF4-FFF2-40B4-BE49-F238E27FC236}">
                <a16:creationId xmlns:a16="http://schemas.microsoft.com/office/drawing/2014/main" id="{D1159D31-29E3-3D4E-AF34-6A991530738D}"/>
              </a:ext>
            </a:extLst>
          </p:cNvPr>
          <p:cNvSpPr txBox="1"/>
          <p:nvPr/>
        </p:nvSpPr>
        <p:spPr>
          <a:xfrm>
            <a:off x="3517900" y="297950"/>
            <a:ext cx="8674100" cy="677108"/>
          </a:xfrm>
          <a:prstGeom prst="rect">
            <a:avLst/>
          </a:prstGeom>
          <a:noFill/>
        </p:spPr>
        <p:txBody>
          <a:bodyPr wrap="square" rtlCol="0">
            <a:spAutoFit/>
          </a:bodyPr>
          <a:lstStyle/>
          <a:p>
            <a:endParaRPr lang="it-IT" sz="2000" dirty="0"/>
          </a:p>
          <a:p>
            <a:endParaRPr lang="it-IT" dirty="0"/>
          </a:p>
        </p:txBody>
      </p:sp>
      <p:sp>
        <p:nvSpPr>
          <p:cNvPr id="2" name="CasellaDiTesto 1">
            <a:extLst>
              <a:ext uri="{FF2B5EF4-FFF2-40B4-BE49-F238E27FC236}">
                <a16:creationId xmlns:a16="http://schemas.microsoft.com/office/drawing/2014/main" id="{5A80DDBA-1CD4-4944-8A21-46E92C337AC4}"/>
              </a:ext>
            </a:extLst>
          </p:cNvPr>
          <p:cNvSpPr txBox="1"/>
          <p:nvPr/>
        </p:nvSpPr>
        <p:spPr>
          <a:xfrm>
            <a:off x="848989" y="6187808"/>
            <a:ext cx="3313408" cy="400110"/>
          </a:xfrm>
          <a:prstGeom prst="rect">
            <a:avLst/>
          </a:prstGeom>
          <a:noFill/>
        </p:spPr>
        <p:txBody>
          <a:bodyPr wrap="none" rtlCol="0">
            <a:spAutoFit/>
          </a:bodyPr>
          <a:lstStyle/>
          <a:p>
            <a:r>
              <a:rPr lang="it-IT" sz="2000" dirty="0"/>
              <a:t>Bernhard </a:t>
            </a:r>
            <a:r>
              <a:rPr lang="it-IT" sz="2000" dirty="0" err="1"/>
              <a:t>Riemann</a:t>
            </a:r>
            <a:r>
              <a:rPr lang="it-IT" sz="2000" dirty="0"/>
              <a:t> 1826-1866</a:t>
            </a:r>
          </a:p>
        </p:txBody>
      </p:sp>
      <p:pic>
        <p:nvPicPr>
          <p:cNvPr id="7" name="Immagine 6">
            <a:extLst>
              <a:ext uri="{FF2B5EF4-FFF2-40B4-BE49-F238E27FC236}">
                <a16:creationId xmlns:a16="http://schemas.microsoft.com/office/drawing/2014/main" id="{AB89AB20-E56A-924B-9A7A-BD07CD01BF8E}"/>
              </a:ext>
            </a:extLst>
          </p:cNvPr>
          <p:cNvPicPr>
            <a:picLocks noChangeAspect="1"/>
          </p:cNvPicPr>
          <p:nvPr/>
        </p:nvPicPr>
        <p:blipFill>
          <a:blip r:embed="rId4"/>
          <a:stretch>
            <a:fillRect/>
          </a:stretch>
        </p:blipFill>
        <p:spPr>
          <a:xfrm>
            <a:off x="5806440" y="-662940"/>
            <a:ext cx="5957207" cy="7520940"/>
          </a:xfrm>
          <a:prstGeom prst="rect">
            <a:avLst/>
          </a:prstGeom>
        </p:spPr>
      </p:pic>
      <p:pic>
        <p:nvPicPr>
          <p:cNvPr id="8" name="Immagine 7">
            <a:extLst>
              <a:ext uri="{FF2B5EF4-FFF2-40B4-BE49-F238E27FC236}">
                <a16:creationId xmlns:a16="http://schemas.microsoft.com/office/drawing/2014/main" id="{F7760D24-71E6-1D46-8BC6-638C2D45D73D}"/>
              </a:ext>
            </a:extLst>
          </p:cNvPr>
          <p:cNvPicPr>
            <a:picLocks noChangeAspect="1"/>
          </p:cNvPicPr>
          <p:nvPr/>
        </p:nvPicPr>
        <p:blipFill>
          <a:blip r:embed="rId4"/>
          <a:stretch>
            <a:fillRect/>
          </a:stretch>
        </p:blipFill>
        <p:spPr>
          <a:xfrm>
            <a:off x="5806440" y="-662940"/>
            <a:ext cx="5957207" cy="7520940"/>
          </a:xfrm>
          <a:prstGeom prst="rect">
            <a:avLst/>
          </a:prstGeom>
        </p:spPr>
      </p:pic>
    </p:spTree>
    <p:extLst>
      <p:ext uri="{BB962C8B-B14F-4D97-AF65-F5344CB8AC3E}">
        <p14:creationId xmlns:p14="http://schemas.microsoft.com/office/powerpoint/2010/main" val="4156377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A40D8B-FB80-F14D-A243-0C08F5785E71}"/>
              </a:ext>
            </a:extLst>
          </p:cNvPr>
          <p:cNvSpPr>
            <a:spLocks noGrp="1"/>
          </p:cNvSpPr>
          <p:nvPr>
            <p:ph idx="1"/>
          </p:nvPr>
        </p:nvSpPr>
        <p:spPr>
          <a:xfrm>
            <a:off x="0" y="0"/>
            <a:ext cx="9521190" cy="6469380"/>
          </a:xfrm>
        </p:spPr>
        <p:txBody>
          <a:bodyPr>
            <a:normAutofit/>
          </a:bodyPr>
          <a:lstStyle/>
          <a:p>
            <a:pPr marL="0" indent="0" algn="just">
              <a:lnSpc>
                <a:spcPct val="100000"/>
              </a:lnSpc>
              <a:spcBef>
                <a:spcPts val="0"/>
              </a:spcBef>
              <a:buNone/>
            </a:pPr>
            <a:r>
              <a:rPr lang="it-IT" sz="3100" i="1" kern="0" dirty="0">
                <a:latin typeface="Calibri" panose="020F0502020204030204" pitchFamily="34" charset="0"/>
              </a:rPr>
              <a:t>...Mi sono perciò proposto in primo luogo il compito di costruire il </a:t>
            </a:r>
            <a:r>
              <a:rPr lang="it-IT" sz="3100" b="1" i="1" kern="0" dirty="0">
                <a:latin typeface="Calibri" panose="020F0502020204030204" pitchFamily="34" charset="0"/>
              </a:rPr>
              <a:t>concetto di grandezza </a:t>
            </a:r>
            <a:r>
              <a:rPr lang="it-IT" sz="3100" b="1" i="1" kern="0" dirty="0" err="1">
                <a:latin typeface="Calibri" panose="020F0502020204030204" pitchFamily="34" charset="0"/>
              </a:rPr>
              <a:t>multiplamente</a:t>
            </a:r>
            <a:r>
              <a:rPr lang="it-IT" sz="3100" b="1" i="1" kern="0" dirty="0">
                <a:latin typeface="Calibri" panose="020F0502020204030204" pitchFamily="34" charset="0"/>
              </a:rPr>
              <a:t> estesa</a:t>
            </a:r>
            <a:r>
              <a:rPr lang="it-IT" sz="3100" i="1" kern="0" dirty="0">
                <a:latin typeface="Calibri" panose="020F0502020204030204" pitchFamily="34" charset="0"/>
              </a:rPr>
              <a:t> </a:t>
            </a:r>
            <a:r>
              <a:rPr lang="it-IT" sz="3100" b="1" i="1" kern="0" dirty="0">
                <a:latin typeface="Calibri" panose="020F0502020204030204" pitchFamily="34" charset="0"/>
              </a:rPr>
              <a:t>(</a:t>
            </a:r>
            <a:r>
              <a:rPr lang="it-IT" sz="3100" b="1" i="1" kern="0" dirty="0" err="1">
                <a:latin typeface="Calibri" panose="020F0502020204030204" pitchFamily="34" charset="0"/>
              </a:rPr>
              <a:t>mehrfach</a:t>
            </a:r>
            <a:r>
              <a:rPr lang="it-IT" sz="3100" b="1" i="1" kern="0" dirty="0">
                <a:latin typeface="Calibri" panose="020F0502020204030204" pitchFamily="34" charset="0"/>
              </a:rPr>
              <a:t> </a:t>
            </a:r>
            <a:r>
              <a:rPr lang="it-IT" sz="3100" b="1" i="1" kern="0" dirty="0" err="1">
                <a:latin typeface="Calibri" panose="020F0502020204030204" pitchFamily="34" charset="0"/>
              </a:rPr>
              <a:t>ausgedehnter</a:t>
            </a:r>
            <a:r>
              <a:rPr lang="it-IT" sz="3100" b="1" i="1" kern="0" dirty="0">
                <a:latin typeface="Calibri" panose="020F0502020204030204" pitchFamily="34" charset="0"/>
              </a:rPr>
              <a:t> </a:t>
            </a:r>
            <a:r>
              <a:rPr lang="it-IT" sz="3100" b="1" i="1" kern="0" dirty="0" err="1">
                <a:latin typeface="Calibri" panose="020F0502020204030204" pitchFamily="34" charset="0"/>
              </a:rPr>
              <a:t>Grössen</a:t>
            </a:r>
            <a:r>
              <a:rPr lang="it-IT" sz="3100" b="1" i="1" kern="0" dirty="0">
                <a:latin typeface="Calibri" panose="020F0502020204030204" pitchFamily="34" charset="0"/>
              </a:rPr>
              <a:t>)...</a:t>
            </a:r>
            <a:r>
              <a:rPr lang="it-IT" sz="3100" i="1" kern="0" dirty="0">
                <a:latin typeface="Calibri" panose="020F0502020204030204" pitchFamily="34" charset="0"/>
              </a:rPr>
              <a:t>esse costituiranno le </a:t>
            </a:r>
            <a:r>
              <a:rPr lang="it-IT" sz="3100" b="1" i="1" kern="0" dirty="0">
                <a:latin typeface="Calibri" panose="020F0502020204030204" pitchFamily="34" charset="0"/>
              </a:rPr>
              <a:t>Varietà </a:t>
            </a:r>
            <a:r>
              <a:rPr lang="it-IT" sz="3100" i="1" kern="0" dirty="0">
                <a:latin typeface="Calibri" panose="020F0502020204030204" pitchFamily="34" charset="0"/>
              </a:rPr>
              <a:t>(</a:t>
            </a:r>
            <a:r>
              <a:rPr lang="it-IT" sz="3100" i="1" kern="0" dirty="0" err="1">
                <a:latin typeface="Calibri" panose="020F0502020204030204" pitchFamily="34" charset="0"/>
              </a:rPr>
              <a:t>Mannigfaltigkeit</a:t>
            </a:r>
            <a:r>
              <a:rPr lang="it-IT" sz="3100" i="1" kern="0" dirty="0">
                <a:latin typeface="Calibri" panose="020F0502020204030204" pitchFamily="34" charset="0"/>
              </a:rPr>
              <a:t>)</a:t>
            </a:r>
            <a:r>
              <a:rPr lang="it-IT" sz="3100" kern="0" dirty="0">
                <a:latin typeface="Calibri" panose="020F0502020204030204" pitchFamily="34" charset="0"/>
              </a:rPr>
              <a:t>, </a:t>
            </a:r>
            <a:r>
              <a:rPr lang="it-IT" sz="3100" i="1" kern="0" dirty="0">
                <a:latin typeface="Calibri" panose="020F0502020204030204" pitchFamily="34" charset="0"/>
              </a:rPr>
              <a:t>continue o discrete.</a:t>
            </a:r>
          </a:p>
          <a:p>
            <a:pPr marL="0" indent="0" algn="just">
              <a:lnSpc>
                <a:spcPct val="100000"/>
              </a:lnSpc>
              <a:spcBef>
                <a:spcPts val="0"/>
              </a:spcBef>
              <a:buNone/>
            </a:pPr>
            <a:endParaRPr lang="it-IT" sz="3100" i="1" kern="0" dirty="0">
              <a:latin typeface="Calibri" panose="020F0502020204030204" pitchFamily="34" charset="0"/>
            </a:endParaRPr>
          </a:p>
          <a:p>
            <a:pPr marL="0" indent="0" algn="just">
              <a:lnSpc>
                <a:spcPct val="100000"/>
              </a:lnSpc>
              <a:spcBef>
                <a:spcPts val="0"/>
              </a:spcBef>
              <a:buNone/>
            </a:pPr>
            <a:r>
              <a:rPr lang="it-IT" sz="3100" i="1" kern="0" dirty="0">
                <a:latin typeface="Calibri" panose="020F0502020204030204" pitchFamily="34" charset="0"/>
              </a:rPr>
              <a:t>...Da questo pertanto segue che una grandezza </a:t>
            </a:r>
            <a:r>
              <a:rPr lang="it-IT" sz="3100" i="1" kern="0" dirty="0" err="1">
                <a:latin typeface="Calibri" panose="020F0502020204030204" pitchFamily="34" charset="0"/>
              </a:rPr>
              <a:t>multiplamente</a:t>
            </a:r>
            <a:r>
              <a:rPr lang="it-IT" sz="3100" i="1" kern="0" dirty="0">
                <a:latin typeface="Calibri" panose="020F0502020204030204" pitchFamily="34" charset="0"/>
              </a:rPr>
              <a:t> estesa è passibile di diverse </a:t>
            </a:r>
            <a:r>
              <a:rPr lang="it-IT" sz="3100" b="1" i="1" kern="0" dirty="0">
                <a:latin typeface="Calibri" panose="020F0502020204030204" pitchFamily="34" charset="0"/>
              </a:rPr>
              <a:t>relazioni metriche</a:t>
            </a:r>
            <a:r>
              <a:rPr lang="it-IT" sz="3100" i="1" kern="0" dirty="0">
                <a:latin typeface="Calibri" panose="020F0502020204030204" pitchFamily="34" charset="0"/>
              </a:rPr>
              <a:t> (</a:t>
            </a:r>
            <a:r>
              <a:rPr lang="it-IT" sz="3100" i="1" kern="0" dirty="0" err="1">
                <a:latin typeface="Calibri" panose="020F0502020204030204" pitchFamily="34" charset="0"/>
              </a:rPr>
              <a:t>eine</a:t>
            </a:r>
            <a:r>
              <a:rPr lang="it-IT" sz="3100" i="1" kern="0" dirty="0">
                <a:latin typeface="Calibri" panose="020F0502020204030204" pitchFamily="34" charset="0"/>
              </a:rPr>
              <a:t> </a:t>
            </a:r>
            <a:r>
              <a:rPr lang="it-IT" sz="3100" i="1" kern="0" dirty="0" err="1">
                <a:latin typeface="Calibri" panose="020F0502020204030204" pitchFamily="34" charset="0"/>
              </a:rPr>
              <a:t>mehrfach</a:t>
            </a:r>
            <a:r>
              <a:rPr lang="it-IT" sz="3100" i="1" kern="0" dirty="0">
                <a:latin typeface="Calibri" panose="020F0502020204030204" pitchFamily="34" charset="0"/>
              </a:rPr>
              <a:t> </a:t>
            </a:r>
            <a:r>
              <a:rPr lang="it-IT" sz="3100" i="1" kern="0" dirty="0" err="1">
                <a:latin typeface="Calibri" panose="020F0502020204030204" pitchFamily="34" charset="0"/>
              </a:rPr>
              <a:t>ausgedehnte</a:t>
            </a:r>
            <a:r>
              <a:rPr lang="it-IT" sz="3100" i="1" kern="0" dirty="0">
                <a:latin typeface="Calibri" panose="020F0502020204030204" pitchFamily="34" charset="0"/>
              </a:rPr>
              <a:t> </a:t>
            </a:r>
            <a:r>
              <a:rPr lang="it-IT" sz="3100" i="1" kern="0" dirty="0" err="1">
                <a:latin typeface="Calibri" panose="020F0502020204030204" pitchFamily="34" charset="0"/>
              </a:rPr>
              <a:t>Grösse</a:t>
            </a:r>
            <a:r>
              <a:rPr lang="it-IT" sz="3100" i="1" kern="0" dirty="0">
                <a:latin typeface="Calibri" panose="020F0502020204030204" pitchFamily="34" charset="0"/>
              </a:rPr>
              <a:t> </a:t>
            </a:r>
            <a:r>
              <a:rPr lang="it-IT" sz="3100" i="1" kern="0" dirty="0" err="1">
                <a:latin typeface="Calibri" panose="020F0502020204030204" pitchFamily="34" charset="0"/>
              </a:rPr>
              <a:t>verschiedener</a:t>
            </a:r>
            <a:r>
              <a:rPr lang="it-IT" sz="3100" i="1" kern="0" dirty="0">
                <a:latin typeface="Calibri" panose="020F0502020204030204" pitchFamily="34" charset="0"/>
              </a:rPr>
              <a:t> </a:t>
            </a:r>
            <a:r>
              <a:rPr lang="it-IT" sz="3100" i="1" kern="0" dirty="0" err="1">
                <a:latin typeface="Calibri" panose="020F0502020204030204" pitchFamily="34" charset="0"/>
              </a:rPr>
              <a:t>Massverhältnisse</a:t>
            </a:r>
            <a:r>
              <a:rPr lang="it-IT" sz="3100" i="1" kern="0" dirty="0">
                <a:latin typeface="Calibri" panose="020F0502020204030204" pitchFamily="34" charset="0"/>
              </a:rPr>
              <a:t> </a:t>
            </a:r>
            <a:r>
              <a:rPr lang="it-IT" sz="3100" i="1" kern="0" dirty="0" err="1">
                <a:latin typeface="Calibri" panose="020F0502020204030204" pitchFamily="34" charset="0"/>
              </a:rPr>
              <a:t>fähig</a:t>
            </a:r>
            <a:r>
              <a:rPr lang="it-IT" sz="3100" i="1" kern="0" dirty="0">
                <a:latin typeface="Calibri" panose="020F0502020204030204" pitchFamily="34" charset="0"/>
              </a:rPr>
              <a:t> </a:t>
            </a:r>
            <a:r>
              <a:rPr lang="it-IT" sz="3100" i="1" kern="0" dirty="0" err="1">
                <a:latin typeface="Calibri" panose="020F0502020204030204" pitchFamily="34" charset="0"/>
              </a:rPr>
              <a:t>ist</a:t>
            </a:r>
            <a:r>
              <a:rPr lang="it-IT" sz="3100" kern="0" dirty="0">
                <a:latin typeface="Calibri" panose="020F0502020204030204" pitchFamily="34" charset="0"/>
              </a:rPr>
              <a:t>)</a:t>
            </a:r>
            <a:r>
              <a:rPr lang="it-IT" sz="3100" i="1" kern="0" dirty="0">
                <a:latin typeface="Calibri" panose="020F0502020204030204" pitchFamily="34" charset="0"/>
              </a:rPr>
              <a:t>, e che lo spazio costituisce quindi solo un caso particolare di una grandezza </a:t>
            </a:r>
            <a:r>
              <a:rPr lang="it-IT" sz="3100" i="1" kern="0" dirty="0" err="1">
                <a:latin typeface="Calibri" panose="020F0502020204030204" pitchFamily="34" charset="0"/>
              </a:rPr>
              <a:t>triplamente</a:t>
            </a:r>
            <a:r>
              <a:rPr lang="it-IT" sz="3100" i="1" kern="0" dirty="0">
                <a:latin typeface="Calibri" panose="020F0502020204030204" pitchFamily="34" charset="0"/>
              </a:rPr>
              <a:t> estesa.</a:t>
            </a:r>
          </a:p>
          <a:p>
            <a:pPr marL="0" indent="0" algn="just">
              <a:buNone/>
            </a:pPr>
            <a:endParaRPr lang="it-IT" sz="11200" i="1" dirty="0"/>
          </a:p>
          <a:p>
            <a:pPr marL="0" indent="0" algn="just">
              <a:buNone/>
            </a:pPr>
            <a:endParaRPr lang="it-IT" dirty="0"/>
          </a:p>
        </p:txBody>
      </p:sp>
    </p:spTree>
    <p:extLst>
      <p:ext uri="{BB962C8B-B14F-4D97-AF65-F5344CB8AC3E}">
        <p14:creationId xmlns:p14="http://schemas.microsoft.com/office/powerpoint/2010/main" val="125458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B7A89EB-501A-434B-9740-EA3D057564DF}"/>
              </a:ext>
            </a:extLst>
          </p:cNvPr>
          <p:cNvSpPr>
            <a:spLocks noGrp="1"/>
          </p:cNvSpPr>
          <p:nvPr>
            <p:ph idx="1"/>
          </p:nvPr>
        </p:nvSpPr>
        <p:spPr>
          <a:xfrm>
            <a:off x="26670" y="8254"/>
            <a:ext cx="12165330" cy="6758305"/>
          </a:xfrm>
        </p:spPr>
        <p:txBody>
          <a:bodyPr/>
          <a:lstStyle/>
          <a:p>
            <a:r>
              <a:rPr lang="it-IT" dirty="0" err="1"/>
              <a:t>J</a:t>
            </a:r>
            <a:r>
              <a:rPr lang="it-IT" dirty="0"/>
              <a:t>. </a:t>
            </a:r>
            <a:r>
              <a:rPr lang="it-IT" dirty="0" err="1"/>
              <a:t>Stillwell</a:t>
            </a:r>
            <a:r>
              <a:rPr lang="it-IT" dirty="0"/>
              <a:t>, </a:t>
            </a:r>
            <a:r>
              <a:rPr lang="it-IT" dirty="0" err="1"/>
              <a:t>Mathematics</a:t>
            </a:r>
            <a:r>
              <a:rPr lang="it-IT" dirty="0"/>
              <a:t> and </a:t>
            </a:r>
            <a:r>
              <a:rPr lang="it-IT" dirty="0" err="1"/>
              <a:t>its</a:t>
            </a:r>
            <a:r>
              <a:rPr lang="it-IT" dirty="0"/>
              <a:t> </a:t>
            </a:r>
            <a:r>
              <a:rPr lang="it-IT" dirty="0" err="1"/>
              <a:t>history</a:t>
            </a:r>
            <a:r>
              <a:rPr lang="it-IT" dirty="0"/>
              <a:t>, </a:t>
            </a:r>
            <a:r>
              <a:rPr lang="it-IT" dirty="0" err="1"/>
              <a:t>Springer</a:t>
            </a:r>
            <a:r>
              <a:rPr lang="it-IT" dirty="0"/>
              <a:t> UTM (terza edizione 2010)</a:t>
            </a:r>
          </a:p>
          <a:p>
            <a:r>
              <a:rPr lang="it-IT" dirty="0"/>
              <a:t>A. </a:t>
            </a:r>
            <a:r>
              <a:rPr lang="it-IT" dirty="0" err="1"/>
              <a:t>Ostermann</a:t>
            </a:r>
            <a:r>
              <a:rPr lang="it-IT" dirty="0"/>
              <a:t>-G. </a:t>
            </a:r>
            <a:r>
              <a:rPr lang="it-IT" dirty="0" err="1"/>
              <a:t>Wanner</a:t>
            </a:r>
            <a:r>
              <a:rPr lang="it-IT" dirty="0"/>
              <a:t>, </a:t>
            </a:r>
            <a:r>
              <a:rPr lang="it-IT" dirty="0" err="1"/>
              <a:t>Geometry</a:t>
            </a:r>
            <a:r>
              <a:rPr lang="it-IT" dirty="0"/>
              <a:t> by </a:t>
            </a:r>
            <a:r>
              <a:rPr lang="it-IT" dirty="0" err="1"/>
              <a:t>its</a:t>
            </a:r>
            <a:r>
              <a:rPr lang="it-IT" dirty="0"/>
              <a:t> </a:t>
            </a:r>
            <a:r>
              <a:rPr lang="it-IT" dirty="0" err="1"/>
              <a:t>history</a:t>
            </a:r>
            <a:r>
              <a:rPr lang="it-IT" dirty="0"/>
              <a:t>, </a:t>
            </a:r>
            <a:r>
              <a:rPr lang="it-IT" dirty="0" err="1"/>
              <a:t>Springer</a:t>
            </a:r>
            <a:r>
              <a:rPr lang="it-IT" dirty="0"/>
              <a:t> UTM (2012)</a:t>
            </a:r>
          </a:p>
          <a:p>
            <a:r>
              <a:rPr lang="it-IT" dirty="0"/>
              <a:t>L. </a:t>
            </a:r>
            <a:r>
              <a:rPr lang="it-IT" dirty="0" err="1"/>
              <a:t>Ji</a:t>
            </a:r>
            <a:r>
              <a:rPr lang="it-IT" dirty="0"/>
              <a:t>-</a:t>
            </a:r>
            <a:r>
              <a:rPr lang="it-IT" dirty="0" err="1"/>
              <a:t>A.Papadopoulos</a:t>
            </a:r>
            <a:r>
              <a:rPr lang="it-IT" dirty="0"/>
              <a:t>-S. Yamada (</a:t>
            </a:r>
            <a:r>
              <a:rPr lang="it-IT" dirty="0" err="1"/>
              <a:t>editors</a:t>
            </a:r>
            <a:r>
              <a:rPr lang="it-IT" dirty="0"/>
              <a:t>), From </a:t>
            </a:r>
            <a:r>
              <a:rPr lang="it-IT" dirty="0" err="1"/>
              <a:t>Riemann</a:t>
            </a:r>
            <a:r>
              <a:rPr lang="it-IT" dirty="0"/>
              <a:t> to </a:t>
            </a:r>
            <a:r>
              <a:rPr lang="it-IT" dirty="0" err="1"/>
              <a:t>Differential</a:t>
            </a:r>
            <a:r>
              <a:rPr lang="it-IT" dirty="0"/>
              <a:t> </a:t>
            </a:r>
            <a:r>
              <a:rPr lang="it-IT" dirty="0" err="1"/>
              <a:t>Geometry</a:t>
            </a:r>
            <a:r>
              <a:rPr lang="it-IT" dirty="0"/>
              <a:t> and </a:t>
            </a:r>
            <a:r>
              <a:rPr lang="it-IT" dirty="0" err="1"/>
              <a:t>Relativity</a:t>
            </a:r>
            <a:r>
              <a:rPr lang="it-IT" dirty="0"/>
              <a:t>, </a:t>
            </a:r>
            <a:r>
              <a:rPr lang="it-IT" dirty="0" err="1"/>
              <a:t>Springer</a:t>
            </a:r>
            <a:endParaRPr lang="it-IT" dirty="0"/>
          </a:p>
          <a:p>
            <a:r>
              <a:rPr lang="it-IT" dirty="0"/>
              <a:t>S.G. Dani-</a:t>
            </a:r>
            <a:r>
              <a:rPr lang="it-IT" dirty="0" err="1"/>
              <a:t>A.Papadopoulos</a:t>
            </a:r>
            <a:r>
              <a:rPr lang="it-IT" dirty="0"/>
              <a:t> (</a:t>
            </a:r>
            <a:r>
              <a:rPr lang="it-IT" dirty="0" err="1"/>
              <a:t>editors</a:t>
            </a:r>
            <a:r>
              <a:rPr lang="it-IT" dirty="0"/>
              <a:t>), </a:t>
            </a:r>
            <a:r>
              <a:rPr lang="it-IT" dirty="0" err="1"/>
              <a:t>Geometry</a:t>
            </a:r>
            <a:r>
              <a:rPr lang="it-IT" dirty="0"/>
              <a:t> in </a:t>
            </a:r>
            <a:r>
              <a:rPr lang="it-IT" dirty="0" err="1"/>
              <a:t>history</a:t>
            </a:r>
            <a:r>
              <a:rPr lang="it-IT" dirty="0"/>
              <a:t>, </a:t>
            </a:r>
            <a:r>
              <a:rPr lang="it-IT" dirty="0" err="1"/>
              <a:t>Springer</a:t>
            </a:r>
            <a:r>
              <a:rPr lang="it-IT" dirty="0"/>
              <a:t> (2019)</a:t>
            </a:r>
          </a:p>
          <a:p>
            <a:pPr marL="0" indent="0">
              <a:buNone/>
            </a:pPr>
            <a:endParaRPr lang="it-IT" dirty="0"/>
          </a:p>
          <a:p>
            <a:endParaRPr lang="it-IT" dirty="0"/>
          </a:p>
          <a:p>
            <a:r>
              <a:rPr lang="it-IT" dirty="0"/>
              <a:t>Clay </a:t>
            </a:r>
            <a:r>
              <a:rPr lang="it-IT" dirty="0" err="1"/>
              <a:t>foundation</a:t>
            </a:r>
            <a:r>
              <a:rPr lang="it-IT" dirty="0"/>
              <a:t> </a:t>
            </a:r>
            <a:r>
              <a:rPr lang="it-IT" dirty="0" err="1"/>
              <a:t>Millenium</a:t>
            </a:r>
            <a:r>
              <a:rPr lang="it-IT" dirty="0"/>
              <a:t> </a:t>
            </a:r>
            <a:r>
              <a:rPr lang="it-IT" dirty="0" err="1"/>
              <a:t>Problems</a:t>
            </a:r>
            <a:r>
              <a:rPr lang="it-IT" dirty="0"/>
              <a:t>:</a:t>
            </a:r>
          </a:p>
          <a:p>
            <a:pPr marL="0" indent="0">
              <a:buNone/>
            </a:pPr>
            <a:r>
              <a:rPr lang="it-IT" dirty="0"/>
              <a:t>    </a:t>
            </a:r>
            <a:r>
              <a:rPr lang="it-IT" dirty="0">
                <a:hlinkClick r:id="rId2"/>
              </a:rPr>
              <a:t>https://www.claymath.org/millennium-problems</a:t>
            </a:r>
            <a:endParaRPr lang="it-IT" dirty="0"/>
          </a:p>
          <a:p>
            <a:pPr marL="0" indent="0">
              <a:buNone/>
            </a:pPr>
            <a:r>
              <a:rPr lang="it-IT" dirty="0"/>
              <a:t>   </a:t>
            </a:r>
            <a:r>
              <a:rPr lang="it-IT" dirty="0" err="1"/>
              <a:t>MacTutor</a:t>
            </a:r>
            <a:r>
              <a:rPr lang="it-IT" dirty="0"/>
              <a:t> </a:t>
            </a:r>
            <a:r>
              <a:rPr lang="it-IT" dirty="0" err="1"/>
              <a:t>history</a:t>
            </a:r>
            <a:r>
              <a:rPr lang="it-IT" dirty="0"/>
              <a:t> of </a:t>
            </a:r>
            <a:r>
              <a:rPr lang="it-IT" dirty="0" err="1"/>
              <a:t>mathematics</a:t>
            </a:r>
            <a:r>
              <a:rPr lang="it-IT" dirty="0"/>
              <a:t> </a:t>
            </a:r>
            <a:r>
              <a:rPr lang="it-IT" dirty="0" err="1"/>
              <a:t>archive</a:t>
            </a:r>
            <a:r>
              <a:rPr lang="it-IT" dirty="0"/>
              <a:t>, </a:t>
            </a:r>
            <a:r>
              <a:rPr lang="it-IT" dirty="0" err="1"/>
              <a:t>University</a:t>
            </a:r>
            <a:r>
              <a:rPr lang="it-IT" dirty="0"/>
              <a:t> of St. </a:t>
            </a:r>
            <a:r>
              <a:rPr lang="it-IT" dirty="0" err="1"/>
              <a:t>Andrews</a:t>
            </a:r>
            <a:r>
              <a:rPr lang="it-IT" dirty="0"/>
              <a:t> UK   </a:t>
            </a:r>
          </a:p>
          <a:p>
            <a:pPr marL="0" indent="0">
              <a:buNone/>
            </a:pPr>
            <a:r>
              <a:rPr lang="it-IT" dirty="0"/>
              <a:t>    </a:t>
            </a:r>
            <a:r>
              <a:rPr lang="it-IT" dirty="0">
                <a:hlinkClick r:id="rId3"/>
              </a:rPr>
              <a:t>http://mathshistory.st-andrews.ac.uk/</a:t>
            </a:r>
            <a:endParaRPr lang="it-IT" dirty="0"/>
          </a:p>
          <a:p>
            <a:pPr marL="0" indent="0">
              <a:buNone/>
            </a:pPr>
            <a:endParaRPr lang="it-IT" dirty="0"/>
          </a:p>
        </p:txBody>
      </p:sp>
    </p:spTree>
    <p:extLst>
      <p:ext uri="{BB962C8B-B14F-4D97-AF65-F5344CB8AC3E}">
        <p14:creationId xmlns:p14="http://schemas.microsoft.com/office/powerpoint/2010/main" val="37894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2536F3E-B4A2-CE4B-914B-1619780FE009}"/>
                  </a:ext>
                </a:extLst>
              </p:cNvPr>
              <p:cNvSpPr>
                <a:spLocks noGrp="1"/>
              </p:cNvSpPr>
              <p:nvPr>
                <p:ph idx="1"/>
              </p:nvPr>
            </p:nvSpPr>
            <p:spPr>
              <a:xfrm>
                <a:off x="462337" y="0"/>
                <a:ext cx="11250202" cy="6857999"/>
              </a:xfrm>
            </p:spPr>
            <p:txBody>
              <a:bodyPr>
                <a:normAutofit lnSpcReduction="10000"/>
              </a:bodyPr>
              <a:lstStyle/>
              <a:p>
                <a:pPr marL="0" indent="0">
                  <a:buNone/>
                </a:pPr>
                <a:endParaRPr lang="it-IT" dirty="0"/>
              </a:p>
              <a:p>
                <a:pPr marL="0" indent="0">
                  <a:buNone/>
                </a:pPr>
                <a:r>
                  <a:rPr lang="it-IT" b="1" dirty="0"/>
                  <a:t>Metrica euclidea</a:t>
                </a:r>
                <a:r>
                  <a:rPr lang="it-IT" dirty="0"/>
                  <a:t>, teorema di Pitagora:   </a:t>
                </a:r>
                <a14:m>
                  <m:oMath xmlns:m="http://schemas.openxmlformats.org/officeDocument/2006/math">
                    <m:r>
                      <a:rPr lang="it-IT" i="1">
                        <a:latin typeface="Cambria Math" panose="02040503050406030204" pitchFamily="18" charset="0"/>
                      </a:rPr>
                      <m:t>𝑑𝑠</m:t>
                    </m:r>
                    <m:r>
                      <a:rPr lang="it-IT" i="1">
                        <a:latin typeface="Cambria Math" panose="02040503050406030204" pitchFamily="18" charset="0"/>
                      </a:rPr>
                      <m:t>= </m:t>
                    </m:r>
                    <m:rad>
                      <m:radPr>
                        <m:degHide m:val="on"/>
                        <m:ctrlPr>
                          <a:rPr lang="it-IT" i="1">
                            <a:latin typeface="Cambria Math" panose="02040503050406030204" pitchFamily="18" charset="0"/>
                          </a:rPr>
                        </m:ctrlPr>
                      </m:radPr>
                      <m:deg/>
                      <m:e>
                        <m:r>
                          <a:rPr lang="it-IT" i="1">
                            <a:latin typeface="Cambria Math" panose="02040503050406030204" pitchFamily="18" charset="0"/>
                          </a:rPr>
                          <m:t>𝑑𝑥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 + </m:t>
                        </m:r>
                        <m:r>
                          <a:rPr lang="it-IT" i="1">
                            <a:latin typeface="Cambria Math" panose="02040503050406030204" pitchFamily="18" charset="0"/>
                          </a:rPr>
                          <m:t>𝑑𝑥</m:t>
                        </m:r>
                        <m:r>
                          <a:rPr lang="it-IT" i="1" baseline="-25000">
                            <a:latin typeface="Cambria Math" panose="02040503050406030204" pitchFamily="18" charset="0"/>
                          </a:rPr>
                          <m:t>2</m:t>
                        </m:r>
                        <m:r>
                          <a:rPr lang="it-IT" i="1" baseline="30000">
                            <a:latin typeface="Cambria Math" panose="02040503050406030204" pitchFamily="18" charset="0"/>
                          </a:rPr>
                          <m:t>2</m:t>
                        </m:r>
                      </m:e>
                    </m:rad>
                  </m:oMath>
                </a14:m>
                <a:endParaRPr lang="it-IT" dirty="0">
                  <a:effectLst/>
                </a:endParaRPr>
              </a:p>
              <a:p>
                <a:pPr marL="0" indent="0">
                  <a:buNone/>
                </a:pPr>
                <a:endParaRPr lang="it-IT" dirty="0">
                  <a:effectLst/>
                </a:endParaRPr>
              </a:p>
              <a:p>
                <a:pPr marL="0" indent="0">
                  <a:buNone/>
                </a:pPr>
                <a:endParaRPr lang="it-IT" dirty="0">
                  <a:effectLst/>
                </a:endParaRPr>
              </a:p>
              <a:p>
                <a:pPr marL="0" indent="0">
                  <a:buNone/>
                </a:pPr>
                <a:endParaRPr lang="it-IT" dirty="0"/>
              </a:p>
              <a:p>
                <a:pPr marL="0" indent="0" algn="ctr">
                  <a:buNone/>
                </a:pPr>
                <a:endParaRPr lang="it-IT" i="1" dirty="0"/>
              </a:p>
              <a:p>
                <a:pPr marL="0" indent="0" algn="ctr">
                  <a:buNone/>
                </a:pPr>
                <a:endParaRPr lang="it-IT" i="1" dirty="0"/>
              </a:p>
              <a:p>
                <a:pPr marL="0" indent="0" algn="ctr">
                  <a:buNone/>
                </a:pPr>
                <a:endParaRPr lang="it-IT" i="1" dirty="0"/>
              </a:p>
              <a:p>
                <a:pPr marL="0" indent="0" algn="just">
                  <a:buNone/>
                </a:pPr>
                <a:endParaRPr lang="it-IT" dirty="0"/>
              </a:p>
              <a:p>
                <a:pPr marL="0" indent="0" algn="just">
                  <a:buNone/>
                </a:pPr>
                <a:r>
                  <a:rPr lang="it-IT" b="1" dirty="0"/>
                  <a:t>Metrica generale </a:t>
                </a:r>
              </a:p>
              <a:p>
                <a:pPr marL="0" indent="0" algn="just">
                  <a:buNone/>
                </a:pPr>
                <a:endParaRPr lang="it-IT" b="0" i="0" dirty="0">
                  <a:latin typeface="Cambria Math" panose="02040503050406030204" pitchFamily="18" charset="0"/>
                </a:endParaRPr>
              </a:p>
              <a:p>
                <a:pPr marL="0" indent="0" algn="ctr">
                  <a:buNone/>
                </a:pPr>
                <a14:m>
                  <m:oMath xmlns:m="http://schemas.openxmlformats.org/officeDocument/2006/math">
                    <m:r>
                      <m:rPr>
                        <m:sty m:val="p"/>
                      </m:rPr>
                      <a:rPr lang="it-IT" b="0" i="0" smtClean="0">
                        <a:latin typeface="Cambria Math" panose="02040503050406030204" pitchFamily="18" charset="0"/>
                      </a:rPr>
                      <m:t>g</m:t>
                    </m:r>
                    <m:r>
                      <a:rPr lang="it-IT" b="0" i="1" smtClean="0">
                        <a:latin typeface="Cambria Math" panose="02040503050406030204" pitchFamily="18" charset="0"/>
                      </a:rPr>
                      <m:t>≔</m:t>
                    </m:r>
                    <m:r>
                      <a:rPr lang="it-IT" i="1">
                        <a:latin typeface="Cambria Math" panose="02040503050406030204" pitchFamily="18" charset="0"/>
                      </a:rPr>
                      <m:t>𝑑𝑠</m:t>
                    </m:r>
                  </m:oMath>
                </a14:m>
                <a:r>
                  <a:rPr lang="it-IT" dirty="0"/>
                  <a:t>=</a:t>
                </a:r>
                <a14:m>
                  <m:oMath xmlns:m="http://schemas.openxmlformats.org/officeDocument/2006/math">
                    <m:rad>
                      <m:radPr>
                        <m:degHide m:val="on"/>
                        <m:ctrlPr>
                          <a:rPr lang="it-IT" i="1" smtClean="0">
                            <a:effectLst/>
                            <a:latin typeface="Cambria Math" panose="02040503050406030204" pitchFamily="18" charset="0"/>
                          </a:rPr>
                        </m:ctrlPr>
                      </m:radPr>
                      <m:deg/>
                      <m:e>
                        <m:sSub>
                          <m:sSubPr>
                            <m:ctrlPr>
                              <a:rPr lang="it-IT"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11</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1</m:t>
                            </m:r>
                          </m:sub>
                          <m:sup>
                            <m:r>
                              <a:rPr lang="it-IT" b="0" i="1" smtClean="0">
                                <a:effectLst/>
                                <a:latin typeface="Cambria Math" panose="02040503050406030204" pitchFamily="18" charset="0"/>
                              </a:rPr>
                              <m:t>2</m:t>
                            </m:r>
                          </m:sup>
                        </m:sSubSup>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𝑖𝑗</m:t>
                            </m:r>
                          </m:sub>
                        </m:sSub>
                        <m:r>
                          <a:rPr lang="it-IT" b="0" i="1" smtClean="0">
                            <a:effectLst/>
                            <a:latin typeface="Cambria Math" panose="02040503050406030204" pitchFamily="18" charset="0"/>
                          </a:rPr>
                          <m:t>𝑑</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𝑖</m:t>
                            </m:r>
                          </m:sub>
                        </m:sSub>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𝑑𝑥</m:t>
                            </m:r>
                          </m:e>
                          <m:sub>
                            <m:r>
                              <a:rPr lang="it-IT" b="0" i="1" smtClean="0">
                                <a:effectLst/>
                                <a:latin typeface="Cambria Math" panose="02040503050406030204" pitchFamily="18" charset="0"/>
                              </a:rPr>
                              <m:t>𝑗</m:t>
                            </m:r>
                          </m:sub>
                        </m:sSub>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𝑛𝑛</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𝑛</m:t>
                            </m:r>
                          </m:sub>
                          <m:sup>
                            <m:r>
                              <a:rPr lang="it-IT" b="0" i="1" smtClean="0">
                                <a:effectLst/>
                                <a:latin typeface="Cambria Math" panose="02040503050406030204" pitchFamily="18" charset="0"/>
                              </a:rPr>
                              <m:t>2</m:t>
                            </m:r>
                          </m:sup>
                        </m:sSubSup>
                      </m:e>
                    </m:rad>
                  </m:oMath>
                </a14:m>
                <a:endParaRPr lang="it-IT" dirty="0">
                  <a:effectLst/>
                </a:endParaRPr>
              </a:p>
              <a:p>
                <a:pPr marL="0" indent="0">
                  <a:buNone/>
                </a:pPr>
                <a:r>
                  <a:rPr lang="it-IT" dirty="0">
                    <a:effectLst/>
                  </a:rPr>
                  <a:t> </a:t>
                </a:r>
                <a:endParaRPr lang="it-IT" dirty="0"/>
              </a:p>
            </p:txBody>
          </p:sp>
        </mc:Choice>
        <mc:Fallback xmlns="">
          <p:sp>
            <p:nvSpPr>
              <p:cNvPr id="3" name="Segnaposto contenuto 2">
                <a:extLst>
                  <a:ext uri="{FF2B5EF4-FFF2-40B4-BE49-F238E27FC236}">
                    <a16:creationId xmlns:a16="http://schemas.microsoft.com/office/drawing/2014/main" id="{22536F3E-B4A2-CE4B-914B-1619780FE009}"/>
                  </a:ext>
                </a:extLst>
              </p:cNvPr>
              <p:cNvSpPr>
                <a:spLocks noGrp="1" noRot="1" noChangeAspect="1" noMove="1" noResize="1" noEditPoints="1" noAdjustHandles="1" noChangeArrowheads="1" noChangeShapeType="1" noTextEdit="1"/>
              </p:cNvSpPr>
              <p:nvPr>
                <p:ph idx="1"/>
              </p:nvPr>
            </p:nvSpPr>
            <p:spPr>
              <a:xfrm>
                <a:off x="462337" y="0"/>
                <a:ext cx="11250202" cy="6857999"/>
              </a:xfrm>
              <a:blipFill>
                <a:blip r:embed="rId2"/>
                <a:stretch>
                  <a:fillRect l="-1129"/>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AAD11F76-F680-6245-8B43-A950C290E9E5}"/>
              </a:ext>
            </a:extLst>
          </p:cNvPr>
          <p:cNvPicPr/>
          <p:nvPr/>
        </p:nvPicPr>
        <p:blipFill>
          <a:blip r:embed="rId3">
            <a:extLst>
              <a:ext uri="{28A0092B-C50C-407E-A947-70E740481C1C}">
                <a14:useLocalDpi xmlns:a14="http://schemas.microsoft.com/office/drawing/2010/main" val="0"/>
              </a:ext>
            </a:extLst>
          </a:blip>
          <a:stretch>
            <a:fillRect/>
          </a:stretch>
        </p:blipFill>
        <p:spPr>
          <a:xfrm>
            <a:off x="5010284" y="1126755"/>
            <a:ext cx="3209044" cy="2444612"/>
          </a:xfrm>
          <a:prstGeom prst="rect">
            <a:avLst/>
          </a:prstGeom>
        </p:spPr>
      </p:pic>
    </p:spTree>
    <p:extLst>
      <p:ext uri="{BB962C8B-B14F-4D97-AF65-F5344CB8AC3E}">
        <p14:creationId xmlns:p14="http://schemas.microsoft.com/office/powerpoint/2010/main" val="408461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87441FF5-F217-D14D-9B74-2CC337FD44C0}"/>
                  </a:ext>
                </a:extLst>
              </p:cNvPr>
              <p:cNvSpPr>
                <a:spLocks noGrp="1"/>
              </p:cNvSpPr>
              <p:nvPr>
                <p:ph idx="1"/>
              </p:nvPr>
            </p:nvSpPr>
            <p:spPr>
              <a:xfrm>
                <a:off x="452063" y="123290"/>
                <a:ext cx="11116638" cy="6565186"/>
              </a:xfrm>
            </p:spPr>
            <p:txBody>
              <a:bodyPr/>
              <a:lstStyle/>
              <a:p>
                <a:pPr marL="0" indent="0">
                  <a:buNone/>
                </a:pPr>
                <a:r>
                  <a:rPr lang="it-IT" dirty="0"/>
                  <a:t>Come determinare le varietà euclidee o piatte?</a:t>
                </a:r>
              </a:p>
              <a:p>
                <a:pPr marL="0" indent="0">
                  <a:buNone/>
                </a:pPr>
                <a:r>
                  <a:rPr lang="it-IT" b="1" dirty="0"/>
                  <a:t>Tensore di curvatura di </a:t>
                </a:r>
                <a:r>
                  <a:rPr lang="it-IT" b="1" dirty="0" err="1"/>
                  <a:t>Riemann</a:t>
                </a:r>
                <a:endParaRPr lang="it-IT" b="1" dirty="0"/>
              </a:p>
              <a:p>
                <a:pPr marL="0" indent="0">
                  <a:buNone/>
                </a:pPr>
                <a:endParaRPr lang="it-IT" dirty="0"/>
              </a:p>
              <a:p>
                <a:pPr marL="0" indent="0">
                  <a:buNone/>
                </a:pPr>
                <a:endParaRPr lang="it-IT" dirty="0"/>
              </a:p>
              <a:p>
                <a:pPr marL="0" indent="0">
                  <a:buNone/>
                </a:pPr>
                <a:endParaRPr lang="it-IT" dirty="0"/>
              </a:p>
              <a:p>
                <a:pPr marL="0" indent="0">
                  <a:buNone/>
                </a:pPr>
                <a:r>
                  <a:rPr lang="it-IT" dirty="0"/>
                  <a:t>Metrica con curvatura costante </a:t>
                </a:r>
                <a:r>
                  <a:rPr lang="it-IT" dirty="0">
                    <a:latin typeface="Symbol" pitchFamily="2" charset="2"/>
                  </a:rPr>
                  <a:t>a </a:t>
                </a:r>
                <a:r>
                  <a:rPr lang="it-IT" dirty="0"/>
                  <a:t>: </a:t>
                </a:r>
              </a:p>
              <a:p>
                <a:pPr marL="0" indent="0">
                  <a:buNone/>
                </a:pPr>
                <a:endParaRPr lang="it-IT" dirty="0"/>
              </a:p>
              <a:p>
                <a:pPr marL="0" indent="0" algn="ctr">
                  <a:buNone/>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𝑑𝑠</m:t>
                      </m:r>
                      <m:r>
                        <a:rPr lang="it-IT" i="1">
                          <a:latin typeface="Cambria Math" panose="02040503050406030204" pitchFamily="18" charset="0"/>
                        </a:rPr>
                        <m:t>= </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1+</m:t>
                          </m:r>
                          <m:f>
                            <m:fPr>
                              <m:ctrlPr>
                                <a:rPr lang="it-IT" i="1">
                                  <a:latin typeface="Cambria Math" panose="02040503050406030204" pitchFamily="18" charset="0"/>
                                </a:rPr>
                              </m:ctrlPr>
                            </m:fPr>
                            <m:num>
                              <m:r>
                                <a:rPr lang="it-IT" i="1">
                                  <a:latin typeface="Cambria Math" panose="02040503050406030204" pitchFamily="18" charset="0"/>
                                </a:rPr>
                                <m:t>𝛼</m:t>
                              </m:r>
                            </m:num>
                            <m:den>
                              <m:r>
                                <a:rPr lang="it-IT" i="1">
                                  <a:latin typeface="Cambria Math" panose="02040503050406030204" pitchFamily="18" charset="0"/>
                                </a:rPr>
                                <m:t>4</m:t>
                              </m:r>
                            </m:den>
                          </m:f>
                          <m:rad>
                            <m:radPr>
                              <m:degHide m:val="on"/>
                              <m:ctrlPr>
                                <a:rPr lang="it-IT" i="1">
                                  <a:latin typeface="Cambria Math" panose="02040503050406030204" pitchFamily="18" charset="0"/>
                                </a:rPr>
                              </m:ctrlPr>
                            </m:radPr>
                            <m:deg/>
                            <m:e>
                              <m:r>
                                <a:rPr lang="it-IT" i="1">
                                  <a:latin typeface="Cambria Math" panose="02040503050406030204" pitchFamily="18" charset="0"/>
                                </a:rPr>
                                <m:t>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m:t>
                              </m:r>
                              <m:r>
                                <a:rPr lang="it-IT" b="0" i="1" smtClean="0">
                                  <a:latin typeface="Cambria Math" panose="02040503050406030204" pitchFamily="18" charset="0"/>
                                </a:rPr>
                                <m:t>+</m:t>
                              </m:r>
                              <m:r>
                                <a:rPr lang="it-IT" i="1">
                                  <a:latin typeface="Cambria Math" panose="02040503050406030204" pitchFamily="18" charset="0"/>
                                </a:rPr>
                                <m:t>𝑥</m:t>
                              </m:r>
                              <m:r>
                                <a:rPr lang="it-IT" b="0" i="1" baseline="-25000" smtClean="0">
                                  <a:latin typeface="Cambria Math" panose="02040503050406030204" pitchFamily="18" charset="0"/>
                                </a:rPr>
                                <m:t>𝑛</m:t>
                              </m:r>
                              <m:r>
                                <a:rPr lang="it-IT" i="1" baseline="30000" smtClean="0">
                                  <a:latin typeface="Cambria Math" panose="02040503050406030204" pitchFamily="18" charset="0"/>
                                </a:rPr>
                                <m:t>2</m:t>
                              </m:r>
                            </m:e>
                          </m:rad>
                        </m:den>
                      </m:f>
                      <m:rad>
                        <m:radPr>
                          <m:degHide m:val="on"/>
                          <m:ctrlPr>
                            <a:rPr lang="it-IT" i="1">
                              <a:latin typeface="Cambria Math" panose="02040503050406030204" pitchFamily="18" charset="0"/>
                            </a:rPr>
                          </m:ctrlPr>
                        </m:radPr>
                        <m:deg/>
                        <m:e>
                          <m:r>
                            <a:rPr lang="it-IT" i="1">
                              <a:latin typeface="Cambria Math" panose="02040503050406030204" pitchFamily="18" charset="0"/>
                            </a:rPr>
                            <m:t> </m:t>
                          </m:r>
                          <m:r>
                            <a:rPr lang="it-IT" i="1">
                              <a:latin typeface="Cambria Math" panose="02040503050406030204" pitchFamily="18" charset="0"/>
                            </a:rPr>
                            <m:t>𝑑𝑥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m:t>
                          </m:r>
                          <m:r>
                            <a:rPr lang="it-IT" b="0" i="1" smtClean="0">
                              <a:latin typeface="Cambria Math" panose="02040503050406030204" pitchFamily="18" charset="0"/>
                            </a:rPr>
                            <m:t>𝑑</m:t>
                          </m:r>
                          <m:r>
                            <a:rPr lang="it-IT" i="1">
                              <a:latin typeface="Cambria Math" panose="02040503050406030204" pitchFamily="18" charset="0"/>
                            </a:rPr>
                            <m:t>𝑥</m:t>
                          </m:r>
                          <m:r>
                            <a:rPr lang="it-IT" b="0" i="1" baseline="-25000" smtClean="0">
                              <a:latin typeface="Cambria Math" panose="02040503050406030204" pitchFamily="18" charset="0"/>
                            </a:rPr>
                            <m:t>𝑖</m:t>
                          </m:r>
                          <m:r>
                            <a:rPr lang="it-IT" i="1" baseline="30000">
                              <a:latin typeface="Cambria Math" panose="02040503050406030204" pitchFamily="18" charset="0"/>
                            </a:rPr>
                            <m:t>2</m:t>
                          </m:r>
                          <m:r>
                            <a:rPr lang="it-IT" i="1">
                              <a:latin typeface="Cambria Math" panose="02040503050406030204" pitchFamily="18" charset="0"/>
                            </a:rPr>
                            <m:t>+…+</m:t>
                          </m:r>
                          <m:r>
                            <a:rPr lang="it-IT" i="1">
                              <a:latin typeface="Cambria Math" panose="02040503050406030204" pitchFamily="18" charset="0"/>
                            </a:rPr>
                            <m:t>𝑑𝑥</m:t>
                          </m:r>
                          <m:r>
                            <a:rPr lang="it-IT" b="0" i="1" smtClean="0">
                              <a:latin typeface="Cambria Math" panose="02040503050406030204" pitchFamily="18" charset="0"/>
                            </a:rPr>
                            <m:t> </m:t>
                          </m:r>
                          <m:r>
                            <a:rPr lang="it-IT" b="0" i="1" baseline="-25000" smtClean="0">
                              <a:latin typeface="Cambria Math" panose="02040503050406030204" pitchFamily="18" charset="0"/>
                            </a:rPr>
                            <m:t>𝑛</m:t>
                          </m:r>
                          <m:r>
                            <a:rPr lang="it-IT" i="1" baseline="30000">
                              <a:latin typeface="Cambria Math" panose="02040503050406030204" pitchFamily="18" charset="0"/>
                            </a:rPr>
                            <m:t>2</m:t>
                          </m:r>
                        </m:e>
                      </m:rad>
                    </m:oMath>
                  </m:oMathPara>
                </a14:m>
                <a:endParaRPr lang="it-IT" dirty="0"/>
              </a:p>
            </p:txBody>
          </p:sp>
        </mc:Choice>
        <mc:Fallback xmlns="">
          <p:sp>
            <p:nvSpPr>
              <p:cNvPr id="3" name="Segnaposto contenuto 2">
                <a:extLst>
                  <a:ext uri="{FF2B5EF4-FFF2-40B4-BE49-F238E27FC236}">
                    <a16:creationId xmlns:a16="http://schemas.microsoft.com/office/drawing/2014/main" id="{87441FF5-F217-D14D-9B74-2CC337FD44C0}"/>
                  </a:ext>
                </a:extLst>
              </p:cNvPr>
              <p:cNvSpPr>
                <a:spLocks noGrp="1" noRot="1" noChangeAspect="1" noMove="1" noResize="1" noEditPoints="1" noAdjustHandles="1" noChangeArrowheads="1" noChangeShapeType="1" noTextEdit="1"/>
              </p:cNvSpPr>
              <p:nvPr>
                <p:ph idx="1"/>
              </p:nvPr>
            </p:nvSpPr>
            <p:spPr>
              <a:xfrm>
                <a:off x="452063" y="123290"/>
                <a:ext cx="11116638" cy="6565186"/>
              </a:xfrm>
              <a:blipFill>
                <a:blip r:embed="rId2"/>
                <a:stretch>
                  <a:fillRect l="-1257" t="-1544"/>
                </a:stretch>
              </a:blipFill>
            </p:spPr>
            <p:txBody>
              <a:bodyPr/>
              <a:lstStyle/>
              <a:p>
                <a:r>
                  <a:rPr lang="it-IT">
                    <a:noFill/>
                  </a:rPr>
                  <a:t> </a:t>
                </a:r>
              </a:p>
            </p:txBody>
          </p:sp>
        </mc:Fallback>
      </mc:AlternateContent>
    </p:spTree>
    <p:extLst>
      <p:ext uri="{BB962C8B-B14F-4D97-AF65-F5344CB8AC3E}">
        <p14:creationId xmlns:p14="http://schemas.microsoft.com/office/powerpoint/2010/main" val="396298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0DB7E60-9FE1-D548-98D1-658262AB5C33}"/>
              </a:ext>
            </a:extLst>
          </p:cNvPr>
          <p:cNvSpPr>
            <a:spLocks noGrp="1"/>
          </p:cNvSpPr>
          <p:nvPr>
            <p:ph idx="1"/>
          </p:nvPr>
        </p:nvSpPr>
        <p:spPr>
          <a:xfrm>
            <a:off x="277403" y="-1"/>
            <a:ext cx="11805006" cy="6739847"/>
          </a:xfrm>
        </p:spPr>
        <p:txBody>
          <a:bodyPr>
            <a:normAutofit fontScale="25000" lnSpcReduction="20000"/>
          </a:bodyPr>
          <a:lstStyle/>
          <a:p>
            <a:pPr marL="0" indent="0">
              <a:buNone/>
            </a:pPr>
            <a:endParaRPr lang="it-IT" i="1" dirty="0"/>
          </a:p>
          <a:p>
            <a:pPr marL="0" indent="0" algn="just">
              <a:buNone/>
            </a:pPr>
            <a:r>
              <a:rPr lang="it-IT" sz="11200" i="1" dirty="0"/>
              <a:t>...Da ciò nasce il problema di studiare i dati di fatto più semplici dai quali dedurre le relazioni metriche dello spazio; un problema che per la natura della questione non è completamente determinato; invero si possono dare più sistemi di fatti sufficienti a determinare le relazioni metriche dello spazio; il più importante è quello scelto per fondamento da Euclide. </a:t>
            </a:r>
          </a:p>
          <a:p>
            <a:pPr marL="0" indent="0" algn="just">
              <a:buNone/>
            </a:pPr>
            <a:r>
              <a:rPr lang="it-IT" sz="11200" i="1" dirty="0"/>
              <a:t>Questi fatti sono come tutti i fatti non necessari, ma solo di </a:t>
            </a:r>
            <a:r>
              <a:rPr lang="it-IT" sz="11200" b="1" i="1" dirty="0"/>
              <a:t>certezza empirica, sono ipotesi</a:t>
            </a:r>
            <a:r>
              <a:rPr lang="it-IT" sz="11200" i="1" dirty="0"/>
              <a:t>; si può così studiare la loro probabilità, che entro i limiti dell’osservazione è tuttavia assai grande, e dopo di ciò valutare l’ammissibilità della loro estensione al di là dei confini dell’osservazione sia dal lato dell’incommensurabilmente grande che dal lato dell’incommensurabilmente piccolo. </a:t>
            </a:r>
            <a:endParaRPr lang="it-IT" sz="11200" dirty="0"/>
          </a:p>
          <a:p>
            <a:pPr marL="0" indent="0" algn="just">
              <a:buNone/>
            </a:pPr>
            <a:endParaRPr lang="it-IT" sz="11200" i="1" dirty="0"/>
          </a:p>
          <a:p>
            <a:pPr marL="0" indent="0" algn="just">
              <a:buNone/>
            </a:pPr>
            <a:r>
              <a:rPr lang="it-IT" sz="11200" i="1" dirty="0"/>
              <a:t>… la questione di cosa siano le basi delle relazioni metriche dello spazio. ... Pertanto la realtà dello Spazio sottostante, le basi delle relazioni metriche, devono essere ricercate fuori di esso, nelle forze vincolanti (</a:t>
            </a:r>
            <a:r>
              <a:rPr lang="it-IT" sz="11200" b="1" i="1" dirty="0" err="1"/>
              <a:t>bindenen</a:t>
            </a:r>
            <a:r>
              <a:rPr lang="it-IT" sz="11200" b="1" i="1" dirty="0"/>
              <a:t> </a:t>
            </a:r>
            <a:r>
              <a:rPr lang="it-IT" sz="11200" b="1" i="1" dirty="0" err="1"/>
              <a:t>Kräften</a:t>
            </a:r>
            <a:r>
              <a:rPr lang="it-IT" sz="11200" i="1" dirty="0"/>
              <a:t>) che agiscono su di esso. … </a:t>
            </a:r>
          </a:p>
          <a:p>
            <a:pPr marL="0" indent="0" algn="just">
              <a:buNone/>
            </a:pPr>
            <a:r>
              <a:rPr lang="it-IT" sz="11200" i="1" dirty="0"/>
              <a:t>Questo ci porta nel campo di un’altra scienza, il regno della fisica, nel quale la natura dell’attuale occasione non ci permette di entrare.</a:t>
            </a:r>
            <a:endParaRPr lang="it-IT" sz="11200" dirty="0"/>
          </a:p>
          <a:p>
            <a:pPr marL="0" indent="0">
              <a:buNone/>
            </a:pPr>
            <a:endParaRPr lang="it-IT" dirty="0"/>
          </a:p>
        </p:txBody>
      </p:sp>
    </p:spTree>
    <p:extLst>
      <p:ext uri="{BB962C8B-B14F-4D97-AF65-F5344CB8AC3E}">
        <p14:creationId xmlns:p14="http://schemas.microsoft.com/office/powerpoint/2010/main" val="117086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92AB23E-81AC-0740-976B-C51594A3A3BC}"/>
              </a:ext>
            </a:extLst>
          </p:cNvPr>
          <p:cNvPicPr>
            <a:picLocks noGrp="1" noChangeAspect="1"/>
          </p:cNvPicPr>
          <p:nvPr>
            <p:ph idx="1"/>
          </p:nvPr>
        </p:nvPicPr>
        <p:blipFill>
          <a:blip r:embed="rId2"/>
          <a:stretch>
            <a:fillRect/>
          </a:stretch>
        </p:blipFill>
        <p:spPr>
          <a:xfrm>
            <a:off x="352417" y="369570"/>
            <a:ext cx="3979685" cy="3379470"/>
          </a:xfrm>
        </p:spPr>
      </p:pic>
      <p:pic>
        <p:nvPicPr>
          <p:cNvPr id="7" name="Immagine 6">
            <a:extLst>
              <a:ext uri="{FF2B5EF4-FFF2-40B4-BE49-F238E27FC236}">
                <a16:creationId xmlns:a16="http://schemas.microsoft.com/office/drawing/2014/main" id="{0C2E7DF6-AF57-E545-A398-8B1535652819}"/>
              </a:ext>
            </a:extLst>
          </p:cNvPr>
          <p:cNvPicPr>
            <a:picLocks noChangeAspect="1"/>
          </p:cNvPicPr>
          <p:nvPr/>
        </p:nvPicPr>
        <p:blipFill>
          <a:blip r:embed="rId3"/>
          <a:stretch>
            <a:fillRect/>
          </a:stretch>
        </p:blipFill>
        <p:spPr>
          <a:xfrm>
            <a:off x="8480461" y="0"/>
            <a:ext cx="3109559" cy="5959988"/>
          </a:xfrm>
          <a:prstGeom prst="rect">
            <a:avLst/>
          </a:prstGeom>
        </p:spPr>
      </p:pic>
      <p:pic>
        <p:nvPicPr>
          <p:cNvPr id="9" name="Immagine 8">
            <a:extLst>
              <a:ext uri="{FF2B5EF4-FFF2-40B4-BE49-F238E27FC236}">
                <a16:creationId xmlns:a16="http://schemas.microsoft.com/office/drawing/2014/main" id="{4974E79F-DBD2-094F-967F-56DAB9399013}"/>
              </a:ext>
            </a:extLst>
          </p:cNvPr>
          <p:cNvPicPr>
            <a:picLocks noChangeAspect="1"/>
          </p:cNvPicPr>
          <p:nvPr/>
        </p:nvPicPr>
        <p:blipFill>
          <a:blip r:embed="rId4"/>
          <a:stretch>
            <a:fillRect/>
          </a:stretch>
        </p:blipFill>
        <p:spPr>
          <a:xfrm>
            <a:off x="3809939" y="2867461"/>
            <a:ext cx="4133911" cy="3990539"/>
          </a:xfrm>
          <a:prstGeom prst="rect">
            <a:avLst/>
          </a:prstGeom>
        </p:spPr>
      </p:pic>
    </p:spTree>
    <p:extLst>
      <p:ext uri="{BB962C8B-B14F-4D97-AF65-F5344CB8AC3E}">
        <p14:creationId xmlns:p14="http://schemas.microsoft.com/office/powerpoint/2010/main" val="3398628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B62DA4DF-F066-724F-987F-85DF24087F2A}"/>
              </a:ext>
            </a:extLst>
          </p:cNvPr>
          <p:cNvPicPr>
            <a:picLocks noGrp="1" noChangeAspect="1"/>
          </p:cNvPicPr>
          <p:nvPr>
            <p:ph idx="1"/>
          </p:nvPr>
        </p:nvPicPr>
        <p:blipFill>
          <a:blip r:embed="rId2"/>
          <a:stretch>
            <a:fillRect/>
          </a:stretch>
        </p:blipFill>
        <p:spPr>
          <a:xfrm>
            <a:off x="0" y="0"/>
            <a:ext cx="4123278" cy="4541178"/>
          </a:xfrm>
        </p:spPr>
      </p:pic>
      <p:sp>
        <p:nvSpPr>
          <p:cNvPr id="6" name="CasellaDiTesto 5">
            <a:extLst>
              <a:ext uri="{FF2B5EF4-FFF2-40B4-BE49-F238E27FC236}">
                <a16:creationId xmlns:a16="http://schemas.microsoft.com/office/drawing/2014/main" id="{1A31B664-899D-BB49-ACB7-F71E20D113DC}"/>
              </a:ext>
            </a:extLst>
          </p:cNvPr>
          <p:cNvSpPr txBox="1"/>
          <p:nvPr/>
        </p:nvSpPr>
        <p:spPr>
          <a:xfrm>
            <a:off x="4606165" y="513836"/>
            <a:ext cx="7486519" cy="2677656"/>
          </a:xfrm>
          <a:prstGeom prst="rect">
            <a:avLst/>
          </a:prstGeom>
          <a:noFill/>
        </p:spPr>
        <p:txBody>
          <a:bodyPr wrap="square" rtlCol="0">
            <a:spAutoFit/>
          </a:bodyPr>
          <a:lstStyle/>
          <a:p>
            <a:r>
              <a:rPr lang="it-IT" sz="2400" dirty="0"/>
              <a:t>(1908): </a:t>
            </a:r>
            <a:r>
              <a:rPr lang="it-IT" sz="2400" i="1" dirty="0"/>
              <a:t>I concetti di spazio e di tempo che desidero esporvi traggono origine dal terreno della fisica sperimentale, e in ciò risiede la loro forza. Sono radicali. </a:t>
            </a:r>
          </a:p>
          <a:p>
            <a:r>
              <a:rPr lang="it-IT" sz="2400" i="1" dirty="0"/>
              <a:t>D'ora in avanti lo spazio singolarmente inteso, ed il tempo singolarmente inteso, sono destinati a svanire in nient'altro </a:t>
            </a:r>
          </a:p>
          <a:p>
            <a:pPr algn="just"/>
            <a:r>
              <a:rPr lang="it-IT" sz="2400" i="1" dirty="0"/>
              <a:t>che ombre, e solo una </a:t>
            </a:r>
            <a:r>
              <a:rPr lang="it-IT" sz="2400" b="1" i="1" dirty="0"/>
              <a:t>connessione</a:t>
            </a:r>
            <a:r>
              <a:rPr lang="it-IT" sz="2400" i="1" dirty="0"/>
              <a:t> </a:t>
            </a:r>
            <a:r>
              <a:rPr lang="it-IT" sz="2400" b="1" i="1" dirty="0"/>
              <a:t>dei due</a:t>
            </a:r>
            <a:r>
              <a:rPr lang="it-IT" sz="2400" i="1" dirty="0"/>
              <a:t> potrà preservare una realtà indipendente.</a:t>
            </a:r>
            <a:r>
              <a:rPr lang="it-IT" sz="2400" dirty="0"/>
              <a:t> </a:t>
            </a:r>
          </a:p>
        </p:txBody>
      </p:sp>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5F86B341-43D6-B746-9795-269131E3EDF9}"/>
                  </a:ext>
                </a:extLst>
              </p:cNvPr>
              <p:cNvSpPr/>
              <p:nvPr/>
            </p:nvSpPr>
            <p:spPr>
              <a:xfrm>
                <a:off x="5147352" y="3780889"/>
                <a:ext cx="5506949"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2800" i="1">
                          <a:latin typeface="Cambria Math" panose="02040503050406030204" pitchFamily="18" charset="0"/>
                        </a:rPr>
                        <m:t>𝑑𝑠</m:t>
                      </m:r>
                      <m:r>
                        <a:rPr lang="it-IT" sz="2800" i="0" baseline="30000">
                          <a:latin typeface="Cambria Math" panose="02040503050406030204" pitchFamily="18" charset="0"/>
                        </a:rPr>
                        <m:t>2</m:t>
                      </m:r>
                      <m:r>
                        <a:rPr lang="it-IT" sz="2800" i="0">
                          <a:latin typeface="Cambria Math" panose="02040503050406030204" pitchFamily="18" charset="0"/>
                        </a:rPr>
                        <m:t>=  </m:t>
                      </m:r>
                      <m:sSup>
                        <m:sSupPr>
                          <m:ctrlPr>
                            <a:rPr lang="it-IT" sz="2800" i="1">
                              <a:latin typeface="Cambria Math" panose="02040503050406030204" pitchFamily="18" charset="0"/>
                            </a:rPr>
                          </m:ctrlPr>
                        </m:sSupPr>
                        <m:e>
                          <m:r>
                            <a:rPr lang="it-IT" sz="2800" i="1">
                              <a:latin typeface="Cambria Math" panose="02040503050406030204" pitchFamily="18" charset="0"/>
                            </a:rPr>
                            <m:t>𝑐</m:t>
                          </m:r>
                        </m:e>
                        <m:sup>
                          <m:r>
                            <a:rPr lang="it-IT" sz="2800" i="0">
                              <a:latin typeface="Cambria Math" panose="02040503050406030204" pitchFamily="18" charset="0"/>
                            </a:rPr>
                            <m:t>2</m:t>
                          </m:r>
                        </m:sup>
                      </m:sSup>
                      <m:r>
                        <a:rPr lang="it-IT" sz="2800" i="1">
                          <a:latin typeface="Cambria Math" panose="02040503050406030204" pitchFamily="18" charset="0"/>
                        </a:rPr>
                        <m:t>𝑑𝑡</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𝑑𝑥</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𝑑𝑦</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𝑑𝑦</m:t>
                      </m:r>
                      <m:r>
                        <a:rPr lang="it-IT" sz="2800" i="0" baseline="30000">
                          <a:latin typeface="Cambria Math" panose="02040503050406030204" pitchFamily="18" charset="0"/>
                        </a:rPr>
                        <m:t>2</m:t>
                      </m:r>
                    </m:oMath>
                  </m:oMathPara>
                </a14:m>
                <a:endParaRPr lang="it-IT" sz="2800" baseline="30000" dirty="0"/>
              </a:p>
            </p:txBody>
          </p:sp>
        </mc:Choice>
        <mc:Fallback xmlns="">
          <p:sp>
            <p:nvSpPr>
              <p:cNvPr id="7" name="Rettangolo 6">
                <a:extLst>
                  <a:ext uri="{FF2B5EF4-FFF2-40B4-BE49-F238E27FC236}">
                    <a16:creationId xmlns:a16="http://schemas.microsoft.com/office/drawing/2014/main" id="{5F86B341-43D6-B746-9795-269131E3EDF9}"/>
                  </a:ext>
                </a:extLst>
              </p:cNvPr>
              <p:cNvSpPr>
                <a:spLocks noRot="1" noChangeAspect="1" noMove="1" noResize="1" noEditPoints="1" noAdjustHandles="1" noChangeArrowheads="1" noChangeShapeType="1" noTextEdit="1"/>
              </p:cNvSpPr>
              <p:nvPr/>
            </p:nvSpPr>
            <p:spPr>
              <a:xfrm>
                <a:off x="5147352" y="3780889"/>
                <a:ext cx="5506949" cy="523220"/>
              </a:xfrm>
              <a:prstGeom prst="rect">
                <a:avLst/>
              </a:prstGeom>
              <a:blipFill>
                <a:blip r:embed="rId3"/>
                <a:stretch>
                  <a:fillRect b="-21429"/>
                </a:stretch>
              </a:blipFill>
            </p:spPr>
            <p:txBody>
              <a:bodyPr/>
              <a:lstStyle/>
              <a:p>
                <a:r>
                  <a:rPr lang="it-IT">
                    <a:noFill/>
                  </a:rPr>
                  <a:t> </a:t>
                </a:r>
              </a:p>
            </p:txBody>
          </p:sp>
        </mc:Fallback>
      </mc:AlternateContent>
      <p:sp>
        <p:nvSpPr>
          <p:cNvPr id="2" name="CasellaDiTesto 1">
            <a:extLst>
              <a:ext uri="{FF2B5EF4-FFF2-40B4-BE49-F238E27FC236}">
                <a16:creationId xmlns:a16="http://schemas.microsoft.com/office/drawing/2014/main" id="{2ED71C8D-658D-4848-A3E8-E3449EFA36FF}"/>
              </a:ext>
            </a:extLst>
          </p:cNvPr>
          <p:cNvSpPr txBox="1"/>
          <p:nvPr/>
        </p:nvSpPr>
        <p:spPr>
          <a:xfrm>
            <a:off x="308146" y="4823460"/>
            <a:ext cx="3506986" cy="400110"/>
          </a:xfrm>
          <a:prstGeom prst="rect">
            <a:avLst/>
          </a:prstGeom>
          <a:noFill/>
        </p:spPr>
        <p:txBody>
          <a:bodyPr wrap="none" rtlCol="0">
            <a:spAutoFit/>
          </a:bodyPr>
          <a:lstStyle/>
          <a:p>
            <a:r>
              <a:rPr lang="it-IT" sz="2000" dirty="0"/>
              <a:t>Hermann </a:t>
            </a:r>
            <a:r>
              <a:rPr lang="it-IT" sz="2000" dirty="0" err="1"/>
              <a:t>Minkowski</a:t>
            </a:r>
            <a:r>
              <a:rPr lang="it-IT" sz="2000" dirty="0"/>
              <a:t> 1864-1909</a:t>
            </a:r>
          </a:p>
        </p:txBody>
      </p:sp>
    </p:spTree>
    <p:extLst>
      <p:ext uri="{BB962C8B-B14F-4D97-AF65-F5344CB8AC3E}">
        <p14:creationId xmlns:p14="http://schemas.microsoft.com/office/powerpoint/2010/main" val="2927793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78A1FC3-8829-5544-ABD1-17A6DB3DAC10}"/>
                  </a:ext>
                </a:extLst>
              </p:cNvPr>
              <p:cNvSpPr>
                <a:spLocks noGrp="1"/>
              </p:cNvSpPr>
              <p:nvPr>
                <p:ph idx="1"/>
              </p:nvPr>
            </p:nvSpPr>
            <p:spPr>
              <a:xfrm>
                <a:off x="129283" y="79018"/>
                <a:ext cx="11983948" cy="6778982"/>
              </a:xfrm>
            </p:spPr>
            <p:txBody>
              <a:bodyPr>
                <a:normAutofit fontScale="92500"/>
              </a:bodyPr>
              <a:lstStyle/>
              <a:p>
                <a:pPr marL="0" indent="0" algn="just">
                  <a:buNone/>
                </a:pPr>
                <a:r>
                  <a:rPr lang="it-IT" dirty="0"/>
                  <a:t>La </a:t>
                </a:r>
                <a:r>
                  <a:rPr lang="it-IT" b="1" dirty="0"/>
                  <a:t>Teoria della Relatività Generale</a:t>
                </a:r>
                <a:r>
                  <a:rPr lang="it-IT" dirty="0"/>
                  <a:t>, di fatto una teoria geometrica, propone un modello di varietà 4 dimensionale, spazio-temporale, dotata di una metrica </a:t>
                </a:r>
                <a14:m>
                  <m:oMath xmlns:m="http://schemas.openxmlformats.org/officeDocument/2006/math">
                    <m:r>
                      <a:rPr lang="it-IT" i="1">
                        <a:latin typeface="Cambria Math" panose="02040503050406030204" pitchFamily="18" charset="0"/>
                      </a:rPr>
                      <m:t>𝑔</m:t>
                    </m:r>
                  </m:oMath>
                </a14:m>
                <a:r>
                  <a:rPr lang="it-IT" dirty="0"/>
                  <a:t> semi-riemanniana del tipo di </a:t>
                </a:r>
                <a:r>
                  <a:rPr lang="it-IT" dirty="0" err="1"/>
                  <a:t>Minkowski</a:t>
                </a:r>
                <a:r>
                  <a:rPr lang="it-IT" dirty="0"/>
                  <a:t>, compatibile dunque con la teoria ristretta, ulteriormente determinata da osservazioni della fisica sperimentale sulla forza di gravità. </a:t>
                </a:r>
              </a:p>
              <a:p>
                <a:pPr marL="0" indent="0">
                  <a:buNone/>
                </a:pPr>
                <a:r>
                  <a:rPr lang="it-IT" dirty="0"/>
                  <a:t>Una delle equazioni più famose della storia del pensiero scientifico, </a:t>
                </a:r>
              </a:p>
              <a:p>
                <a:pPr marL="0" indent="0">
                  <a:buNone/>
                </a:pPr>
                <a:r>
                  <a:rPr lang="it-IT" dirty="0"/>
                  <a:t>l’</a:t>
                </a:r>
                <a:r>
                  <a:rPr lang="it-IT" b="1" dirty="0"/>
                  <a:t>Equazione di Campo di Einstein</a:t>
                </a:r>
                <a:r>
                  <a:rPr lang="it-IT" dirty="0"/>
                  <a:t>:</a:t>
                </a:r>
              </a:p>
              <a:p>
                <a:pPr marL="0" indent="0">
                  <a:buNone/>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𝑅𝑖𝑐</m:t>
                      </m:r>
                      <m:r>
                        <a:rPr lang="it-IT" i="1" baseline="-25000">
                          <a:latin typeface="Cambria Math" panose="02040503050406030204" pitchFamily="18" charset="0"/>
                        </a:rPr>
                        <m:t>𝑔</m:t>
                      </m:r>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2</m:t>
                          </m:r>
                        </m:den>
                      </m:f>
                      <m:r>
                        <a:rPr lang="it-IT" i="1" smtClean="0">
                          <a:latin typeface="Cambria Math" panose="02040503050406030204" pitchFamily="18" charset="0"/>
                        </a:rPr>
                        <m:t> </m:t>
                      </m:r>
                      <m:r>
                        <a:rPr lang="it-IT" i="1">
                          <a:latin typeface="Cambria Math" panose="02040503050406030204" pitchFamily="18" charset="0"/>
                        </a:rPr>
                        <m:t>𝑠</m:t>
                      </m:r>
                      <m:r>
                        <a:rPr lang="it-IT" i="1" baseline="-25000">
                          <a:latin typeface="Cambria Math" panose="02040503050406030204" pitchFamily="18" charset="0"/>
                        </a:rPr>
                        <m:t>𝑔</m:t>
                      </m:r>
                      <m:r>
                        <a:rPr lang="it-IT" i="1">
                          <a:latin typeface="Cambria Math" panose="02040503050406030204" pitchFamily="18" charset="0"/>
                        </a:rPr>
                        <m:t> </m:t>
                      </m:r>
                      <m:r>
                        <a:rPr lang="it-IT" i="1">
                          <a:latin typeface="Cambria Math" panose="02040503050406030204" pitchFamily="18" charset="0"/>
                        </a:rPr>
                        <m:t>𝑔</m:t>
                      </m:r>
                      <m:r>
                        <a:rPr lang="it-IT" i="1">
                          <a:latin typeface="Cambria Math" panose="02040503050406030204" pitchFamily="18" charset="0"/>
                        </a:rPr>
                        <m:t>=8</m:t>
                      </m:r>
                      <m:r>
                        <a:rPr lang="it-IT" i="1">
                          <a:latin typeface="Cambria Math" panose="02040503050406030204" pitchFamily="18" charset="0"/>
                        </a:rPr>
                        <m:t>𝜋</m:t>
                      </m:r>
                      <m:r>
                        <a:rPr lang="it-IT" i="1">
                          <a:latin typeface="Cambria Math" panose="02040503050406030204" pitchFamily="18" charset="0"/>
                        </a:rPr>
                        <m:t>𝑇</m:t>
                      </m:r>
                      <m:r>
                        <a:rPr lang="it-IT" i="1">
                          <a:latin typeface="Cambria Math" panose="02040503050406030204" pitchFamily="18" charset="0"/>
                        </a:rPr>
                        <m:t>,</m:t>
                      </m:r>
                    </m:oMath>
                  </m:oMathPara>
                </a14:m>
                <a:endParaRPr lang="it-IT" dirty="0"/>
              </a:p>
              <a:p>
                <a:pPr marL="0" indent="0" algn="just">
                  <a:buNone/>
                </a:pPr>
                <a14:m>
                  <m:oMath xmlns:m="http://schemas.openxmlformats.org/officeDocument/2006/math">
                    <m:r>
                      <a:rPr lang="it-IT" i="1">
                        <a:latin typeface="Cambria Math" panose="02040503050406030204" pitchFamily="18" charset="0"/>
                      </a:rPr>
                      <m:t>𝑅𝑖𝑐</m:t>
                    </m:r>
                    <m:r>
                      <a:rPr lang="it-IT" i="1" baseline="-25000">
                        <a:latin typeface="Cambria Math" panose="02040503050406030204" pitchFamily="18" charset="0"/>
                      </a:rPr>
                      <m:t>𝑔</m:t>
                    </m:r>
                  </m:oMath>
                </a14:m>
                <a:r>
                  <a:rPr lang="it-IT" dirty="0"/>
                  <a:t> e </a:t>
                </a:r>
                <a14:m>
                  <m:oMath xmlns:m="http://schemas.openxmlformats.org/officeDocument/2006/math">
                    <m:r>
                      <a:rPr lang="it-IT" i="1">
                        <a:latin typeface="Cambria Math" panose="02040503050406030204" pitchFamily="18" charset="0"/>
                      </a:rPr>
                      <m:t>𝑠</m:t>
                    </m:r>
                    <m:r>
                      <a:rPr lang="it-IT" i="1" baseline="-25000">
                        <a:latin typeface="Cambria Math" panose="02040503050406030204" pitchFamily="18" charset="0"/>
                      </a:rPr>
                      <m:t>𝑔</m:t>
                    </m:r>
                  </m:oMath>
                </a14:m>
                <a:r>
                  <a:rPr lang="it-IT" dirty="0"/>
                  <a:t> denotano rispettivamente la </a:t>
                </a:r>
                <a:r>
                  <a:rPr lang="it-IT" b="1" dirty="0"/>
                  <a:t>curvatura di Ricci</a:t>
                </a:r>
                <a:r>
                  <a:rPr lang="it-IT" dirty="0"/>
                  <a:t> e la </a:t>
                </a:r>
                <a:r>
                  <a:rPr lang="it-IT" b="1" dirty="0"/>
                  <a:t>curvatura scalare</a:t>
                </a:r>
                <a:r>
                  <a:rPr lang="it-IT" dirty="0"/>
                  <a:t> della metrica </a:t>
                </a:r>
                <a14:m>
                  <m:oMath xmlns:m="http://schemas.openxmlformats.org/officeDocument/2006/math">
                    <m:r>
                      <a:rPr lang="it-IT" i="1">
                        <a:latin typeface="Cambria Math" panose="02040503050406030204" pitchFamily="18" charset="0"/>
                      </a:rPr>
                      <m:t>𝑔</m:t>
                    </m:r>
                  </m:oMath>
                </a14:m>
                <a:r>
                  <a:rPr lang="it-IT" dirty="0"/>
                  <a:t>; </a:t>
                </a:r>
              </a:p>
              <a:p>
                <a:pPr marL="0" indent="0" algn="just">
                  <a:buNone/>
                </a:pPr>
                <a14:m>
                  <m:oMath xmlns:m="http://schemas.openxmlformats.org/officeDocument/2006/math">
                    <m:r>
                      <a:rPr lang="it-IT" i="1">
                        <a:latin typeface="Cambria Math" panose="02040503050406030204" pitchFamily="18" charset="0"/>
                      </a:rPr>
                      <m:t>𝑇</m:t>
                    </m:r>
                  </m:oMath>
                </a14:m>
                <a:r>
                  <a:rPr lang="it-IT" dirty="0"/>
                  <a:t> è il </a:t>
                </a:r>
                <a:r>
                  <a:rPr lang="it-IT" b="1" dirty="0"/>
                  <a:t>Tensore Energia Impulso</a:t>
                </a:r>
                <a:r>
                  <a:rPr lang="it-IT" dirty="0"/>
                  <a:t>, un tensore di rango 2 che contiene tutta l’informazione proveniente dalla fisica, in particolare dalla materia.</a:t>
                </a:r>
              </a:p>
              <a:p>
                <a:pPr marL="0" indent="0" algn="just">
                  <a:buNone/>
                </a:pPr>
                <a:r>
                  <a:rPr lang="it-IT" dirty="0"/>
                  <a:t>Einstein descrive l'equazione come un monumento composto da </a:t>
                </a:r>
                <a:r>
                  <a:rPr lang="it-IT" b="1" i="1" dirty="0"/>
                  <a:t>marmo pregiato</a:t>
                </a:r>
                <a:r>
                  <a:rPr lang="it-IT" dirty="0"/>
                  <a:t> (la parte sinistra che riguarda la geometria) e da </a:t>
                </a:r>
                <a:r>
                  <a:rPr lang="it-IT" b="1" i="1" dirty="0"/>
                  <a:t>legno scadente</a:t>
                </a:r>
                <a:r>
                  <a:rPr lang="it-IT" dirty="0"/>
                  <a:t> (la parte destra che riguarda la materia). Su questa parte “di legno” lavorano i fisici, come falegnami intagliando un modello dello spazio. Lui stesso si pose alla ricerca di una buona formalizzazione del tensore </a:t>
                </a:r>
                <a14:m>
                  <m:oMath xmlns:m="http://schemas.openxmlformats.org/officeDocument/2006/math">
                    <m:r>
                      <a:rPr lang="it-IT" i="1">
                        <a:latin typeface="Cambria Math" panose="02040503050406030204" pitchFamily="18" charset="0"/>
                      </a:rPr>
                      <m:t>𝑇</m:t>
                    </m:r>
                  </m:oMath>
                </a14:m>
                <a:r>
                  <a:rPr lang="it-IT" dirty="0"/>
                  <a:t>, tutt’oggi ancora lontana da essere raggiunta.</a:t>
                </a:r>
              </a:p>
              <a:p>
                <a:pPr marL="0" indent="0">
                  <a:buNone/>
                </a:pPr>
                <a:endParaRPr lang="it-IT" dirty="0"/>
              </a:p>
              <a:p>
                <a:pPr marL="0" indent="0">
                  <a:buNone/>
                </a:pPr>
                <a:endParaRPr lang="it-IT" dirty="0"/>
              </a:p>
            </p:txBody>
          </p:sp>
        </mc:Choice>
        <mc:Fallback xmlns="">
          <p:sp>
            <p:nvSpPr>
              <p:cNvPr id="3" name="Segnaposto contenuto 2">
                <a:extLst>
                  <a:ext uri="{FF2B5EF4-FFF2-40B4-BE49-F238E27FC236}">
                    <a16:creationId xmlns:a16="http://schemas.microsoft.com/office/drawing/2014/main" id="{778A1FC3-8829-5544-ABD1-17A6DB3DAC10}"/>
                  </a:ext>
                </a:extLst>
              </p:cNvPr>
              <p:cNvSpPr>
                <a:spLocks noGrp="1" noRot="1" noChangeAspect="1" noMove="1" noResize="1" noEditPoints="1" noAdjustHandles="1" noChangeArrowheads="1" noChangeShapeType="1" noTextEdit="1"/>
              </p:cNvSpPr>
              <p:nvPr>
                <p:ph idx="1"/>
              </p:nvPr>
            </p:nvSpPr>
            <p:spPr>
              <a:xfrm>
                <a:off x="129283" y="79018"/>
                <a:ext cx="11983948" cy="6778982"/>
              </a:xfrm>
              <a:blipFill>
                <a:blip r:embed="rId2"/>
                <a:stretch>
                  <a:fillRect l="-847" t="-935" r="-1481" b="-1682"/>
                </a:stretch>
              </a:blipFill>
            </p:spPr>
            <p:txBody>
              <a:bodyPr/>
              <a:lstStyle/>
              <a:p>
                <a:r>
                  <a:rPr lang="it-IT">
                    <a:noFill/>
                  </a:rPr>
                  <a:t> </a:t>
                </a:r>
              </a:p>
            </p:txBody>
          </p:sp>
        </mc:Fallback>
      </mc:AlternateContent>
    </p:spTree>
    <p:extLst>
      <p:ext uri="{BB962C8B-B14F-4D97-AF65-F5344CB8AC3E}">
        <p14:creationId xmlns:p14="http://schemas.microsoft.com/office/powerpoint/2010/main" val="3236544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45EB11-91EF-1442-95C4-FD1F6476F2BC}"/>
              </a:ext>
            </a:extLst>
          </p:cNvPr>
          <p:cNvSpPr>
            <a:spLocks noGrp="1"/>
          </p:cNvSpPr>
          <p:nvPr>
            <p:ph type="title"/>
          </p:nvPr>
        </p:nvSpPr>
        <p:spPr/>
        <p:txBody>
          <a:bodyPr/>
          <a:lstStyle/>
          <a:p>
            <a:pPr algn="ctr"/>
            <a:r>
              <a:rPr lang="it-IT" dirty="0"/>
              <a:t>Le onde gravitazionali</a:t>
            </a:r>
          </a:p>
        </p:txBody>
      </p:sp>
      <p:pic>
        <p:nvPicPr>
          <p:cNvPr id="5" name="Segnaposto contenuto 4">
            <a:extLst>
              <a:ext uri="{FF2B5EF4-FFF2-40B4-BE49-F238E27FC236}">
                <a16:creationId xmlns:a16="http://schemas.microsoft.com/office/drawing/2014/main" id="{BD44A3D8-7660-F24E-ACD9-11529004B2F5}"/>
              </a:ext>
            </a:extLst>
          </p:cNvPr>
          <p:cNvPicPr>
            <a:picLocks noGrp="1" noChangeAspect="1"/>
          </p:cNvPicPr>
          <p:nvPr>
            <p:ph idx="1"/>
          </p:nvPr>
        </p:nvPicPr>
        <p:blipFill>
          <a:blip r:embed="rId2"/>
          <a:stretch>
            <a:fillRect/>
          </a:stretch>
        </p:blipFill>
        <p:spPr>
          <a:xfrm>
            <a:off x="1900719" y="1642677"/>
            <a:ext cx="8065151" cy="4534286"/>
          </a:xfrm>
        </p:spPr>
      </p:pic>
    </p:spTree>
    <p:extLst>
      <p:ext uri="{BB962C8B-B14F-4D97-AF65-F5344CB8AC3E}">
        <p14:creationId xmlns:p14="http://schemas.microsoft.com/office/powerpoint/2010/main" val="3841876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4E53BD-190C-E94F-A854-501D971A3743}"/>
              </a:ext>
            </a:extLst>
          </p:cNvPr>
          <p:cNvSpPr>
            <a:spLocks noGrp="1"/>
          </p:cNvSpPr>
          <p:nvPr>
            <p:ph type="title"/>
          </p:nvPr>
        </p:nvSpPr>
        <p:spPr/>
        <p:txBody>
          <a:bodyPr/>
          <a:lstStyle/>
          <a:p>
            <a:pPr algn="ctr"/>
            <a:r>
              <a:rPr lang="it-IT" dirty="0"/>
              <a:t>Le formule dell’universo </a:t>
            </a:r>
            <a:br>
              <a:rPr lang="it-IT" dirty="0"/>
            </a:br>
            <a:r>
              <a:rPr lang="it-IT" dirty="0"/>
              <a:t>...</a:t>
            </a:r>
            <a:r>
              <a:rPr lang="it-IT" sz="3600" dirty="0"/>
              <a:t>tutto ruota attorno a π</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99F44001-FE51-754D-BA74-23E17462E459}"/>
                  </a:ext>
                </a:extLst>
              </p:cNvPr>
              <p:cNvSpPr>
                <a:spLocks noGrp="1"/>
              </p:cNvSpPr>
              <p:nvPr>
                <p:ph idx="1"/>
              </p:nvPr>
            </p:nvSpPr>
            <p:spPr/>
            <p:txBody>
              <a:bodyPr/>
              <a:lstStyle/>
              <a:p>
                <a:endParaRPr lang="it-IT" i="1" dirty="0">
                  <a:latin typeface="Cambria Math" panose="02040503050406030204" pitchFamily="18" charset="0"/>
                </a:endParaRPr>
              </a:p>
              <a:p>
                <a:r>
                  <a:rPr lang="it-IT" dirty="0"/>
                  <a:t>Archimede				</a:t>
                </a:r>
                <a:r>
                  <a:rPr lang="it-IT" dirty="0" err="1"/>
                  <a:t>A</a:t>
                </a:r>
                <a:r>
                  <a:rPr lang="it-IT" baseline="-25000" dirty="0" err="1"/>
                  <a:t>Sfera</a:t>
                </a:r>
                <a:r>
                  <a:rPr lang="it-IT" dirty="0"/>
                  <a:t> = </a:t>
                </a:r>
                <a14:m>
                  <m:oMath xmlns:m="http://schemas.openxmlformats.org/officeDocument/2006/math">
                    <m:r>
                      <m:rPr>
                        <m:nor/>
                      </m:rPr>
                      <a:rPr lang="it-IT" dirty="0"/>
                      <m:t>4</m:t>
                    </m:r>
                    <m:r>
                      <m:rPr>
                        <m:nor/>
                      </m:rPr>
                      <a:rPr lang="it-IT" dirty="0" smtClean="0">
                        <a:solidFill>
                          <a:schemeClr val="tx1"/>
                        </a:solidFill>
                      </a:rPr>
                      <m:t>π</m:t>
                    </m:r>
                    <m:r>
                      <m:rPr>
                        <m:nor/>
                      </m:rPr>
                      <a:rPr lang="it-IT" dirty="0"/>
                      <m:t>r</m:t>
                    </m:r>
                    <m:r>
                      <m:rPr>
                        <m:nor/>
                      </m:rPr>
                      <a:rPr lang="it-IT" baseline="30000" dirty="0"/>
                      <m:t>2</m:t>
                    </m:r>
                  </m:oMath>
                </a14:m>
                <a:endParaRPr lang="it-IT" dirty="0"/>
              </a:p>
              <a:p>
                <a:pPr marL="0" indent="0">
                  <a:buNone/>
                </a:pPr>
                <a:endParaRPr lang="it-IT" dirty="0"/>
              </a:p>
              <a:p>
                <a:r>
                  <a:rPr lang="it-IT" b="0" dirty="0"/>
                  <a:t>Gauss				</a:t>
                </a:r>
                <a14:m>
                  <m:oMath xmlns:m="http://schemas.openxmlformats.org/officeDocument/2006/math">
                    <m:r>
                      <a:rPr lang="it-IT" b="0" i="1">
                        <a:latin typeface="Cambria Math" panose="02040503050406030204" pitchFamily="18" charset="0"/>
                      </a:rPr>
                      <m:t>𝐾</m:t>
                    </m:r>
                    <m:r>
                      <a:rPr lang="it-IT" b="0" i="1">
                        <a:latin typeface="Cambria Math" panose="02040503050406030204" pitchFamily="18" charset="0"/>
                      </a:rPr>
                      <m:t>∙</m:t>
                    </m:r>
                    <m:r>
                      <a:rPr lang="it-IT" b="0" i="1">
                        <a:latin typeface="Cambria Math" panose="02040503050406030204" pitchFamily="18" charset="0"/>
                      </a:rPr>
                      <m:t>𝐴</m:t>
                    </m:r>
                    <m:r>
                      <a:rPr lang="it-IT" b="0" i="1">
                        <a:latin typeface="Cambria Math" panose="02040503050406030204" pitchFamily="18" charset="0"/>
                      </a:rPr>
                      <m:t>=</m:t>
                    </m:r>
                    <m:d>
                      <m:dPr>
                        <m:ctrlPr>
                          <a:rPr lang="it-IT" i="1">
                            <a:latin typeface="Cambria Math" panose="02040503050406030204" pitchFamily="18" charset="0"/>
                          </a:rPr>
                        </m:ctrlPr>
                      </m:dPr>
                      <m:e>
                        <m:r>
                          <a:rPr lang="it-IT" b="0" i="1">
                            <a:latin typeface="Cambria Math" panose="02040503050406030204" pitchFamily="18" charset="0"/>
                          </a:rPr>
                          <m:t>𝛼</m:t>
                        </m:r>
                        <m:r>
                          <a:rPr lang="it-IT" b="0" i="1">
                            <a:latin typeface="Cambria Math" panose="02040503050406030204" pitchFamily="18" charset="0"/>
                          </a:rPr>
                          <m:t>+ </m:t>
                        </m:r>
                        <m:r>
                          <a:rPr lang="it-IT" b="0" i="1">
                            <a:latin typeface="Cambria Math" panose="02040503050406030204" pitchFamily="18" charset="0"/>
                          </a:rPr>
                          <m:t>𝛽</m:t>
                        </m:r>
                        <m:r>
                          <a:rPr lang="it-IT" b="0" i="1">
                            <a:latin typeface="Cambria Math" panose="02040503050406030204" pitchFamily="18" charset="0"/>
                          </a:rPr>
                          <m:t>+ </m:t>
                        </m:r>
                        <m:r>
                          <a:rPr lang="it-IT" b="0" i="1">
                            <a:latin typeface="Cambria Math" panose="02040503050406030204" pitchFamily="18" charset="0"/>
                          </a:rPr>
                          <m:t>𝛾</m:t>
                        </m:r>
                        <m:r>
                          <a:rPr lang="it-IT" b="0" i="1">
                            <a:latin typeface="Cambria Math" panose="02040503050406030204" pitchFamily="18" charset="0"/>
                          </a:rPr>
                          <m:t>− </m:t>
                        </m:r>
                        <m:r>
                          <a:rPr lang="it-IT" b="0" i="1">
                            <a:latin typeface="Cambria Math" panose="02040503050406030204" pitchFamily="18" charset="0"/>
                          </a:rPr>
                          <m:t>𝜋</m:t>
                        </m:r>
                      </m:e>
                    </m:d>
                  </m:oMath>
                </a14:m>
                <a:endParaRPr lang="it-IT" dirty="0"/>
              </a:p>
              <a:p>
                <a:pPr marL="0" indent="0">
                  <a:buNone/>
                </a:pPr>
                <a:endParaRPr lang="it-IT" dirty="0"/>
              </a:p>
              <a:p>
                <a:r>
                  <a:rPr lang="it-IT" dirty="0"/>
                  <a:t>Einstein				</a:t>
                </a:r>
                <a14:m>
                  <m:oMath xmlns:m="http://schemas.openxmlformats.org/officeDocument/2006/math">
                    <m:r>
                      <a:rPr lang="it-IT" i="1">
                        <a:latin typeface="Cambria Math" panose="02040503050406030204" pitchFamily="18" charset="0"/>
                      </a:rPr>
                      <m:t>8</m:t>
                    </m:r>
                    <m:r>
                      <a:rPr lang="it-IT" i="1">
                        <a:latin typeface="Cambria Math" panose="02040503050406030204" pitchFamily="18" charset="0"/>
                      </a:rPr>
                      <m:t>𝜋</m:t>
                    </m:r>
                    <m:r>
                      <a:rPr lang="it-IT" i="1">
                        <a:latin typeface="Cambria Math" panose="02040503050406030204" pitchFamily="18" charset="0"/>
                      </a:rPr>
                      <m:t>𝑇</m:t>
                    </m:r>
                    <m:r>
                      <a:rPr lang="it-IT" b="0" i="1" smtClean="0">
                        <a:latin typeface="Cambria Math" panose="02040503050406030204" pitchFamily="18" charset="0"/>
                      </a:rPr>
                      <m:t>= </m:t>
                    </m:r>
                    <m:r>
                      <a:rPr lang="it-IT" i="1">
                        <a:latin typeface="Cambria Math" panose="02040503050406030204" pitchFamily="18" charset="0"/>
                      </a:rPr>
                      <m:t>𝑅𝑖𝑐</m:t>
                    </m:r>
                    <m:r>
                      <a:rPr lang="it-IT" i="1" baseline="-25000">
                        <a:latin typeface="Cambria Math" panose="02040503050406030204" pitchFamily="18" charset="0"/>
                      </a:rPr>
                      <m:t>𝑔</m:t>
                    </m:r>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2</m:t>
                        </m:r>
                      </m:den>
                    </m:f>
                    <m:r>
                      <a:rPr lang="it-IT" i="1">
                        <a:latin typeface="Cambria Math" panose="02040503050406030204" pitchFamily="18" charset="0"/>
                      </a:rPr>
                      <m:t> </m:t>
                    </m:r>
                    <m:r>
                      <a:rPr lang="it-IT" b="0" i="1" smtClean="0">
                        <a:latin typeface="Cambria Math" panose="02040503050406030204" pitchFamily="18" charset="0"/>
                      </a:rPr>
                      <m:t>𝑠</m:t>
                    </m:r>
                    <m:r>
                      <a:rPr lang="it-IT" i="1" baseline="-25000">
                        <a:latin typeface="Cambria Math" panose="02040503050406030204" pitchFamily="18" charset="0"/>
                      </a:rPr>
                      <m:t>𝑔</m:t>
                    </m:r>
                    <m:r>
                      <a:rPr lang="it-IT" b="0" i="1" baseline="-25000" smtClean="0">
                        <a:latin typeface="Cambria Math" panose="02040503050406030204" pitchFamily="18" charset="0"/>
                      </a:rPr>
                      <m:t> </m:t>
                    </m:r>
                    <m:r>
                      <a:rPr lang="it-IT" b="0" i="1" smtClean="0">
                        <a:latin typeface="Cambria Math" panose="02040503050406030204" pitchFamily="18" charset="0"/>
                      </a:rPr>
                      <m:t>𝑔</m:t>
                    </m:r>
                  </m:oMath>
                </a14:m>
                <a:endParaRPr lang="it-IT" dirty="0"/>
              </a:p>
              <a:p>
                <a:endParaRPr lang="it-IT" dirty="0"/>
              </a:p>
            </p:txBody>
          </p:sp>
        </mc:Choice>
        <mc:Fallback xmlns="">
          <p:sp>
            <p:nvSpPr>
              <p:cNvPr id="3" name="Segnaposto contenuto 2">
                <a:extLst>
                  <a:ext uri="{FF2B5EF4-FFF2-40B4-BE49-F238E27FC236}">
                    <a16:creationId xmlns:a16="http://schemas.microsoft.com/office/drawing/2014/main" id="{99F44001-FE51-754D-BA74-23E17462E459}"/>
                  </a:ext>
                </a:extLst>
              </p:cNvPr>
              <p:cNvSpPr>
                <a:spLocks noGrp="1" noRot="1" noChangeAspect="1" noMove="1" noResize="1" noEditPoints="1" noAdjustHandles="1" noChangeArrowheads="1" noChangeShapeType="1" noTextEdit="1"/>
              </p:cNvSpPr>
              <p:nvPr>
                <p:ph idx="1"/>
              </p:nvPr>
            </p:nvSpPr>
            <p:spPr>
              <a:blipFill>
                <a:blip r:embed="rId2"/>
                <a:stretch>
                  <a:fillRect l="-965"/>
                </a:stretch>
              </a:blipFill>
            </p:spPr>
            <p:txBody>
              <a:bodyPr/>
              <a:lstStyle/>
              <a:p>
                <a:r>
                  <a:rPr lang="it-IT">
                    <a:noFill/>
                  </a:rPr>
                  <a:t> </a:t>
                </a:r>
              </a:p>
            </p:txBody>
          </p:sp>
        </mc:Fallback>
      </mc:AlternateContent>
    </p:spTree>
    <p:extLst>
      <p:ext uri="{BB962C8B-B14F-4D97-AF65-F5344CB8AC3E}">
        <p14:creationId xmlns:p14="http://schemas.microsoft.com/office/powerpoint/2010/main" val="308194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764EDC0-CF59-EF48-8937-8FAD38B95B94}"/>
              </a:ext>
            </a:extLst>
          </p:cNvPr>
          <p:cNvSpPr>
            <a:spLocks noGrp="1"/>
          </p:cNvSpPr>
          <p:nvPr>
            <p:ph idx="1"/>
          </p:nvPr>
        </p:nvSpPr>
        <p:spPr>
          <a:xfrm>
            <a:off x="195210" y="174661"/>
            <a:ext cx="11866652" cy="6452170"/>
          </a:xfrm>
        </p:spPr>
        <p:txBody>
          <a:bodyPr>
            <a:normAutofit fontScale="92500" lnSpcReduction="20000"/>
          </a:bodyPr>
          <a:lstStyle/>
          <a:p>
            <a:pPr marL="0" indent="0">
              <a:buNone/>
            </a:pPr>
            <a:r>
              <a:rPr lang="it-IT" i="1" dirty="0"/>
              <a:t>che la somma degli angoli interni di un triangolo non possa essere </a:t>
            </a:r>
            <a:r>
              <a:rPr lang="it-IT" b="1" i="1" dirty="0"/>
              <a:t>meno di 180 gradi</a:t>
            </a:r>
            <a:r>
              <a:rPr lang="it-IT" i="1" dirty="0"/>
              <a:t>; questo è il vero nodo, la barriera contro cui tutto si scontra. ... L’ipotesi che la somma dei tre angoli sia più piccola di 180 gradi conduce ad una geometria molto diversa dalla nostra (euclidea), che è consistente [in </a:t>
            </a:r>
            <a:r>
              <a:rPr lang="it-IT" i="1" dirty="0" err="1"/>
              <a:t>sich</a:t>
            </a:r>
            <a:r>
              <a:rPr lang="it-IT" i="1" dirty="0"/>
              <a:t> </a:t>
            </a:r>
            <a:r>
              <a:rPr lang="it-IT" i="1" dirty="0" err="1"/>
              <a:t>selbst</a:t>
            </a:r>
            <a:r>
              <a:rPr lang="it-IT" i="1" dirty="0"/>
              <a:t> </a:t>
            </a:r>
            <a:r>
              <a:rPr lang="it-IT" i="1" dirty="0" err="1"/>
              <a:t>durchaus</a:t>
            </a:r>
            <a:r>
              <a:rPr lang="it-IT" i="1" dirty="0"/>
              <a:t> </a:t>
            </a:r>
            <a:r>
              <a:rPr lang="it-IT" i="1" dirty="0" err="1"/>
              <a:t>consequent</a:t>
            </a:r>
            <a:r>
              <a:rPr lang="it-IT" i="1" dirty="0"/>
              <a:t> </a:t>
            </a:r>
            <a:r>
              <a:rPr lang="it-IT" i="1" dirty="0" err="1"/>
              <a:t>ist</a:t>
            </a:r>
            <a:r>
              <a:rPr lang="it-IT" i="1" dirty="0"/>
              <a:t>], e che ho sviluppato in maniera così soddisfacente da risolvere ogni questione eccetto una, che riguarda la determinazione di una costante non apparente a priori. </a:t>
            </a:r>
          </a:p>
          <a:p>
            <a:pPr marL="0" indent="0" algn="just">
              <a:buNone/>
            </a:pPr>
            <a:r>
              <a:rPr lang="it-IT" i="1" dirty="0"/>
              <a:t>Più grande si prende questa costante più ci si avvicina alla geometria euclidea, all’infinito le due geometrie coincidono. I teoremi in questa geometria possono sembrare paradossali e, ai non esperti, privi di senso…. Tutti i miei sforzi per trovare una contraddizione o una inconsistenza</a:t>
            </a:r>
            <a:r>
              <a:rPr lang="it-IT" dirty="0"/>
              <a:t> </a:t>
            </a:r>
            <a:r>
              <a:rPr lang="it-IT" i="1" dirty="0"/>
              <a:t>[</a:t>
            </a:r>
            <a:r>
              <a:rPr lang="it-IT" i="1" dirty="0" err="1"/>
              <a:t>Inconsequenz</a:t>
            </a:r>
            <a:r>
              <a:rPr lang="it-IT" dirty="0"/>
              <a:t>]</a:t>
            </a:r>
            <a:r>
              <a:rPr lang="it-IT" i="1" dirty="0"/>
              <a:t> interna in questa </a:t>
            </a:r>
            <a:r>
              <a:rPr lang="it-IT" b="1" i="1" dirty="0"/>
              <a:t>geometria non euclidea</a:t>
            </a:r>
            <a:r>
              <a:rPr lang="it-IT" i="1" dirty="0"/>
              <a:t> sono stati vani. … </a:t>
            </a:r>
          </a:p>
          <a:p>
            <a:pPr marL="0" indent="0" algn="just">
              <a:buNone/>
            </a:pPr>
            <a:r>
              <a:rPr lang="it-IT" i="1" dirty="0"/>
              <a:t>Sappiamo davvero molto poco, o nulla, della vera natura dello spazio e possiamo dunque confondere ciò che ci appare innaturale con qualcosa di assolutamente impossibile. Se la geometria non-euclidea fosse la geometria vera e se la costante fosse comparabile alle grandezze che misuriamo in terra o in cielo allora essa potrebbe essere determinata a posteriori. Per questo, occasionalmente e per scherzo, ho espresso la possibilità che la geometria euclidea non sia la vera geometria…. </a:t>
            </a:r>
          </a:p>
          <a:p>
            <a:pPr marL="0" indent="0">
              <a:buNone/>
            </a:pPr>
            <a:r>
              <a:rPr lang="it-IT" dirty="0"/>
              <a:t>...</a:t>
            </a:r>
            <a:r>
              <a:rPr lang="it-IT" i="1" dirty="0"/>
              <a:t>Ho consolidato ulteriormente molte cose, tra le quali la convinzione che non si possa stabilire completamente la geometria a priori. …Dobbiamo con umiltà ammettere che, mentre il numero è un puro prodotto della nostra mente, lo spazio ha una realtà fuori dalla nostra mente, pertanto non possiamo prescrivere le sue leggi a priori.</a:t>
            </a:r>
            <a:endParaRPr lang="it-IT" dirty="0"/>
          </a:p>
          <a:p>
            <a:pPr marL="0" indent="0">
              <a:buNone/>
            </a:pPr>
            <a:endParaRPr lang="it-IT" dirty="0"/>
          </a:p>
        </p:txBody>
      </p:sp>
    </p:spTree>
    <p:extLst>
      <p:ext uri="{BB962C8B-B14F-4D97-AF65-F5344CB8AC3E}">
        <p14:creationId xmlns:p14="http://schemas.microsoft.com/office/powerpoint/2010/main" val="2527990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26D1048-3648-C34A-BA8F-FF28A199A7C5}"/>
              </a:ext>
            </a:extLst>
          </p:cNvPr>
          <p:cNvPicPr>
            <a:picLocks noGrp="1" noChangeAspect="1"/>
          </p:cNvPicPr>
          <p:nvPr>
            <p:ph idx="1"/>
          </p:nvPr>
        </p:nvPicPr>
        <p:blipFill>
          <a:blip r:embed="rId2"/>
          <a:stretch>
            <a:fillRect/>
          </a:stretch>
        </p:blipFill>
        <p:spPr>
          <a:xfrm>
            <a:off x="0" y="0"/>
            <a:ext cx="3403600" cy="4140200"/>
          </a:xfrm>
        </p:spPr>
      </p:pic>
      <p:sp>
        <p:nvSpPr>
          <p:cNvPr id="6" name="CasellaDiTesto 5">
            <a:extLst>
              <a:ext uri="{FF2B5EF4-FFF2-40B4-BE49-F238E27FC236}">
                <a16:creationId xmlns:a16="http://schemas.microsoft.com/office/drawing/2014/main" id="{FC1EB1B5-07AF-FB43-98BE-43B44214165E}"/>
              </a:ext>
            </a:extLst>
          </p:cNvPr>
          <p:cNvSpPr txBox="1"/>
          <p:nvPr/>
        </p:nvSpPr>
        <p:spPr>
          <a:xfrm>
            <a:off x="4568205" y="593718"/>
            <a:ext cx="7216125" cy="6001643"/>
          </a:xfrm>
          <a:prstGeom prst="rect">
            <a:avLst/>
          </a:prstGeom>
          <a:noFill/>
        </p:spPr>
        <p:txBody>
          <a:bodyPr wrap="square" rtlCol="0">
            <a:spAutoFit/>
          </a:bodyPr>
          <a:lstStyle/>
          <a:p>
            <a:pPr algn="just"/>
            <a:r>
              <a:rPr lang="it-IT" sz="2000" dirty="0"/>
              <a:t>Nikolai </a:t>
            </a:r>
            <a:r>
              <a:rPr lang="it-IT" sz="2000" dirty="0" err="1"/>
              <a:t>Ivanovitch</a:t>
            </a:r>
            <a:r>
              <a:rPr lang="it-IT" sz="2000" dirty="0"/>
              <a:t> </a:t>
            </a:r>
            <a:r>
              <a:rPr lang="it-IT" sz="2000" dirty="0" err="1"/>
              <a:t>Lobatchevski</a:t>
            </a:r>
            <a:r>
              <a:rPr lang="it-IT" sz="2000" dirty="0"/>
              <a:t> 1792-1856</a:t>
            </a:r>
          </a:p>
          <a:p>
            <a:pPr algn="just"/>
            <a:endParaRPr lang="it-IT" sz="2000" dirty="0"/>
          </a:p>
          <a:p>
            <a:pPr algn="just"/>
            <a:endParaRPr lang="it-IT" sz="2400" dirty="0"/>
          </a:p>
          <a:p>
            <a:pPr algn="just"/>
            <a:r>
              <a:rPr lang="it-IT" sz="2400" dirty="0"/>
              <a:t>Una </a:t>
            </a:r>
            <a:r>
              <a:rPr lang="it-IT" sz="2400" i="1" dirty="0"/>
              <a:t>geometria immaginaria</a:t>
            </a:r>
          </a:p>
          <a:p>
            <a:pPr algn="just"/>
            <a:r>
              <a:rPr lang="it-IT" sz="2400" dirty="0"/>
              <a:t>senza il quinto postulato e con un </a:t>
            </a:r>
            <a:r>
              <a:rPr lang="it-IT" sz="2400" i="1" dirty="0"/>
              <a:t>angolo di parallelismo</a:t>
            </a:r>
          </a:p>
          <a:p>
            <a:pPr algn="just"/>
            <a:endParaRPr lang="it-IT" sz="2400" i="1" dirty="0"/>
          </a:p>
          <a:p>
            <a:pPr algn="just"/>
            <a:r>
              <a:rPr lang="it-IT" sz="2400" dirty="0"/>
              <a:t>Seguace di Francis Bacon vuole dare evidenza empirica alla sua geometria e quindi la utilizza per mostrare che il nostro sistema solare deve essere molto piccolo. </a:t>
            </a:r>
          </a:p>
          <a:p>
            <a:pPr algn="just"/>
            <a:endParaRPr lang="it-IT" sz="2400" dirty="0"/>
          </a:p>
          <a:p>
            <a:pPr algn="just"/>
            <a:endParaRPr lang="it-IT" sz="2400" dirty="0"/>
          </a:p>
          <a:p>
            <a:pPr algn="just"/>
            <a:r>
              <a:rPr lang="it-IT" sz="2400" dirty="0"/>
              <a:t>Prende un triangolo con lato AB uguale al raggio dell’orbita terrestre a con vertice opposto la stella </a:t>
            </a:r>
            <a:r>
              <a:rPr lang="it-IT" sz="2400" dirty="0" err="1"/>
              <a:t>Sirius</a:t>
            </a:r>
            <a:r>
              <a:rPr lang="it-IT" sz="2400" dirty="0"/>
              <a:t>.</a:t>
            </a:r>
          </a:p>
          <a:p>
            <a:pPr algn="just"/>
            <a:r>
              <a:rPr lang="it-IT" sz="2400" dirty="0"/>
              <a:t>Calcola il rapporto tra la lunghezza di AB e la distanza da </a:t>
            </a:r>
            <a:r>
              <a:rPr lang="it-IT" sz="2400" dirty="0" err="1"/>
              <a:t>Sirius</a:t>
            </a:r>
            <a:r>
              <a:rPr lang="it-IT" sz="2400" dirty="0"/>
              <a:t> (ma usa un numero sbagliato per il parallasse di </a:t>
            </a:r>
            <a:r>
              <a:rPr lang="it-IT" sz="2400" dirty="0" err="1"/>
              <a:t>Sirius</a:t>
            </a:r>
            <a:r>
              <a:rPr lang="it-IT" sz="2400" dirty="0"/>
              <a:t>, che è l’angolo in A)</a:t>
            </a:r>
          </a:p>
        </p:txBody>
      </p:sp>
      <p:pic>
        <p:nvPicPr>
          <p:cNvPr id="8" name="Immagine 7">
            <a:extLst>
              <a:ext uri="{FF2B5EF4-FFF2-40B4-BE49-F238E27FC236}">
                <a16:creationId xmlns:a16="http://schemas.microsoft.com/office/drawing/2014/main" id="{569E6B47-3A52-D845-872C-FC3B9BAD6ABB}"/>
              </a:ext>
            </a:extLst>
          </p:cNvPr>
          <p:cNvPicPr>
            <a:picLocks noChangeAspect="1"/>
          </p:cNvPicPr>
          <p:nvPr/>
        </p:nvPicPr>
        <p:blipFill>
          <a:blip r:embed="rId3"/>
          <a:stretch>
            <a:fillRect/>
          </a:stretch>
        </p:blipFill>
        <p:spPr>
          <a:xfrm>
            <a:off x="0" y="4321754"/>
            <a:ext cx="4623233" cy="2536246"/>
          </a:xfrm>
          <a:prstGeom prst="rect">
            <a:avLst/>
          </a:prstGeom>
        </p:spPr>
      </p:pic>
    </p:spTree>
    <p:extLst>
      <p:ext uri="{BB962C8B-B14F-4D97-AF65-F5344CB8AC3E}">
        <p14:creationId xmlns:p14="http://schemas.microsoft.com/office/powerpoint/2010/main" val="257529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02B7382-2B6E-4F41-A8D7-14C36F9F2F89}"/>
              </a:ext>
            </a:extLst>
          </p:cNvPr>
          <p:cNvPicPr>
            <a:picLocks noGrp="1" noChangeAspect="1"/>
          </p:cNvPicPr>
          <p:nvPr>
            <p:ph idx="1"/>
          </p:nvPr>
        </p:nvPicPr>
        <p:blipFill>
          <a:blip r:embed="rId2"/>
          <a:stretch>
            <a:fillRect/>
          </a:stretch>
        </p:blipFill>
        <p:spPr>
          <a:xfrm>
            <a:off x="339615" y="0"/>
            <a:ext cx="5120640" cy="6827521"/>
          </a:xfrm>
        </p:spPr>
      </p:pic>
      <p:pic>
        <p:nvPicPr>
          <p:cNvPr id="3" name="Immagine 2">
            <a:extLst>
              <a:ext uri="{FF2B5EF4-FFF2-40B4-BE49-F238E27FC236}">
                <a16:creationId xmlns:a16="http://schemas.microsoft.com/office/drawing/2014/main" id="{9F0CCFB0-F83A-5F4A-86C6-1CB9555AA274}"/>
              </a:ext>
            </a:extLst>
          </p:cNvPr>
          <p:cNvPicPr>
            <a:picLocks noChangeAspect="1"/>
          </p:cNvPicPr>
          <p:nvPr/>
        </p:nvPicPr>
        <p:blipFill>
          <a:blip r:embed="rId3"/>
          <a:stretch>
            <a:fillRect/>
          </a:stretch>
        </p:blipFill>
        <p:spPr>
          <a:xfrm rot="5400000">
            <a:off x="5851635" y="857250"/>
            <a:ext cx="6858000" cy="5143500"/>
          </a:xfrm>
          <a:prstGeom prst="rect">
            <a:avLst/>
          </a:prstGeom>
        </p:spPr>
      </p:pic>
      <p:sp>
        <p:nvSpPr>
          <p:cNvPr id="4" name="CasellaDiTesto 3">
            <a:extLst>
              <a:ext uri="{FF2B5EF4-FFF2-40B4-BE49-F238E27FC236}">
                <a16:creationId xmlns:a16="http://schemas.microsoft.com/office/drawing/2014/main" id="{BF4247E7-C43B-6048-9E6C-C6A122E9EFDB}"/>
              </a:ext>
            </a:extLst>
          </p:cNvPr>
          <p:cNvSpPr txBox="1"/>
          <p:nvPr/>
        </p:nvSpPr>
        <p:spPr>
          <a:xfrm>
            <a:off x="8261131" y="6222124"/>
            <a:ext cx="806631" cy="461665"/>
          </a:xfrm>
          <a:prstGeom prst="rect">
            <a:avLst/>
          </a:prstGeom>
          <a:noFill/>
        </p:spPr>
        <p:txBody>
          <a:bodyPr wrap="none" rtlCol="0">
            <a:spAutoFit/>
          </a:bodyPr>
          <a:lstStyle/>
          <a:p>
            <a:r>
              <a:rPr lang="it-IT" sz="2400" dirty="0"/>
              <a:t>2019</a:t>
            </a:r>
          </a:p>
        </p:txBody>
      </p:sp>
    </p:spTree>
    <p:extLst>
      <p:ext uri="{BB962C8B-B14F-4D97-AF65-F5344CB8AC3E}">
        <p14:creationId xmlns:p14="http://schemas.microsoft.com/office/powerpoint/2010/main" val="1466124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0B1EE56-8739-7045-984C-9B326F1B962E}"/>
              </a:ext>
            </a:extLst>
          </p:cNvPr>
          <p:cNvPicPr>
            <a:picLocks noGrp="1" noChangeAspect="1"/>
          </p:cNvPicPr>
          <p:nvPr>
            <p:ph idx="1"/>
          </p:nvPr>
        </p:nvPicPr>
        <p:blipFill>
          <a:blip r:embed="rId2"/>
          <a:stretch>
            <a:fillRect/>
          </a:stretch>
        </p:blipFill>
        <p:spPr>
          <a:xfrm>
            <a:off x="-1" y="0"/>
            <a:ext cx="3759113" cy="4695290"/>
          </a:xfrm>
        </p:spPr>
      </p:pic>
      <p:sp>
        <p:nvSpPr>
          <p:cNvPr id="6" name="CasellaDiTesto 5">
            <a:extLst>
              <a:ext uri="{FF2B5EF4-FFF2-40B4-BE49-F238E27FC236}">
                <a16:creationId xmlns:a16="http://schemas.microsoft.com/office/drawing/2014/main" id="{83D949FE-86D1-4744-B856-B8666DA2B50A}"/>
              </a:ext>
            </a:extLst>
          </p:cNvPr>
          <p:cNvSpPr txBox="1"/>
          <p:nvPr/>
        </p:nvSpPr>
        <p:spPr>
          <a:xfrm>
            <a:off x="3759112" y="1725930"/>
            <a:ext cx="8134949" cy="4431983"/>
          </a:xfrm>
          <a:prstGeom prst="rect">
            <a:avLst/>
          </a:prstGeom>
          <a:noFill/>
        </p:spPr>
        <p:txBody>
          <a:bodyPr wrap="square" rtlCol="0">
            <a:spAutoFit/>
          </a:bodyPr>
          <a:lstStyle/>
          <a:p>
            <a:r>
              <a:rPr lang="it-IT" sz="2400" b="1" i="1" dirty="0"/>
              <a:t>Saggio di interpretazione della Geometria non euclidea</a:t>
            </a:r>
            <a:r>
              <a:rPr lang="it-IT" sz="2400" dirty="0"/>
              <a:t> (1868).  </a:t>
            </a:r>
          </a:p>
          <a:p>
            <a:endParaRPr lang="it-IT" sz="2400" dirty="0"/>
          </a:p>
          <a:p>
            <a:pPr algn="just"/>
            <a:r>
              <a:rPr lang="it-IT" sz="2400" i="1" dirty="0"/>
              <a:t>In questi ultimi tempi il pubblico matematico ha incominciato ad occuparsi di alcuni nuovi concetti i quali sembrano destinati, in caso che prevalgano, a mutare profondamente tutto l’ordito della classica geometria. Questi concetti non sono di data recente, il sommo Gauss li aveva abbracciati fino dai suoi primi passi nella carriera delle scienze, e benché nessuno dei suoi scritti ne contenga l’esplicita esposizione, le sue lettere fanno fede della predilezione con cui li ha sempre coltivati e attestano la piena adesione che ha data alla dottrina di </a:t>
            </a:r>
            <a:r>
              <a:rPr lang="it-IT" sz="2400" i="1" dirty="0" err="1"/>
              <a:t>Lobatschewky</a:t>
            </a:r>
            <a:r>
              <a:rPr lang="it-IT" sz="2400" i="1" dirty="0"/>
              <a:t>.</a:t>
            </a:r>
            <a:endParaRPr lang="it-IT" sz="2400" dirty="0"/>
          </a:p>
          <a:p>
            <a:endParaRPr lang="it-IT" dirty="0"/>
          </a:p>
        </p:txBody>
      </p:sp>
      <p:sp>
        <p:nvSpPr>
          <p:cNvPr id="2" name="CasellaDiTesto 1">
            <a:extLst>
              <a:ext uri="{FF2B5EF4-FFF2-40B4-BE49-F238E27FC236}">
                <a16:creationId xmlns:a16="http://schemas.microsoft.com/office/drawing/2014/main" id="{52EB4667-B11C-CE46-A17F-55F40DE738DB}"/>
              </a:ext>
            </a:extLst>
          </p:cNvPr>
          <p:cNvSpPr txBox="1"/>
          <p:nvPr/>
        </p:nvSpPr>
        <p:spPr>
          <a:xfrm>
            <a:off x="375778" y="5026491"/>
            <a:ext cx="3137397" cy="400110"/>
          </a:xfrm>
          <a:prstGeom prst="rect">
            <a:avLst/>
          </a:prstGeom>
          <a:noFill/>
        </p:spPr>
        <p:txBody>
          <a:bodyPr wrap="none" rtlCol="0">
            <a:spAutoFit/>
          </a:bodyPr>
          <a:lstStyle/>
          <a:p>
            <a:r>
              <a:rPr lang="it-IT" sz="2000" dirty="0"/>
              <a:t>Eugenio Beltrami 1835-1900</a:t>
            </a:r>
          </a:p>
        </p:txBody>
      </p:sp>
    </p:spTree>
    <p:extLst>
      <p:ext uri="{BB962C8B-B14F-4D97-AF65-F5344CB8AC3E}">
        <p14:creationId xmlns:p14="http://schemas.microsoft.com/office/powerpoint/2010/main" val="137211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D020D5A-00DF-654A-AD02-0764E9D22698}"/>
              </a:ext>
            </a:extLst>
          </p:cNvPr>
          <p:cNvPicPr>
            <a:picLocks noChangeAspect="1"/>
          </p:cNvPicPr>
          <p:nvPr/>
        </p:nvPicPr>
        <p:blipFill>
          <a:blip r:embed="rId2"/>
          <a:stretch>
            <a:fillRect/>
          </a:stretch>
        </p:blipFill>
        <p:spPr>
          <a:xfrm>
            <a:off x="6463489" y="0"/>
            <a:ext cx="5071462" cy="6858000"/>
          </a:xfrm>
          <a:prstGeom prst="rect">
            <a:avLst/>
          </a:prstGeom>
        </p:spPr>
      </p:pic>
      <p:sp>
        <p:nvSpPr>
          <p:cNvPr id="8" name="CasellaDiTesto 7">
            <a:extLst>
              <a:ext uri="{FF2B5EF4-FFF2-40B4-BE49-F238E27FC236}">
                <a16:creationId xmlns:a16="http://schemas.microsoft.com/office/drawing/2014/main" id="{0A0FB345-776B-B644-B023-E4F61BEA49BE}"/>
              </a:ext>
            </a:extLst>
          </p:cNvPr>
          <p:cNvSpPr txBox="1"/>
          <p:nvPr/>
        </p:nvSpPr>
        <p:spPr>
          <a:xfrm>
            <a:off x="937260" y="1703070"/>
            <a:ext cx="4791252" cy="1815882"/>
          </a:xfrm>
          <a:prstGeom prst="rect">
            <a:avLst/>
          </a:prstGeom>
          <a:noFill/>
        </p:spPr>
        <p:txBody>
          <a:bodyPr wrap="square" rtlCol="0">
            <a:spAutoFit/>
          </a:bodyPr>
          <a:lstStyle/>
          <a:p>
            <a:pPr algn="ctr"/>
            <a:r>
              <a:rPr lang="it-IT" sz="2800" dirty="0"/>
              <a:t>Teoria fondamentale </a:t>
            </a:r>
          </a:p>
          <a:p>
            <a:pPr algn="ctr"/>
            <a:r>
              <a:rPr lang="it-IT" sz="2800" dirty="0"/>
              <a:t>degli </a:t>
            </a:r>
          </a:p>
          <a:p>
            <a:pPr algn="ctr"/>
            <a:r>
              <a:rPr lang="it-IT" sz="2800" dirty="0" err="1"/>
              <a:t>spazii</a:t>
            </a:r>
            <a:r>
              <a:rPr lang="it-IT" sz="2800" dirty="0"/>
              <a:t> di curvatura costante</a:t>
            </a:r>
          </a:p>
          <a:p>
            <a:pPr algn="ctr"/>
            <a:r>
              <a:rPr lang="it-IT" sz="2800" dirty="0"/>
              <a:t>1868</a:t>
            </a:r>
          </a:p>
        </p:txBody>
      </p:sp>
    </p:spTree>
    <p:extLst>
      <p:ext uri="{BB962C8B-B14F-4D97-AF65-F5344CB8AC3E}">
        <p14:creationId xmlns:p14="http://schemas.microsoft.com/office/powerpoint/2010/main" val="252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E367FF5-58A0-0445-A222-C0C25ABD51A5}"/>
              </a:ext>
            </a:extLst>
          </p:cNvPr>
          <p:cNvPicPr>
            <a:picLocks noGrp="1" noChangeAspect="1"/>
          </p:cNvPicPr>
          <p:nvPr>
            <p:ph idx="1"/>
          </p:nvPr>
        </p:nvPicPr>
        <p:blipFill>
          <a:blip r:embed="rId2"/>
          <a:stretch>
            <a:fillRect/>
          </a:stretch>
        </p:blipFill>
        <p:spPr>
          <a:xfrm>
            <a:off x="3305807" y="1125002"/>
            <a:ext cx="4841587" cy="5732998"/>
          </a:xfrm>
        </p:spPr>
      </p:pic>
      <p:pic>
        <p:nvPicPr>
          <p:cNvPr id="9" name="Immagine 8">
            <a:extLst>
              <a:ext uri="{FF2B5EF4-FFF2-40B4-BE49-F238E27FC236}">
                <a16:creationId xmlns:a16="http://schemas.microsoft.com/office/drawing/2014/main" id="{C8D50217-9F9C-2B48-B4E8-861720715CB4}"/>
              </a:ext>
            </a:extLst>
          </p:cNvPr>
          <p:cNvPicPr>
            <a:picLocks noChangeAspect="1"/>
          </p:cNvPicPr>
          <p:nvPr/>
        </p:nvPicPr>
        <p:blipFill>
          <a:blip r:embed="rId3"/>
          <a:stretch>
            <a:fillRect/>
          </a:stretch>
        </p:blipFill>
        <p:spPr>
          <a:xfrm>
            <a:off x="0" y="0"/>
            <a:ext cx="3589380" cy="4078840"/>
          </a:xfrm>
          <a:prstGeom prst="rect">
            <a:avLst/>
          </a:prstGeom>
        </p:spPr>
      </p:pic>
      <p:pic>
        <p:nvPicPr>
          <p:cNvPr id="3" name="Immagine 2">
            <a:extLst>
              <a:ext uri="{FF2B5EF4-FFF2-40B4-BE49-F238E27FC236}">
                <a16:creationId xmlns:a16="http://schemas.microsoft.com/office/drawing/2014/main" id="{7C6692AD-7448-A349-AC5A-C63B4FBDAC9E}"/>
              </a:ext>
            </a:extLst>
          </p:cNvPr>
          <p:cNvPicPr>
            <a:picLocks noChangeAspect="1"/>
          </p:cNvPicPr>
          <p:nvPr/>
        </p:nvPicPr>
        <p:blipFill>
          <a:blip r:embed="rId4"/>
          <a:stretch>
            <a:fillRect/>
          </a:stretch>
        </p:blipFill>
        <p:spPr>
          <a:xfrm>
            <a:off x="8147394" y="3595954"/>
            <a:ext cx="4137074" cy="3102805"/>
          </a:xfrm>
          <a:prstGeom prst="rect">
            <a:avLst/>
          </a:prstGeom>
        </p:spPr>
      </p:pic>
    </p:spTree>
    <p:extLst>
      <p:ext uri="{BB962C8B-B14F-4D97-AF65-F5344CB8AC3E}">
        <p14:creationId xmlns:p14="http://schemas.microsoft.com/office/powerpoint/2010/main" val="2893322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081E6EE-C0B8-0748-B708-B37BA2D74A2A}"/>
              </a:ext>
            </a:extLst>
          </p:cNvPr>
          <p:cNvPicPr>
            <a:picLocks noGrp="1" noChangeAspect="1"/>
          </p:cNvPicPr>
          <p:nvPr>
            <p:ph idx="1"/>
          </p:nvPr>
        </p:nvPicPr>
        <p:blipFill>
          <a:blip r:embed="rId2"/>
          <a:stretch>
            <a:fillRect/>
          </a:stretch>
        </p:blipFill>
        <p:spPr>
          <a:xfrm>
            <a:off x="110921" y="1847738"/>
            <a:ext cx="5868638" cy="3184989"/>
          </a:xfrm>
        </p:spPr>
      </p:pic>
      <p:pic>
        <p:nvPicPr>
          <p:cNvPr id="7" name="Immagine 6">
            <a:extLst>
              <a:ext uri="{FF2B5EF4-FFF2-40B4-BE49-F238E27FC236}">
                <a16:creationId xmlns:a16="http://schemas.microsoft.com/office/drawing/2014/main" id="{598CC6A9-A41C-B142-A87C-D6956B8F4D62}"/>
              </a:ext>
            </a:extLst>
          </p:cNvPr>
          <p:cNvPicPr>
            <a:picLocks noChangeAspect="1"/>
          </p:cNvPicPr>
          <p:nvPr/>
        </p:nvPicPr>
        <p:blipFill>
          <a:blip r:embed="rId3"/>
          <a:stretch>
            <a:fillRect/>
          </a:stretch>
        </p:blipFill>
        <p:spPr>
          <a:xfrm>
            <a:off x="5979559" y="-105895"/>
            <a:ext cx="5976135" cy="3313351"/>
          </a:xfrm>
          <a:prstGeom prst="rect">
            <a:avLst/>
          </a:prstGeom>
        </p:spPr>
      </p:pic>
      <p:pic>
        <p:nvPicPr>
          <p:cNvPr id="10" name="Immagine 9">
            <a:extLst>
              <a:ext uri="{FF2B5EF4-FFF2-40B4-BE49-F238E27FC236}">
                <a16:creationId xmlns:a16="http://schemas.microsoft.com/office/drawing/2014/main" id="{E678A242-9596-7C42-B4C8-10A2FB32EBE0}"/>
              </a:ext>
            </a:extLst>
          </p:cNvPr>
          <p:cNvPicPr>
            <a:picLocks noChangeAspect="1"/>
          </p:cNvPicPr>
          <p:nvPr/>
        </p:nvPicPr>
        <p:blipFill>
          <a:blip r:embed="rId4"/>
          <a:stretch>
            <a:fillRect/>
          </a:stretch>
        </p:blipFill>
        <p:spPr>
          <a:xfrm>
            <a:off x="7972747" y="3203691"/>
            <a:ext cx="3133618" cy="3654309"/>
          </a:xfrm>
          <a:prstGeom prst="rect">
            <a:avLst/>
          </a:prstGeom>
        </p:spPr>
      </p:pic>
    </p:spTree>
    <p:extLst>
      <p:ext uri="{BB962C8B-B14F-4D97-AF65-F5344CB8AC3E}">
        <p14:creationId xmlns:p14="http://schemas.microsoft.com/office/powerpoint/2010/main" val="104115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673" y="5268595"/>
            <a:ext cx="2613660" cy="766445"/>
          </a:xfrm>
        </p:spPr>
        <p:txBody>
          <a:bodyPr>
            <a:normAutofit/>
          </a:bodyPr>
          <a:lstStyle/>
          <a:p>
            <a:r>
              <a:rPr lang="en-US" sz="2000" dirty="0"/>
              <a:t>F. Klein   1849-1925</a:t>
            </a:r>
          </a:p>
        </p:txBody>
      </p:sp>
      <p:pic>
        <p:nvPicPr>
          <p:cNvPr id="4" name="Content Placeholder 3"/>
          <p:cNvPicPr>
            <a:picLocks noGrp="1" noChangeAspect="1"/>
          </p:cNvPicPr>
          <p:nvPr>
            <p:ph idx="1"/>
          </p:nvPr>
        </p:nvPicPr>
        <p:blipFill rotWithShape="1">
          <a:blip r:embed="rId2"/>
          <a:srcRect l="377" r="468"/>
          <a:stretch/>
        </p:blipFill>
        <p:spPr>
          <a:xfrm>
            <a:off x="826770" y="364634"/>
            <a:ext cx="3633466" cy="4721716"/>
          </a:xfrm>
        </p:spPr>
      </p:pic>
      <p:pic>
        <p:nvPicPr>
          <p:cNvPr id="5" name="Picture 4" descr="ErlangenProg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80" y="20061"/>
            <a:ext cx="4832035" cy="6837939"/>
          </a:xfrm>
          <a:prstGeom prst="rect">
            <a:avLst/>
          </a:prstGeom>
        </p:spPr>
      </p:pic>
    </p:spTree>
    <p:extLst>
      <p:ext uri="{BB962C8B-B14F-4D97-AF65-F5344CB8AC3E}">
        <p14:creationId xmlns:p14="http://schemas.microsoft.com/office/powerpoint/2010/main" val="819961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9C73D23-A687-FD45-9737-BC9E173CA378}"/>
              </a:ext>
            </a:extLst>
          </p:cNvPr>
          <p:cNvPicPr>
            <a:picLocks noChangeAspect="1"/>
          </p:cNvPicPr>
          <p:nvPr/>
        </p:nvPicPr>
        <p:blipFill>
          <a:blip r:embed="rId3"/>
          <a:stretch>
            <a:fillRect/>
          </a:stretch>
        </p:blipFill>
        <p:spPr>
          <a:xfrm>
            <a:off x="1120140" y="0"/>
            <a:ext cx="3931920" cy="5800027"/>
          </a:xfrm>
          <a:prstGeom prst="rect">
            <a:avLst/>
          </a:prstGeom>
        </p:spPr>
      </p:pic>
      <p:sp>
        <p:nvSpPr>
          <p:cNvPr id="6" name="CasellaDiTesto 5">
            <a:extLst>
              <a:ext uri="{FF2B5EF4-FFF2-40B4-BE49-F238E27FC236}">
                <a16:creationId xmlns:a16="http://schemas.microsoft.com/office/drawing/2014/main" id="{E22A340D-88B2-184D-9231-55FAA9A311EA}"/>
              </a:ext>
            </a:extLst>
          </p:cNvPr>
          <p:cNvSpPr txBox="1"/>
          <p:nvPr/>
        </p:nvSpPr>
        <p:spPr>
          <a:xfrm>
            <a:off x="1120140" y="6115051"/>
            <a:ext cx="3931920" cy="461665"/>
          </a:xfrm>
          <a:prstGeom prst="rect">
            <a:avLst/>
          </a:prstGeom>
          <a:noFill/>
        </p:spPr>
        <p:txBody>
          <a:bodyPr wrap="square" rtlCol="0">
            <a:spAutoFit/>
          </a:bodyPr>
          <a:lstStyle/>
          <a:p>
            <a:r>
              <a:rPr lang="it-IT" sz="2400" dirty="0"/>
              <a:t>Guido Castelnuovo 1865-1952</a:t>
            </a:r>
          </a:p>
        </p:txBody>
      </p:sp>
      <p:pic>
        <p:nvPicPr>
          <p:cNvPr id="7" name="Immagine 6">
            <a:extLst>
              <a:ext uri="{FF2B5EF4-FFF2-40B4-BE49-F238E27FC236}">
                <a16:creationId xmlns:a16="http://schemas.microsoft.com/office/drawing/2014/main" id="{4B8F2F8F-C206-9C4F-A2D9-9820BA5598DC}"/>
              </a:ext>
            </a:extLst>
          </p:cNvPr>
          <p:cNvPicPr>
            <a:picLocks noChangeAspect="1"/>
          </p:cNvPicPr>
          <p:nvPr/>
        </p:nvPicPr>
        <p:blipFill>
          <a:blip r:embed="rId4"/>
          <a:stretch>
            <a:fillRect/>
          </a:stretch>
        </p:blipFill>
        <p:spPr>
          <a:xfrm>
            <a:off x="6996429" y="125730"/>
            <a:ext cx="4657023" cy="5520690"/>
          </a:xfrm>
          <a:prstGeom prst="rect">
            <a:avLst/>
          </a:prstGeom>
        </p:spPr>
      </p:pic>
      <p:sp>
        <p:nvSpPr>
          <p:cNvPr id="8" name="CasellaDiTesto 7">
            <a:extLst>
              <a:ext uri="{FF2B5EF4-FFF2-40B4-BE49-F238E27FC236}">
                <a16:creationId xmlns:a16="http://schemas.microsoft.com/office/drawing/2014/main" id="{29AD5A79-770E-B948-86A3-E52A4A483170}"/>
              </a:ext>
            </a:extLst>
          </p:cNvPr>
          <p:cNvSpPr txBox="1"/>
          <p:nvPr/>
        </p:nvSpPr>
        <p:spPr>
          <a:xfrm>
            <a:off x="7139942" y="6115051"/>
            <a:ext cx="4617720" cy="461665"/>
          </a:xfrm>
          <a:prstGeom prst="rect">
            <a:avLst/>
          </a:prstGeom>
          <a:noFill/>
        </p:spPr>
        <p:txBody>
          <a:bodyPr wrap="square" rtlCol="0">
            <a:spAutoFit/>
          </a:bodyPr>
          <a:lstStyle/>
          <a:p>
            <a:r>
              <a:rPr lang="it-IT" sz="2400" dirty="0"/>
              <a:t>Federigo </a:t>
            </a:r>
            <a:r>
              <a:rPr lang="it-IT" sz="2400" dirty="0" err="1"/>
              <a:t>Enriques</a:t>
            </a:r>
            <a:r>
              <a:rPr lang="it-IT" sz="2400" dirty="0"/>
              <a:t> 1871-1946</a:t>
            </a:r>
          </a:p>
        </p:txBody>
      </p:sp>
    </p:spTree>
    <p:extLst>
      <p:ext uri="{BB962C8B-B14F-4D97-AF65-F5344CB8AC3E}">
        <p14:creationId xmlns:p14="http://schemas.microsoft.com/office/powerpoint/2010/main" val="1900723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862F04-5477-7F49-8A95-EA43D0F34886}"/>
              </a:ext>
            </a:extLst>
          </p:cNvPr>
          <p:cNvPicPr>
            <a:picLocks noChangeAspect="1"/>
          </p:cNvPicPr>
          <p:nvPr/>
        </p:nvPicPr>
        <p:blipFill>
          <a:blip r:embed="rId2"/>
          <a:stretch>
            <a:fillRect/>
          </a:stretch>
        </p:blipFill>
        <p:spPr>
          <a:xfrm>
            <a:off x="-1" y="-1"/>
            <a:ext cx="3922745" cy="4771698"/>
          </a:xfrm>
          <a:prstGeom prst="rect">
            <a:avLst/>
          </a:prstGeom>
        </p:spPr>
      </p:pic>
      <p:sp>
        <p:nvSpPr>
          <p:cNvPr id="6" name="CasellaDiTesto 5">
            <a:extLst>
              <a:ext uri="{FF2B5EF4-FFF2-40B4-BE49-F238E27FC236}">
                <a16:creationId xmlns:a16="http://schemas.microsoft.com/office/drawing/2014/main" id="{DC69EDB3-9CA3-A642-8711-F56D6FE31229}"/>
              </a:ext>
            </a:extLst>
          </p:cNvPr>
          <p:cNvSpPr txBox="1"/>
          <p:nvPr/>
        </p:nvSpPr>
        <p:spPr>
          <a:xfrm>
            <a:off x="378245" y="5556262"/>
            <a:ext cx="3166251" cy="461665"/>
          </a:xfrm>
          <a:prstGeom prst="rect">
            <a:avLst/>
          </a:prstGeom>
          <a:noFill/>
        </p:spPr>
        <p:txBody>
          <a:bodyPr wrap="none" rtlCol="0">
            <a:spAutoFit/>
          </a:bodyPr>
          <a:lstStyle/>
          <a:p>
            <a:r>
              <a:rPr lang="it-IT" sz="2400" dirty="0"/>
              <a:t>Oscar </a:t>
            </a:r>
            <a:r>
              <a:rPr lang="it-IT" sz="2400" dirty="0" err="1"/>
              <a:t>Zariski</a:t>
            </a:r>
            <a:r>
              <a:rPr lang="it-IT" sz="2400" dirty="0"/>
              <a:t> 1899-1986</a:t>
            </a:r>
          </a:p>
        </p:txBody>
      </p:sp>
      <p:pic>
        <p:nvPicPr>
          <p:cNvPr id="8" name="Immagine 7">
            <a:extLst>
              <a:ext uri="{FF2B5EF4-FFF2-40B4-BE49-F238E27FC236}">
                <a16:creationId xmlns:a16="http://schemas.microsoft.com/office/drawing/2014/main" id="{0BC21CCD-FF73-DA49-A946-A1B538303720}"/>
              </a:ext>
            </a:extLst>
          </p:cNvPr>
          <p:cNvPicPr>
            <a:picLocks noChangeAspect="1"/>
          </p:cNvPicPr>
          <p:nvPr/>
        </p:nvPicPr>
        <p:blipFill>
          <a:blip r:embed="rId3"/>
          <a:stretch>
            <a:fillRect/>
          </a:stretch>
        </p:blipFill>
        <p:spPr>
          <a:xfrm>
            <a:off x="4002810" y="841947"/>
            <a:ext cx="3922744" cy="4701524"/>
          </a:xfrm>
          <a:prstGeom prst="rect">
            <a:avLst/>
          </a:prstGeom>
        </p:spPr>
      </p:pic>
      <p:sp>
        <p:nvSpPr>
          <p:cNvPr id="9" name="CasellaDiTesto 8">
            <a:extLst>
              <a:ext uri="{FF2B5EF4-FFF2-40B4-BE49-F238E27FC236}">
                <a16:creationId xmlns:a16="http://schemas.microsoft.com/office/drawing/2014/main" id="{59994B10-D5FA-414C-943B-0571C9164B36}"/>
              </a:ext>
            </a:extLst>
          </p:cNvPr>
          <p:cNvSpPr txBox="1"/>
          <p:nvPr/>
        </p:nvSpPr>
        <p:spPr>
          <a:xfrm>
            <a:off x="4143382" y="6114781"/>
            <a:ext cx="3905236" cy="461665"/>
          </a:xfrm>
          <a:prstGeom prst="rect">
            <a:avLst/>
          </a:prstGeom>
          <a:noFill/>
        </p:spPr>
        <p:txBody>
          <a:bodyPr wrap="none" rtlCol="0">
            <a:spAutoFit/>
          </a:bodyPr>
          <a:lstStyle/>
          <a:p>
            <a:r>
              <a:rPr lang="it-IT" sz="2400" dirty="0"/>
              <a:t>Igor </a:t>
            </a:r>
            <a:r>
              <a:rPr lang="it-IT" sz="2400" dirty="0" err="1"/>
              <a:t>R</a:t>
            </a:r>
            <a:r>
              <a:rPr lang="it-IT" sz="2400" dirty="0"/>
              <a:t>. </a:t>
            </a:r>
            <a:r>
              <a:rPr lang="it-IT" sz="2400" dirty="0" err="1"/>
              <a:t>Shafarevich</a:t>
            </a:r>
            <a:r>
              <a:rPr lang="it-IT" sz="2400" dirty="0"/>
              <a:t> 1923-2017</a:t>
            </a:r>
          </a:p>
        </p:txBody>
      </p:sp>
      <p:pic>
        <p:nvPicPr>
          <p:cNvPr id="11" name="Immagine 10">
            <a:extLst>
              <a:ext uri="{FF2B5EF4-FFF2-40B4-BE49-F238E27FC236}">
                <a16:creationId xmlns:a16="http://schemas.microsoft.com/office/drawing/2014/main" id="{682FD426-BF47-0842-AD84-B3F858792278}"/>
              </a:ext>
            </a:extLst>
          </p:cNvPr>
          <p:cNvPicPr>
            <a:picLocks noChangeAspect="1"/>
          </p:cNvPicPr>
          <p:nvPr/>
        </p:nvPicPr>
        <p:blipFill>
          <a:blip r:embed="rId4"/>
          <a:stretch>
            <a:fillRect/>
          </a:stretch>
        </p:blipFill>
        <p:spPr>
          <a:xfrm>
            <a:off x="8005621" y="-1"/>
            <a:ext cx="3922745" cy="4771697"/>
          </a:xfrm>
          <a:prstGeom prst="rect">
            <a:avLst/>
          </a:prstGeom>
        </p:spPr>
      </p:pic>
      <p:sp>
        <p:nvSpPr>
          <p:cNvPr id="12" name="CasellaDiTesto 11">
            <a:extLst>
              <a:ext uri="{FF2B5EF4-FFF2-40B4-BE49-F238E27FC236}">
                <a16:creationId xmlns:a16="http://schemas.microsoft.com/office/drawing/2014/main" id="{84D55E46-6C24-3148-8640-7EFB6F0C4885}"/>
              </a:ext>
            </a:extLst>
          </p:cNvPr>
          <p:cNvSpPr txBox="1"/>
          <p:nvPr/>
        </p:nvSpPr>
        <p:spPr>
          <a:xfrm>
            <a:off x="8249154" y="5653116"/>
            <a:ext cx="3679212" cy="461665"/>
          </a:xfrm>
          <a:prstGeom prst="rect">
            <a:avLst/>
          </a:prstGeom>
          <a:noFill/>
        </p:spPr>
        <p:txBody>
          <a:bodyPr wrap="none" rtlCol="0">
            <a:spAutoFit/>
          </a:bodyPr>
          <a:lstStyle/>
          <a:p>
            <a:r>
              <a:rPr lang="it-IT" sz="2400" dirty="0" err="1"/>
              <a:t>Kunihiko</a:t>
            </a:r>
            <a:r>
              <a:rPr lang="it-IT" sz="2400" dirty="0"/>
              <a:t> </a:t>
            </a:r>
            <a:r>
              <a:rPr lang="it-IT" sz="2400" dirty="0" err="1"/>
              <a:t>Kodaira</a:t>
            </a:r>
            <a:r>
              <a:rPr lang="it-IT" sz="2400" dirty="0"/>
              <a:t> 1915-1997</a:t>
            </a:r>
          </a:p>
        </p:txBody>
      </p:sp>
    </p:spTree>
    <p:extLst>
      <p:ext uri="{BB962C8B-B14F-4D97-AF65-F5344CB8AC3E}">
        <p14:creationId xmlns:p14="http://schemas.microsoft.com/office/powerpoint/2010/main" val="401761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9D726B6-3461-B244-8582-01BEB7866A6D}"/>
              </a:ext>
            </a:extLst>
          </p:cNvPr>
          <p:cNvPicPr>
            <a:picLocks noChangeAspect="1"/>
          </p:cNvPicPr>
          <p:nvPr/>
        </p:nvPicPr>
        <p:blipFill>
          <a:blip r:embed="rId2"/>
          <a:stretch>
            <a:fillRect/>
          </a:stretch>
        </p:blipFill>
        <p:spPr>
          <a:xfrm>
            <a:off x="7028530" y="115613"/>
            <a:ext cx="4875925" cy="5931163"/>
          </a:xfrm>
          <a:prstGeom prst="rect">
            <a:avLst/>
          </a:prstGeom>
        </p:spPr>
      </p:pic>
      <p:sp>
        <p:nvSpPr>
          <p:cNvPr id="6" name="CasellaDiTesto 5">
            <a:extLst>
              <a:ext uri="{FF2B5EF4-FFF2-40B4-BE49-F238E27FC236}">
                <a16:creationId xmlns:a16="http://schemas.microsoft.com/office/drawing/2014/main" id="{02A28B5E-0E0D-2D40-A2E8-845F4BE2F366}"/>
              </a:ext>
            </a:extLst>
          </p:cNvPr>
          <p:cNvSpPr txBox="1"/>
          <p:nvPr/>
        </p:nvSpPr>
        <p:spPr>
          <a:xfrm>
            <a:off x="7125146" y="6184602"/>
            <a:ext cx="4682692" cy="461665"/>
          </a:xfrm>
          <a:prstGeom prst="rect">
            <a:avLst/>
          </a:prstGeom>
          <a:noFill/>
        </p:spPr>
        <p:txBody>
          <a:bodyPr wrap="none" rtlCol="0">
            <a:spAutoFit/>
          </a:bodyPr>
          <a:lstStyle/>
          <a:p>
            <a:r>
              <a:rPr lang="it-IT" sz="2400" dirty="0"/>
              <a:t>Alexander </a:t>
            </a:r>
            <a:r>
              <a:rPr lang="it-IT" sz="2400" dirty="0" err="1"/>
              <a:t>Grothendieck</a:t>
            </a:r>
            <a:r>
              <a:rPr lang="it-IT" sz="2400" dirty="0"/>
              <a:t>  1928-2014</a:t>
            </a:r>
          </a:p>
        </p:txBody>
      </p:sp>
      <p:pic>
        <p:nvPicPr>
          <p:cNvPr id="8" name="Immagine 7">
            <a:extLst>
              <a:ext uri="{FF2B5EF4-FFF2-40B4-BE49-F238E27FC236}">
                <a16:creationId xmlns:a16="http://schemas.microsoft.com/office/drawing/2014/main" id="{EC05534E-4F43-4B4B-8C5A-F87C8F2D5D6D}"/>
              </a:ext>
            </a:extLst>
          </p:cNvPr>
          <p:cNvPicPr>
            <a:picLocks noChangeAspect="1"/>
          </p:cNvPicPr>
          <p:nvPr/>
        </p:nvPicPr>
        <p:blipFill>
          <a:blip r:embed="rId3"/>
          <a:stretch>
            <a:fillRect/>
          </a:stretch>
        </p:blipFill>
        <p:spPr>
          <a:xfrm>
            <a:off x="945931" y="115613"/>
            <a:ext cx="4425074" cy="5888058"/>
          </a:xfrm>
          <a:prstGeom prst="rect">
            <a:avLst/>
          </a:prstGeom>
        </p:spPr>
      </p:pic>
      <p:sp>
        <p:nvSpPr>
          <p:cNvPr id="9" name="CasellaDiTesto 8">
            <a:extLst>
              <a:ext uri="{FF2B5EF4-FFF2-40B4-BE49-F238E27FC236}">
                <a16:creationId xmlns:a16="http://schemas.microsoft.com/office/drawing/2014/main" id="{678C00D6-ACAB-534C-ABF3-5AB7C3868221}"/>
              </a:ext>
            </a:extLst>
          </p:cNvPr>
          <p:cNvSpPr txBox="1"/>
          <p:nvPr/>
        </p:nvSpPr>
        <p:spPr>
          <a:xfrm>
            <a:off x="1669919" y="6184601"/>
            <a:ext cx="2977097" cy="461665"/>
          </a:xfrm>
          <a:prstGeom prst="rect">
            <a:avLst/>
          </a:prstGeom>
          <a:noFill/>
        </p:spPr>
        <p:txBody>
          <a:bodyPr wrap="none" rtlCol="0">
            <a:spAutoFit/>
          </a:bodyPr>
          <a:lstStyle/>
          <a:p>
            <a:r>
              <a:rPr lang="it-IT" sz="2400" dirty="0"/>
              <a:t>André Weil 1906-1998</a:t>
            </a:r>
          </a:p>
        </p:txBody>
      </p:sp>
    </p:spTree>
    <p:extLst>
      <p:ext uri="{BB962C8B-B14F-4D97-AF65-F5344CB8AC3E}">
        <p14:creationId xmlns:p14="http://schemas.microsoft.com/office/powerpoint/2010/main" val="847749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968977F-1503-2947-9AEB-2B2DFF10FE56}"/>
              </a:ext>
            </a:extLst>
          </p:cNvPr>
          <p:cNvPicPr>
            <a:picLocks noChangeAspect="1"/>
          </p:cNvPicPr>
          <p:nvPr/>
        </p:nvPicPr>
        <p:blipFill>
          <a:blip r:embed="rId2"/>
          <a:stretch>
            <a:fillRect/>
          </a:stretch>
        </p:blipFill>
        <p:spPr>
          <a:xfrm>
            <a:off x="7053316" y="0"/>
            <a:ext cx="4648539" cy="5654566"/>
          </a:xfrm>
          <a:prstGeom prst="rect">
            <a:avLst/>
          </a:prstGeom>
        </p:spPr>
      </p:pic>
      <p:pic>
        <p:nvPicPr>
          <p:cNvPr id="7" name="Immagine 6">
            <a:extLst>
              <a:ext uri="{FF2B5EF4-FFF2-40B4-BE49-F238E27FC236}">
                <a16:creationId xmlns:a16="http://schemas.microsoft.com/office/drawing/2014/main" id="{36A2FC19-EFF4-7D4B-BB3C-83DE0FC01282}"/>
              </a:ext>
            </a:extLst>
          </p:cNvPr>
          <p:cNvPicPr>
            <a:picLocks noChangeAspect="1"/>
          </p:cNvPicPr>
          <p:nvPr/>
        </p:nvPicPr>
        <p:blipFill>
          <a:blip r:embed="rId3"/>
          <a:stretch>
            <a:fillRect/>
          </a:stretch>
        </p:blipFill>
        <p:spPr>
          <a:xfrm>
            <a:off x="822434" y="2628"/>
            <a:ext cx="4012324" cy="5736919"/>
          </a:xfrm>
          <a:prstGeom prst="rect">
            <a:avLst/>
          </a:prstGeom>
        </p:spPr>
      </p:pic>
      <p:sp>
        <p:nvSpPr>
          <p:cNvPr id="8" name="CasellaDiTesto 7">
            <a:extLst>
              <a:ext uri="{FF2B5EF4-FFF2-40B4-BE49-F238E27FC236}">
                <a16:creationId xmlns:a16="http://schemas.microsoft.com/office/drawing/2014/main" id="{7E316CD5-550C-D84F-B65F-71DAB1056196}"/>
              </a:ext>
            </a:extLst>
          </p:cNvPr>
          <p:cNvSpPr txBox="1"/>
          <p:nvPr/>
        </p:nvSpPr>
        <p:spPr>
          <a:xfrm>
            <a:off x="8243300" y="6034407"/>
            <a:ext cx="2268570" cy="369332"/>
          </a:xfrm>
          <a:prstGeom prst="rect">
            <a:avLst/>
          </a:prstGeom>
          <a:noFill/>
        </p:spPr>
        <p:txBody>
          <a:bodyPr wrap="none" rtlCol="0">
            <a:spAutoFit/>
          </a:bodyPr>
          <a:lstStyle/>
          <a:p>
            <a:r>
              <a:rPr lang="it-IT" dirty="0"/>
              <a:t>Enrico </a:t>
            </a:r>
            <a:r>
              <a:rPr lang="it-IT" dirty="0" err="1"/>
              <a:t>Bombieri</a:t>
            </a:r>
            <a:r>
              <a:rPr lang="it-IT" dirty="0"/>
              <a:t> 1940-</a:t>
            </a:r>
          </a:p>
        </p:txBody>
      </p:sp>
      <p:sp>
        <p:nvSpPr>
          <p:cNvPr id="9" name="CasellaDiTesto 8">
            <a:extLst>
              <a:ext uri="{FF2B5EF4-FFF2-40B4-BE49-F238E27FC236}">
                <a16:creationId xmlns:a16="http://schemas.microsoft.com/office/drawing/2014/main" id="{9082C018-99D7-D048-BE84-1A18A95ED7E6}"/>
              </a:ext>
            </a:extLst>
          </p:cNvPr>
          <p:cNvSpPr txBox="1"/>
          <p:nvPr/>
        </p:nvSpPr>
        <p:spPr>
          <a:xfrm>
            <a:off x="1705532" y="6008866"/>
            <a:ext cx="2246128" cy="369332"/>
          </a:xfrm>
          <a:prstGeom prst="rect">
            <a:avLst/>
          </a:prstGeom>
          <a:noFill/>
        </p:spPr>
        <p:txBody>
          <a:bodyPr wrap="none" rtlCol="0">
            <a:spAutoFit/>
          </a:bodyPr>
          <a:lstStyle/>
          <a:p>
            <a:r>
              <a:rPr lang="it-IT" dirty="0"/>
              <a:t>David </a:t>
            </a:r>
            <a:r>
              <a:rPr lang="it-IT" dirty="0" err="1"/>
              <a:t>Mumford</a:t>
            </a:r>
            <a:r>
              <a:rPr lang="it-IT" dirty="0"/>
              <a:t> 1937-</a:t>
            </a:r>
          </a:p>
        </p:txBody>
      </p:sp>
    </p:spTree>
    <p:extLst>
      <p:ext uri="{BB962C8B-B14F-4D97-AF65-F5344CB8AC3E}">
        <p14:creationId xmlns:p14="http://schemas.microsoft.com/office/powerpoint/2010/main" val="1428764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382" y="0"/>
            <a:ext cx="5419492" cy="6897535"/>
          </a:xfrm>
        </p:spPr>
      </p:pic>
      <p:sp>
        <p:nvSpPr>
          <p:cNvPr id="5" name="Rettangolo 4"/>
          <p:cNvSpPr/>
          <p:nvPr/>
        </p:nvSpPr>
        <p:spPr>
          <a:xfrm>
            <a:off x="1170178" y="1707835"/>
            <a:ext cx="3394134" cy="523220"/>
          </a:xfrm>
          <a:prstGeom prst="rect">
            <a:avLst/>
          </a:prstGeom>
        </p:spPr>
        <p:txBody>
          <a:bodyPr wrap="none">
            <a:spAutoFit/>
          </a:bodyPr>
          <a:lstStyle/>
          <a:p>
            <a:r>
              <a:rPr lang="en-US" sz="2800" dirty="0"/>
              <a:t>Gino </a:t>
            </a:r>
            <a:r>
              <a:rPr lang="en-US" sz="2800" dirty="0" err="1"/>
              <a:t>Fano</a:t>
            </a:r>
            <a:r>
              <a:rPr lang="en-US" sz="2800" dirty="0"/>
              <a:t> 1871-1952 </a:t>
            </a:r>
            <a:endParaRPr lang="it-IT" sz="2800" dirty="0"/>
          </a:p>
        </p:txBody>
      </p:sp>
    </p:spTree>
    <p:extLst>
      <p:ext uri="{BB962C8B-B14F-4D97-AF65-F5344CB8AC3E}">
        <p14:creationId xmlns:p14="http://schemas.microsoft.com/office/powerpoint/2010/main" val="110118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163EFCF-509B-AD4E-A437-89BCF3A02422}"/>
              </a:ext>
            </a:extLst>
          </p:cNvPr>
          <p:cNvPicPr>
            <a:picLocks noGrp="1" noChangeAspect="1"/>
          </p:cNvPicPr>
          <p:nvPr>
            <p:ph idx="1"/>
          </p:nvPr>
        </p:nvPicPr>
        <p:blipFill>
          <a:blip r:embed="rId3"/>
          <a:stretch>
            <a:fillRect/>
          </a:stretch>
        </p:blipFill>
        <p:spPr>
          <a:xfrm>
            <a:off x="154112" y="71921"/>
            <a:ext cx="4356243" cy="5820227"/>
          </a:xfrm>
        </p:spPr>
      </p:pic>
      <p:sp>
        <p:nvSpPr>
          <p:cNvPr id="8" name="CasellaDiTesto 7">
            <a:extLst>
              <a:ext uri="{FF2B5EF4-FFF2-40B4-BE49-F238E27FC236}">
                <a16:creationId xmlns:a16="http://schemas.microsoft.com/office/drawing/2014/main" id="{B9AA2822-71E5-B54F-83DA-7400407D08C5}"/>
              </a:ext>
            </a:extLst>
          </p:cNvPr>
          <p:cNvSpPr txBox="1"/>
          <p:nvPr/>
        </p:nvSpPr>
        <p:spPr>
          <a:xfrm>
            <a:off x="5383659" y="500741"/>
            <a:ext cx="6709281" cy="5786199"/>
          </a:xfrm>
          <a:prstGeom prst="rect">
            <a:avLst/>
          </a:prstGeom>
          <a:noFill/>
        </p:spPr>
        <p:txBody>
          <a:bodyPr wrap="square" rtlCol="0">
            <a:spAutoFit/>
          </a:bodyPr>
          <a:lstStyle/>
          <a:p>
            <a:pPr algn="just"/>
            <a:r>
              <a:rPr lang="it-IT" sz="2200" b="1" i="1" dirty="0"/>
              <a:t>Diamo avvio a una nuovissima scienza</a:t>
            </a:r>
            <a:r>
              <a:rPr lang="it-IT" sz="2200" i="1" dirty="0"/>
              <a:t> intorno </a:t>
            </a:r>
          </a:p>
          <a:p>
            <a:pPr algn="just"/>
            <a:r>
              <a:rPr lang="it-IT" sz="2200" i="1" dirty="0"/>
              <a:t>a un soggetto antichissimo. </a:t>
            </a:r>
          </a:p>
          <a:p>
            <a:pPr algn="just"/>
            <a:r>
              <a:rPr lang="it-IT" sz="2200" i="1" dirty="0"/>
              <a:t>Nulla v'è, forse, in natura, di più antico del moto, e su di esso ci sono non pochi volumi, né di piccola mole, scritti dai filosofi; </a:t>
            </a:r>
            <a:r>
              <a:rPr lang="it-IT" sz="2200" b="1" i="1" dirty="0"/>
              <a:t>tuttavia tra le sue proprietà ne trova molte che, pur degne di essere conosciute, non sono mai state finora osservate, nonché dimostrate</a:t>
            </a:r>
            <a:r>
              <a:rPr lang="it-IT" sz="2200" i="1" dirty="0"/>
              <a:t>. </a:t>
            </a:r>
          </a:p>
          <a:p>
            <a:pPr algn="just"/>
            <a:r>
              <a:rPr lang="it-IT" sz="2200" i="1" dirty="0"/>
              <a:t>Se ne rilevano alcune più immediate, come quella, ad esempio, che </a:t>
            </a:r>
            <a:r>
              <a:rPr lang="it-IT" sz="2200" b="1" i="1" dirty="0"/>
              <a:t>il moto naturale dei gravi discendenti accelera continuamente</a:t>
            </a:r>
            <a:r>
              <a:rPr lang="it-IT" sz="2200" i="1" dirty="0"/>
              <a:t>; però, secondo quale proporzione tale accelerazione avvenga, non è stato sin qui mostrato: </a:t>
            </a:r>
            <a:r>
              <a:rPr lang="it-IT" sz="2200" b="1" i="1" dirty="0"/>
              <a:t>nessuno, che io sappia, infatti, ha dimostrato che un mobile discendente a partire dalla quiete percorre, in tempi eguali, spazi che ritengono tra di loro la medesima proporzione che hanno i numeri impari successivi ab </a:t>
            </a:r>
            <a:r>
              <a:rPr lang="it-IT" sz="2200" b="1" i="1" dirty="0" err="1"/>
              <a:t>unitate</a:t>
            </a:r>
            <a:endParaRPr lang="it-IT" sz="2200" b="1" i="1" dirty="0"/>
          </a:p>
          <a:p>
            <a:endParaRPr lang="it-IT" dirty="0"/>
          </a:p>
        </p:txBody>
      </p:sp>
      <p:sp>
        <p:nvSpPr>
          <p:cNvPr id="2" name="CasellaDiTesto 1">
            <a:extLst>
              <a:ext uri="{FF2B5EF4-FFF2-40B4-BE49-F238E27FC236}">
                <a16:creationId xmlns:a16="http://schemas.microsoft.com/office/drawing/2014/main" id="{7DD8434B-3D05-4043-B0FE-D37EA01CEE1E}"/>
              </a:ext>
            </a:extLst>
          </p:cNvPr>
          <p:cNvSpPr txBox="1"/>
          <p:nvPr/>
        </p:nvSpPr>
        <p:spPr>
          <a:xfrm>
            <a:off x="1154430" y="6183630"/>
            <a:ext cx="2794355" cy="400110"/>
          </a:xfrm>
          <a:prstGeom prst="rect">
            <a:avLst/>
          </a:prstGeom>
          <a:noFill/>
        </p:spPr>
        <p:txBody>
          <a:bodyPr wrap="none" rtlCol="0">
            <a:spAutoFit/>
          </a:bodyPr>
          <a:lstStyle/>
          <a:p>
            <a:r>
              <a:rPr lang="it-IT" sz="2000" dirty="0"/>
              <a:t>Galileo Galilei 1564-1642</a:t>
            </a:r>
          </a:p>
        </p:txBody>
      </p:sp>
    </p:spTree>
    <p:extLst>
      <p:ext uri="{BB962C8B-B14F-4D97-AF65-F5344CB8AC3E}">
        <p14:creationId xmlns:p14="http://schemas.microsoft.com/office/powerpoint/2010/main" val="2640345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Fano </a:t>
            </a:r>
            <a:r>
              <a:rPr lang="it-IT" dirty="0" err="1"/>
              <a:t>varieties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7845" y="1935783"/>
            <a:ext cx="6068297" cy="416978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54" y="1551710"/>
            <a:ext cx="5595391" cy="4937932"/>
          </a:xfrm>
          <a:prstGeom prst="rect">
            <a:avLst/>
          </a:prstGeom>
        </p:spPr>
      </p:pic>
    </p:spTree>
    <p:extLst>
      <p:ext uri="{BB962C8B-B14F-4D97-AF65-F5344CB8AC3E}">
        <p14:creationId xmlns:p14="http://schemas.microsoft.com/office/powerpoint/2010/main" val="167678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F66A015-5AD2-DF44-9BA6-AAE8944F7707}"/>
              </a:ext>
            </a:extLst>
          </p:cNvPr>
          <p:cNvPicPr>
            <a:picLocks noChangeAspect="1"/>
          </p:cNvPicPr>
          <p:nvPr/>
        </p:nvPicPr>
        <p:blipFill>
          <a:blip r:embed="rId2"/>
          <a:stretch>
            <a:fillRect/>
          </a:stretch>
        </p:blipFill>
        <p:spPr>
          <a:xfrm>
            <a:off x="685799" y="0"/>
            <a:ext cx="4219139" cy="5966460"/>
          </a:xfrm>
          <a:prstGeom prst="rect">
            <a:avLst/>
          </a:prstGeom>
        </p:spPr>
      </p:pic>
      <p:sp>
        <p:nvSpPr>
          <p:cNvPr id="6" name="CasellaDiTesto 5">
            <a:extLst>
              <a:ext uri="{FF2B5EF4-FFF2-40B4-BE49-F238E27FC236}">
                <a16:creationId xmlns:a16="http://schemas.microsoft.com/office/drawing/2014/main" id="{52AF7844-9125-D24F-ADB6-5D2A880B9F1A}"/>
              </a:ext>
            </a:extLst>
          </p:cNvPr>
          <p:cNvSpPr txBox="1"/>
          <p:nvPr/>
        </p:nvSpPr>
        <p:spPr>
          <a:xfrm>
            <a:off x="879025" y="6103620"/>
            <a:ext cx="3934090" cy="461665"/>
          </a:xfrm>
          <a:prstGeom prst="rect">
            <a:avLst/>
          </a:prstGeom>
          <a:noFill/>
        </p:spPr>
        <p:txBody>
          <a:bodyPr wrap="none" rtlCol="0">
            <a:spAutoFit/>
          </a:bodyPr>
          <a:lstStyle/>
          <a:p>
            <a:r>
              <a:rPr lang="it-IT" sz="2400" dirty="0"/>
              <a:t>Pasquale del Pezzo 1859-1936</a:t>
            </a:r>
          </a:p>
        </p:txBody>
      </p:sp>
      <p:pic>
        <p:nvPicPr>
          <p:cNvPr id="8" name="Immagine 7">
            <a:extLst>
              <a:ext uri="{FF2B5EF4-FFF2-40B4-BE49-F238E27FC236}">
                <a16:creationId xmlns:a16="http://schemas.microsoft.com/office/drawing/2014/main" id="{B21793D1-6FE8-BC46-BFD9-D24EA4094F7C}"/>
              </a:ext>
            </a:extLst>
          </p:cNvPr>
          <p:cNvPicPr>
            <a:picLocks noChangeAspect="1"/>
          </p:cNvPicPr>
          <p:nvPr/>
        </p:nvPicPr>
        <p:blipFill>
          <a:blip r:embed="rId3"/>
          <a:stretch>
            <a:fillRect/>
          </a:stretch>
        </p:blipFill>
        <p:spPr>
          <a:xfrm>
            <a:off x="6937704" y="255838"/>
            <a:ext cx="4694622" cy="5710622"/>
          </a:xfrm>
          <a:prstGeom prst="rect">
            <a:avLst/>
          </a:prstGeom>
        </p:spPr>
      </p:pic>
      <p:sp>
        <p:nvSpPr>
          <p:cNvPr id="9" name="CasellaDiTesto 8">
            <a:extLst>
              <a:ext uri="{FF2B5EF4-FFF2-40B4-BE49-F238E27FC236}">
                <a16:creationId xmlns:a16="http://schemas.microsoft.com/office/drawing/2014/main" id="{97183E49-15BB-734F-B121-376EA4CA6AFA}"/>
              </a:ext>
            </a:extLst>
          </p:cNvPr>
          <p:cNvSpPr txBox="1"/>
          <p:nvPr/>
        </p:nvSpPr>
        <p:spPr>
          <a:xfrm>
            <a:off x="7645784" y="6103619"/>
            <a:ext cx="3278462" cy="461665"/>
          </a:xfrm>
          <a:prstGeom prst="rect">
            <a:avLst/>
          </a:prstGeom>
          <a:noFill/>
        </p:spPr>
        <p:txBody>
          <a:bodyPr wrap="none" rtlCol="0">
            <a:spAutoFit/>
          </a:bodyPr>
          <a:lstStyle/>
          <a:p>
            <a:r>
              <a:rPr lang="it-IT" sz="2400" dirty="0" err="1"/>
              <a:t>Heisuke</a:t>
            </a:r>
            <a:r>
              <a:rPr lang="it-IT" sz="2400" dirty="0"/>
              <a:t> </a:t>
            </a:r>
            <a:r>
              <a:rPr lang="it-IT" sz="2400" dirty="0" err="1"/>
              <a:t>Hironaka</a:t>
            </a:r>
            <a:r>
              <a:rPr lang="it-IT" sz="2400" dirty="0"/>
              <a:t> 1931 - </a:t>
            </a:r>
          </a:p>
        </p:txBody>
      </p:sp>
    </p:spTree>
    <p:extLst>
      <p:ext uri="{BB962C8B-B14F-4D97-AF65-F5344CB8AC3E}">
        <p14:creationId xmlns:p14="http://schemas.microsoft.com/office/powerpoint/2010/main" val="3134225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5441"/>
            <a:ext cx="3586655" cy="530793"/>
          </a:xfrm>
        </p:spPr>
        <p:txBody>
          <a:bodyPr>
            <a:normAutofit fontScale="90000"/>
          </a:bodyPr>
          <a:lstStyle/>
          <a:p>
            <a:pPr algn="just"/>
            <a:r>
              <a:rPr lang="en-US" sz="2800" dirty="0"/>
              <a:t>                               </a:t>
            </a:r>
            <a:r>
              <a:rPr lang="en-US" sz="2800" dirty="0" err="1"/>
              <a:t>Sighefumi</a:t>
            </a:r>
            <a:r>
              <a:rPr lang="en-US" sz="2800" dirty="0"/>
              <a:t> Mori 1951-</a:t>
            </a:r>
          </a:p>
        </p:txBody>
      </p:sp>
      <p:pic>
        <p:nvPicPr>
          <p:cNvPr id="5" name="Picture 4"/>
          <p:cNvPicPr>
            <a:picLocks noChangeAspect="1"/>
          </p:cNvPicPr>
          <p:nvPr/>
        </p:nvPicPr>
        <p:blipFill>
          <a:blip r:embed="rId3"/>
          <a:stretch>
            <a:fillRect/>
          </a:stretch>
        </p:blipFill>
        <p:spPr>
          <a:xfrm>
            <a:off x="555654" y="893572"/>
            <a:ext cx="4903273" cy="5964428"/>
          </a:xfrm>
          <a:prstGeom prst="rect">
            <a:avLst/>
          </a:prstGeom>
        </p:spPr>
      </p:pic>
      <p:pic>
        <p:nvPicPr>
          <p:cNvPr id="4" name="Segnaposto contenuto 3">
            <a:extLst>
              <a:ext uri="{FF2B5EF4-FFF2-40B4-BE49-F238E27FC236}">
                <a16:creationId xmlns:a16="http://schemas.microsoft.com/office/drawing/2014/main" id="{3224102A-81B8-7C4B-839F-CCA94DF2247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04697" y="215440"/>
            <a:ext cx="5775650" cy="6642560"/>
          </a:xfrm>
        </p:spPr>
      </p:pic>
    </p:spTree>
    <p:extLst>
      <p:ext uri="{BB962C8B-B14F-4D97-AF65-F5344CB8AC3E}">
        <p14:creationId xmlns:p14="http://schemas.microsoft.com/office/powerpoint/2010/main" val="108183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3DD2757-6473-584A-BF7A-34CA131F4FD5}"/>
              </a:ext>
            </a:extLst>
          </p:cNvPr>
          <p:cNvPicPr>
            <a:picLocks noChangeAspect="1"/>
          </p:cNvPicPr>
          <p:nvPr/>
        </p:nvPicPr>
        <p:blipFill>
          <a:blip r:embed="rId2"/>
          <a:stretch>
            <a:fillRect/>
          </a:stretch>
        </p:blipFill>
        <p:spPr>
          <a:xfrm>
            <a:off x="1" y="2628"/>
            <a:ext cx="3718692" cy="4958255"/>
          </a:xfrm>
          <a:prstGeom prst="rect">
            <a:avLst/>
          </a:prstGeom>
        </p:spPr>
      </p:pic>
      <p:pic>
        <p:nvPicPr>
          <p:cNvPr id="7" name="Immagine 6">
            <a:extLst>
              <a:ext uri="{FF2B5EF4-FFF2-40B4-BE49-F238E27FC236}">
                <a16:creationId xmlns:a16="http://schemas.microsoft.com/office/drawing/2014/main" id="{DAA731BD-D7A4-EE47-B82E-96803A9E9127}"/>
              </a:ext>
            </a:extLst>
          </p:cNvPr>
          <p:cNvPicPr>
            <a:picLocks noChangeAspect="1"/>
          </p:cNvPicPr>
          <p:nvPr/>
        </p:nvPicPr>
        <p:blipFill>
          <a:blip r:embed="rId3"/>
          <a:stretch>
            <a:fillRect/>
          </a:stretch>
        </p:blipFill>
        <p:spPr>
          <a:xfrm>
            <a:off x="8069977" y="0"/>
            <a:ext cx="4122023" cy="5496030"/>
          </a:xfrm>
          <a:prstGeom prst="rect">
            <a:avLst/>
          </a:prstGeom>
        </p:spPr>
      </p:pic>
      <p:pic>
        <p:nvPicPr>
          <p:cNvPr id="9" name="Immagine 8">
            <a:extLst>
              <a:ext uri="{FF2B5EF4-FFF2-40B4-BE49-F238E27FC236}">
                <a16:creationId xmlns:a16="http://schemas.microsoft.com/office/drawing/2014/main" id="{7873FE4F-F23F-E54A-933E-E70F39063B30}"/>
              </a:ext>
            </a:extLst>
          </p:cNvPr>
          <p:cNvPicPr>
            <a:picLocks noChangeAspect="1"/>
          </p:cNvPicPr>
          <p:nvPr/>
        </p:nvPicPr>
        <p:blipFill>
          <a:blip r:embed="rId4"/>
          <a:stretch>
            <a:fillRect/>
          </a:stretch>
        </p:blipFill>
        <p:spPr>
          <a:xfrm>
            <a:off x="3718694" y="1056290"/>
            <a:ext cx="4351283" cy="5801710"/>
          </a:xfrm>
          <a:prstGeom prst="rect">
            <a:avLst/>
          </a:prstGeom>
        </p:spPr>
      </p:pic>
    </p:spTree>
    <p:extLst>
      <p:ext uri="{BB962C8B-B14F-4D97-AF65-F5344CB8AC3E}">
        <p14:creationId xmlns:p14="http://schemas.microsoft.com/office/powerpoint/2010/main" val="198997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DB5C713-37DF-024A-8AF2-BF77355B12C9}"/>
              </a:ext>
            </a:extLst>
          </p:cNvPr>
          <p:cNvSpPr>
            <a:spLocks noGrp="1"/>
          </p:cNvSpPr>
          <p:nvPr>
            <p:ph idx="1"/>
          </p:nvPr>
        </p:nvSpPr>
        <p:spPr>
          <a:xfrm>
            <a:off x="336331" y="294290"/>
            <a:ext cx="11017469" cy="5882673"/>
          </a:xfrm>
        </p:spPr>
        <p:txBody>
          <a:bodyPr>
            <a:normAutofit/>
          </a:bodyPr>
          <a:lstStyle/>
          <a:p>
            <a:pPr marL="0" indent="0">
              <a:buNone/>
            </a:pPr>
            <a:r>
              <a:rPr lang="it-IT" dirty="0"/>
              <a:t>James </a:t>
            </a:r>
            <a:r>
              <a:rPr lang="it-IT" dirty="0" err="1"/>
              <a:t>McKernan</a:t>
            </a:r>
            <a:r>
              <a:rPr lang="it-IT" dirty="0"/>
              <a:t> - Christopher </a:t>
            </a:r>
            <a:r>
              <a:rPr lang="it-IT" dirty="0" err="1"/>
              <a:t>Hacon</a:t>
            </a:r>
            <a:r>
              <a:rPr lang="it-IT" dirty="0"/>
              <a:t> </a:t>
            </a:r>
          </a:p>
          <a:p>
            <a:pPr marL="0" indent="0">
              <a:buNone/>
            </a:pPr>
            <a:r>
              <a:rPr lang="it-IT" dirty="0" err="1"/>
              <a:t>Breakthrough</a:t>
            </a:r>
            <a:r>
              <a:rPr lang="it-IT" dirty="0"/>
              <a:t> Prize2018 </a:t>
            </a:r>
            <a:r>
              <a:rPr lang="it-IT" dirty="0" err="1"/>
              <a:t>Ceremony</a:t>
            </a:r>
            <a:r>
              <a:rPr lang="it-IT" dirty="0"/>
              <a:t>: </a:t>
            </a:r>
            <a:r>
              <a:rPr lang="it-IT" dirty="0">
                <a:hlinkClick r:id="rId2"/>
              </a:rPr>
              <a:t>https://www.youtube.com/watch?v=sul1OZrtMgI&amp;list=PLyF3OMOiy3nGMQbSgIP-6E7wNA3AH4NRM</a:t>
            </a:r>
            <a:r>
              <a:rPr lang="it-IT" dirty="0"/>
              <a:t>         </a:t>
            </a:r>
          </a:p>
          <a:p>
            <a:pPr marL="0" indent="0">
              <a:buNone/>
            </a:pPr>
            <a:r>
              <a:rPr lang="it-IT" dirty="0"/>
              <a:t>vedi anche: </a:t>
            </a:r>
            <a:r>
              <a:rPr lang="it-IT" dirty="0">
                <a:hlinkClick r:id="rId3"/>
              </a:rPr>
              <a:t>https://breakthroughprize.org/</a:t>
            </a:r>
            <a:endParaRPr lang="it-IT" dirty="0"/>
          </a:p>
          <a:p>
            <a:pPr marL="0" indent="0">
              <a:buNone/>
            </a:pPr>
            <a:endParaRPr lang="it-IT" dirty="0"/>
          </a:p>
          <a:p>
            <a:pPr marL="0" indent="0">
              <a:buNone/>
            </a:pPr>
            <a:endParaRPr lang="it-IT" dirty="0"/>
          </a:p>
          <a:p>
            <a:pPr marL="0" indent="0">
              <a:buNone/>
            </a:pPr>
            <a:r>
              <a:rPr lang="it-IT" dirty="0" err="1"/>
              <a:t>Caucher</a:t>
            </a:r>
            <a:r>
              <a:rPr lang="it-IT" dirty="0"/>
              <a:t> </a:t>
            </a:r>
            <a:r>
              <a:rPr lang="it-IT" dirty="0" err="1"/>
              <a:t>Birkar</a:t>
            </a:r>
            <a:r>
              <a:rPr lang="it-IT" dirty="0"/>
              <a:t>: </a:t>
            </a:r>
          </a:p>
          <a:p>
            <a:pPr marL="0" indent="0">
              <a:buNone/>
            </a:pPr>
            <a:r>
              <a:rPr lang="it-IT" dirty="0" err="1"/>
              <a:t>Fields</a:t>
            </a:r>
            <a:r>
              <a:rPr lang="it-IT" dirty="0"/>
              <a:t> </a:t>
            </a:r>
            <a:r>
              <a:rPr lang="it-IT" dirty="0" err="1"/>
              <a:t>Medal</a:t>
            </a:r>
            <a:r>
              <a:rPr lang="it-IT" dirty="0"/>
              <a:t> 2018: «For the </a:t>
            </a:r>
            <a:r>
              <a:rPr lang="it-IT" dirty="0" err="1"/>
              <a:t>proof</a:t>
            </a:r>
            <a:r>
              <a:rPr lang="it-IT" dirty="0"/>
              <a:t> of the </a:t>
            </a:r>
            <a:r>
              <a:rPr lang="it-IT" dirty="0" err="1"/>
              <a:t>boundedness</a:t>
            </a:r>
            <a:r>
              <a:rPr lang="it-IT" dirty="0"/>
              <a:t> of Fano </a:t>
            </a:r>
            <a:r>
              <a:rPr lang="it-IT" dirty="0" err="1"/>
              <a:t>varieties</a:t>
            </a:r>
            <a:r>
              <a:rPr lang="it-IT" dirty="0"/>
              <a:t> and for </a:t>
            </a:r>
            <a:r>
              <a:rPr lang="it-IT" dirty="0" err="1"/>
              <a:t>contributions</a:t>
            </a:r>
            <a:r>
              <a:rPr lang="it-IT" dirty="0"/>
              <a:t> to the </a:t>
            </a:r>
            <a:r>
              <a:rPr lang="it-IT" dirty="0" err="1"/>
              <a:t>minimal</a:t>
            </a:r>
            <a:r>
              <a:rPr lang="it-IT" dirty="0"/>
              <a:t> model </a:t>
            </a:r>
            <a:r>
              <a:rPr lang="it-IT" dirty="0" err="1"/>
              <a:t>program</a:t>
            </a:r>
            <a:r>
              <a:rPr lang="it-IT" dirty="0"/>
              <a:t>»</a:t>
            </a:r>
            <a:endParaRPr lang="it-IT" dirty="0">
              <a:hlinkClick r:id="rId4"/>
            </a:endParaRPr>
          </a:p>
          <a:p>
            <a:pPr marL="0" indent="0">
              <a:buNone/>
            </a:pPr>
            <a:r>
              <a:rPr lang="it-IT" dirty="0">
                <a:hlinkClick r:id="rId4"/>
              </a:rPr>
              <a:t>https://www.mathunion.org/fileadmin/IMU/Prizes/Fields/2018/CAUCHER_FINAL.mp4</a:t>
            </a:r>
            <a:endParaRPr lang="it-IT" dirty="0"/>
          </a:p>
          <a:p>
            <a:pPr marL="0" indent="0">
              <a:buNone/>
            </a:pPr>
            <a:endParaRPr lang="it-IT" dirty="0"/>
          </a:p>
        </p:txBody>
      </p:sp>
    </p:spTree>
    <p:extLst>
      <p:ext uri="{BB962C8B-B14F-4D97-AF65-F5344CB8AC3E}">
        <p14:creationId xmlns:p14="http://schemas.microsoft.com/office/powerpoint/2010/main" val="4097107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7CC1919-2692-E34B-8E7D-57A617007278}"/>
              </a:ext>
            </a:extLst>
          </p:cNvPr>
          <p:cNvPicPr>
            <a:picLocks noGrp="1" noChangeAspect="1"/>
          </p:cNvPicPr>
          <p:nvPr>
            <p:ph idx="1"/>
          </p:nvPr>
        </p:nvPicPr>
        <p:blipFill>
          <a:blip r:embed="rId2"/>
          <a:stretch>
            <a:fillRect/>
          </a:stretch>
        </p:blipFill>
        <p:spPr>
          <a:xfrm>
            <a:off x="0" y="0"/>
            <a:ext cx="4644180" cy="5646420"/>
          </a:xfrm>
        </p:spPr>
      </p:pic>
      <p:pic>
        <p:nvPicPr>
          <p:cNvPr id="7" name="Immagine 6">
            <a:extLst>
              <a:ext uri="{FF2B5EF4-FFF2-40B4-BE49-F238E27FC236}">
                <a16:creationId xmlns:a16="http://schemas.microsoft.com/office/drawing/2014/main" id="{BA5A675E-BC40-294C-B79C-AFB0884801F8}"/>
              </a:ext>
            </a:extLst>
          </p:cNvPr>
          <p:cNvPicPr>
            <a:picLocks noChangeAspect="1"/>
          </p:cNvPicPr>
          <p:nvPr/>
        </p:nvPicPr>
        <p:blipFill>
          <a:blip r:embed="rId3"/>
          <a:stretch>
            <a:fillRect/>
          </a:stretch>
        </p:blipFill>
        <p:spPr>
          <a:xfrm>
            <a:off x="6328126" y="160020"/>
            <a:ext cx="4127784" cy="3695700"/>
          </a:xfrm>
          <a:prstGeom prst="rect">
            <a:avLst/>
          </a:prstGeom>
        </p:spPr>
      </p:pic>
      <p:pic>
        <p:nvPicPr>
          <p:cNvPr id="9" name="Immagine 8">
            <a:extLst>
              <a:ext uri="{FF2B5EF4-FFF2-40B4-BE49-F238E27FC236}">
                <a16:creationId xmlns:a16="http://schemas.microsoft.com/office/drawing/2014/main" id="{C6D6F919-C601-A04F-BA2F-4E01470F19A0}"/>
              </a:ext>
            </a:extLst>
          </p:cNvPr>
          <p:cNvPicPr>
            <a:picLocks noChangeAspect="1"/>
          </p:cNvPicPr>
          <p:nvPr/>
        </p:nvPicPr>
        <p:blipFill>
          <a:blip r:embed="rId4"/>
          <a:stretch>
            <a:fillRect/>
          </a:stretch>
        </p:blipFill>
        <p:spPr>
          <a:xfrm>
            <a:off x="4787988" y="4714622"/>
            <a:ext cx="3699098" cy="1863596"/>
          </a:xfrm>
          <a:prstGeom prst="rect">
            <a:avLst/>
          </a:prstGeom>
        </p:spPr>
      </p:pic>
      <p:pic>
        <p:nvPicPr>
          <p:cNvPr id="11" name="Immagine 10">
            <a:extLst>
              <a:ext uri="{FF2B5EF4-FFF2-40B4-BE49-F238E27FC236}">
                <a16:creationId xmlns:a16="http://schemas.microsoft.com/office/drawing/2014/main" id="{0E30E547-C031-F940-B549-7A1225E31A5F}"/>
              </a:ext>
            </a:extLst>
          </p:cNvPr>
          <p:cNvPicPr>
            <a:picLocks noChangeAspect="1"/>
          </p:cNvPicPr>
          <p:nvPr/>
        </p:nvPicPr>
        <p:blipFill>
          <a:blip r:embed="rId5"/>
          <a:stretch>
            <a:fillRect/>
          </a:stretch>
        </p:blipFill>
        <p:spPr>
          <a:xfrm>
            <a:off x="8630894" y="4714622"/>
            <a:ext cx="3421430" cy="1723708"/>
          </a:xfrm>
          <a:prstGeom prst="rect">
            <a:avLst/>
          </a:prstGeom>
        </p:spPr>
      </p:pic>
      <p:sp>
        <p:nvSpPr>
          <p:cNvPr id="2" name="CasellaDiTesto 1">
            <a:extLst>
              <a:ext uri="{FF2B5EF4-FFF2-40B4-BE49-F238E27FC236}">
                <a16:creationId xmlns:a16="http://schemas.microsoft.com/office/drawing/2014/main" id="{9EA83829-BFF8-6B47-A6DB-FA6B4EBC05A7}"/>
              </a:ext>
            </a:extLst>
          </p:cNvPr>
          <p:cNvSpPr txBox="1"/>
          <p:nvPr/>
        </p:nvSpPr>
        <p:spPr>
          <a:xfrm>
            <a:off x="847840" y="5852160"/>
            <a:ext cx="2948499" cy="400110"/>
          </a:xfrm>
          <a:prstGeom prst="rect">
            <a:avLst/>
          </a:prstGeom>
          <a:noFill/>
        </p:spPr>
        <p:txBody>
          <a:bodyPr wrap="none" rtlCol="0">
            <a:spAutoFit/>
          </a:bodyPr>
          <a:lstStyle/>
          <a:p>
            <a:r>
              <a:rPr lang="it-IT" sz="2000" dirty="0"/>
              <a:t>Henry </a:t>
            </a:r>
            <a:r>
              <a:rPr lang="it-IT" sz="2000" dirty="0" err="1"/>
              <a:t>Poincaré</a:t>
            </a:r>
            <a:r>
              <a:rPr lang="it-IT" sz="2000" dirty="0"/>
              <a:t> 1854-1912</a:t>
            </a:r>
          </a:p>
        </p:txBody>
      </p:sp>
    </p:spTree>
    <p:extLst>
      <p:ext uri="{BB962C8B-B14F-4D97-AF65-F5344CB8AC3E}">
        <p14:creationId xmlns:p14="http://schemas.microsoft.com/office/powerpoint/2010/main" val="2505453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2A0DCD-8220-0B41-A46E-4EC3748AAC75}"/>
              </a:ext>
            </a:extLst>
          </p:cNvPr>
          <p:cNvPicPr>
            <a:picLocks noChangeAspect="1"/>
          </p:cNvPicPr>
          <p:nvPr/>
        </p:nvPicPr>
        <p:blipFill>
          <a:blip r:embed="rId2"/>
          <a:stretch>
            <a:fillRect/>
          </a:stretch>
        </p:blipFill>
        <p:spPr>
          <a:xfrm>
            <a:off x="6821214" y="0"/>
            <a:ext cx="5182516" cy="5263240"/>
          </a:xfrm>
          <a:prstGeom prst="rect">
            <a:avLst/>
          </a:prstGeom>
        </p:spPr>
      </p:pic>
      <p:sp>
        <p:nvSpPr>
          <p:cNvPr id="6" name="CasellaDiTesto 5">
            <a:extLst>
              <a:ext uri="{FF2B5EF4-FFF2-40B4-BE49-F238E27FC236}">
                <a16:creationId xmlns:a16="http://schemas.microsoft.com/office/drawing/2014/main" id="{25C6F624-DC91-0145-9172-AB795CAB6D87}"/>
              </a:ext>
            </a:extLst>
          </p:cNvPr>
          <p:cNvSpPr txBox="1"/>
          <p:nvPr/>
        </p:nvSpPr>
        <p:spPr>
          <a:xfrm>
            <a:off x="8429297" y="5953265"/>
            <a:ext cx="2191626" cy="369332"/>
          </a:xfrm>
          <a:prstGeom prst="rect">
            <a:avLst/>
          </a:prstGeom>
          <a:noFill/>
        </p:spPr>
        <p:txBody>
          <a:bodyPr wrap="none" rtlCol="0">
            <a:spAutoFit/>
          </a:bodyPr>
          <a:lstStyle/>
          <a:p>
            <a:r>
              <a:rPr lang="it-IT" dirty="0" err="1"/>
              <a:t>Shing-Tung</a:t>
            </a:r>
            <a:r>
              <a:rPr lang="it-IT" dirty="0"/>
              <a:t> </a:t>
            </a:r>
            <a:r>
              <a:rPr lang="it-IT" dirty="0" err="1"/>
              <a:t>Yau</a:t>
            </a:r>
            <a:r>
              <a:rPr lang="it-IT" dirty="0"/>
              <a:t> 1949-</a:t>
            </a:r>
          </a:p>
        </p:txBody>
      </p:sp>
      <p:sp>
        <p:nvSpPr>
          <p:cNvPr id="9" name="CasellaDiTesto 8">
            <a:extLst>
              <a:ext uri="{FF2B5EF4-FFF2-40B4-BE49-F238E27FC236}">
                <a16:creationId xmlns:a16="http://schemas.microsoft.com/office/drawing/2014/main" id="{783ACC60-6618-8A48-BD3F-89264D627823}"/>
              </a:ext>
            </a:extLst>
          </p:cNvPr>
          <p:cNvSpPr txBox="1"/>
          <p:nvPr/>
        </p:nvSpPr>
        <p:spPr>
          <a:xfrm>
            <a:off x="2145696" y="5950325"/>
            <a:ext cx="2399439" cy="369332"/>
          </a:xfrm>
          <a:prstGeom prst="rect">
            <a:avLst/>
          </a:prstGeom>
          <a:noFill/>
        </p:spPr>
        <p:txBody>
          <a:bodyPr wrap="none" rtlCol="0">
            <a:spAutoFit/>
          </a:bodyPr>
          <a:lstStyle/>
          <a:p>
            <a:r>
              <a:rPr lang="it-IT" dirty="0"/>
              <a:t>Richard Hamilton 1943-</a:t>
            </a:r>
          </a:p>
        </p:txBody>
      </p:sp>
      <p:pic>
        <p:nvPicPr>
          <p:cNvPr id="11" name="Immagine 10">
            <a:extLst>
              <a:ext uri="{FF2B5EF4-FFF2-40B4-BE49-F238E27FC236}">
                <a16:creationId xmlns:a16="http://schemas.microsoft.com/office/drawing/2014/main" id="{131617DD-9F45-C04F-BDBA-0A85525EC60B}"/>
              </a:ext>
            </a:extLst>
          </p:cNvPr>
          <p:cNvPicPr>
            <a:picLocks noChangeAspect="1"/>
          </p:cNvPicPr>
          <p:nvPr/>
        </p:nvPicPr>
        <p:blipFill>
          <a:blip r:embed="rId3"/>
          <a:stretch>
            <a:fillRect/>
          </a:stretch>
        </p:blipFill>
        <p:spPr>
          <a:xfrm>
            <a:off x="188270" y="0"/>
            <a:ext cx="6536626" cy="4635062"/>
          </a:xfrm>
          <a:prstGeom prst="rect">
            <a:avLst/>
          </a:prstGeom>
        </p:spPr>
      </p:pic>
    </p:spTree>
    <p:extLst>
      <p:ext uri="{BB962C8B-B14F-4D97-AF65-F5344CB8AC3E}">
        <p14:creationId xmlns:p14="http://schemas.microsoft.com/office/powerpoint/2010/main" val="4107635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FC33C70-F974-3B43-80CA-C77A541C292D}"/>
              </a:ext>
            </a:extLst>
          </p:cNvPr>
          <p:cNvPicPr>
            <a:picLocks noGrp="1" noChangeAspect="1"/>
          </p:cNvPicPr>
          <p:nvPr>
            <p:ph idx="1"/>
          </p:nvPr>
        </p:nvPicPr>
        <p:blipFill>
          <a:blip r:embed="rId2"/>
          <a:stretch>
            <a:fillRect/>
          </a:stretch>
        </p:blipFill>
        <p:spPr>
          <a:xfrm>
            <a:off x="0" y="0"/>
            <a:ext cx="5800550" cy="5909310"/>
          </a:xfrm>
        </p:spPr>
      </p:pic>
      <p:sp>
        <p:nvSpPr>
          <p:cNvPr id="6" name="CasellaDiTesto 5">
            <a:extLst>
              <a:ext uri="{FF2B5EF4-FFF2-40B4-BE49-F238E27FC236}">
                <a16:creationId xmlns:a16="http://schemas.microsoft.com/office/drawing/2014/main" id="{40A7FF80-8E81-2843-BF0D-F7CF43C4C680}"/>
              </a:ext>
            </a:extLst>
          </p:cNvPr>
          <p:cNvSpPr txBox="1"/>
          <p:nvPr/>
        </p:nvSpPr>
        <p:spPr>
          <a:xfrm>
            <a:off x="5886451" y="148590"/>
            <a:ext cx="6160769" cy="6001643"/>
          </a:xfrm>
          <a:prstGeom prst="rect">
            <a:avLst/>
          </a:prstGeom>
          <a:noFill/>
        </p:spPr>
        <p:txBody>
          <a:bodyPr wrap="square" rtlCol="0">
            <a:spAutoFit/>
          </a:bodyPr>
          <a:lstStyle/>
          <a:p>
            <a:pPr algn="just"/>
            <a:r>
              <a:rPr lang="it-IT" sz="3200" dirty="0"/>
              <a:t>Nel 2006 a </a:t>
            </a:r>
            <a:r>
              <a:rPr lang="it-IT" sz="3200" dirty="0" err="1"/>
              <a:t>Perelman</a:t>
            </a:r>
            <a:r>
              <a:rPr lang="it-IT" sz="3200" dirty="0"/>
              <a:t> viene assegnata la </a:t>
            </a:r>
            <a:r>
              <a:rPr lang="it-IT" sz="3200" dirty="0" err="1"/>
              <a:t>Fields</a:t>
            </a:r>
            <a:r>
              <a:rPr lang="it-IT" sz="3200" dirty="0"/>
              <a:t> </a:t>
            </a:r>
            <a:r>
              <a:rPr lang="it-IT" sz="3200" dirty="0" err="1"/>
              <a:t>Medal</a:t>
            </a:r>
            <a:r>
              <a:rPr lang="it-IT" sz="3200" dirty="0"/>
              <a:t>: </a:t>
            </a:r>
          </a:p>
          <a:p>
            <a:pPr algn="just"/>
            <a:r>
              <a:rPr lang="it-IT" sz="3200" i="1" dirty="0"/>
              <a:t>per i suoi contributi alla geometria e la sua visione rivoluzionaria della struttura analitica e geometrica del flusso di Ricci.</a:t>
            </a:r>
            <a:r>
              <a:rPr lang="it-IT" sz="3200" dirty="0"/>
              <a:t> </a:t>
            </a:r>
          </a:p>
          <a:p>
            <a:pPr algn="just"/>
            <a:endParaRPr lang="it-IT" sz="3200" dirty="0"/>
          </a:p>
          <a:p>
            <a:pPr algn="just"/>
            <a:r>
              <a:rPr lang="it-IT" sz="3200" dirty="0"/>
              <a:t>Rinuncia alla medaglia, spiegando:</a:t>
            </a:r>
          </a:p>
          <a:p>
            <a:pPr algn="just"/>
            <a:r>
              <a:rPr lang="it-IT" sz="3200" i="1" dirty="0"/>
              <a:t>è totalmente irrilevante e  chiunque può capire che se la prova è corretta nessun altro riconoscimento è</a:t>
            </a:r>
          </a:p>
          <a:p>
            <a:pPr algn="just"/>
            <a:r>
              <a:rPr lang="it-IT" sz="3200" i="1" dirty="0"/>
              <a:t>necessario.</a:t>
            </a:r>
            <a:r>
              <a:rPr lang="it-IT" sz="3200" dirty="0"/>
              <a:t> </a:t>
            </a:r>
          </a:p>
        </p:txBody>
      </p:sp>
      <p:sp>
        <p:nvSpPr>
          <p:cNvPr id="2" name="CasellaDiTesto 1">
            <a:extLst>
              <a:ext uri="{FF2B5EF4-FFF2-40B4-BE49-F238E27FC236}">
                <a16:creationId xmlns:a16="http://schemas.microsoft.com/office/drawing/2014/main" id="{8DFB57F5-0632-1343-859D-1E0151B554FB}"/>
              </a:ext>
            </a:extLst>
          </p:cNvPr>
          <p:cNvSpPr txBox="1"/>
          <p:nvPr/>
        </p:nvSpPr>
        <p:spPr>
          <a:xfrm>
            <a:off x="1666540" y="6150233"/>
            <a:ext cx="3124573" cy="400110"/>
          </a:xfrm>
          <a:prstGeom prst="rect">
            <a:avLst/>
          </a:prstGeom>
          <a:noFill/>
        </p:spPr>
        <p:txBody>
          <a:bodyPr wrap="none" rtlCol="0">
            <a:spAutoFit/>
          </a:bodyPr>
          <a:lstStyle/>
          <a:p>
            <a:r>
              <a:rPr lang="it-IT" sz="2000" dirty="0" err="1"/>
              <a:t>Gregorij</a:t>
            </a:r>
            <a:r>
              <a:rPr lang="it-IT" sz="2000" dirty="0"/>
              <a:t> </a:t>
            </a:r>
            <a:r>
              <a:rPr lang="it-IT" sz="2000" dirty="0" err="1"/>
              <a:t>J</a:t>
            </a:r>
            <a:r>
              <a:rPr lang="it-IT" sz="2000" dirty="0"/>
              <a:t>. </a:t>
            </a:r>
            <a:r>
              <a:rPr lang="it-IT" sz="2000" dirty="0" err="1"/>
              <a:t>Perel’mann</a:t>
            </a:r>
            <a:r>
              <a:rPr lang="it-IT" sz="2000" dirty="0"/>
              <a:t> 1966-</a:t>
            </a:r>
          </a:p>
        </p:txBody>
      </p:sp>
    </p:spTree>
    <p:extLst>
      <p:ext uri="{BB962C8B-B14F-4D97-AF65-F5344CB8AC3E}">
        <p14:creationId xmlns:p14="http://schemas.microsoft.com/office/powerpoint/2010/main" val="320718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9A5CD7-F6C9-7B49-8F53-4EFC70817F73}"/>
              </a:ext>
            </a:extLst>
          </p:cNvPr>
          <p:cNvPicPr>
            <a:picLocks noGrp="1" noChangeAspect="1"/>
          </p:cNvPicPr>
          <p:nvPr>
            <p:ph idx="1"/>
          </p:nvPr>
        </p:nvPicPr>
        <p:blipFill>
          <a:blip r:embed="rId2"/>
          <a:stretch>
            <a:fillRect/>
          </a:stretch>
        </p:blipFill>
        <p:spPr>
          <a:xfrm>
            <a:off x="4510354" y="244189"/>
            <a:ext cx="6174767" cy="6466488"/>
          </a:xfrm>
        </p:spPr>
      </p:pic>
      <p:sp>
        <p:nvSpPr>
          <p:cNvPr id="6" name="CasellaDiTesto 5">
            <a:extLst>
              <a:ext uri="{FF2B5EF4-FFF2-40B4-BE49-F238E27FC236}">
                <a16:creationId xmlns:a16="http://schemas.microsoft.com/office/drawing/2014/main" id="{4D7E809C-7E16-5348-85FF-5B60ECF0EC32}"/>
              </a:ext>
            </a:extLst>
          </p:cNvPr>
          <p:cNvSpPr txBox="1"/>
          <p:nvPr/>
        </p:nvSpPr>
        <p:spPr>
          <a:xfrm>
            <a:off x="780836" y="2404153"/>
            <a:ext cx="2702471" cy="830997"/>
          </a:xfrm>
          <a:prstGeom prst="rect">
            <a:avLst/>
          </a:prstGeom>
          <a:noFill/>
        </p:spPr>
        <p:txBody>
          <a:bodyPr wrap="none" rtlCol="0">
            <a:spAutoFit/>
          </a:bodyPr>
          <a:lstStyle/>
          <a:p>
            <a:r>
              <a:rPr lang="it-IT" sz="2400" dirty="0"/>
              <a:t>Cammino più breve:</a:t>
            </a:r>
          </a:p>
          <a:p>
            <a:r>
              <a:rPr lang="it-IT" sz="2400" b="1" i="1" dirty="0"/>
              <a:t>brachistocrona</a:t>
            </a:r>
          </a:p>
        </p:txBody>
      </p:sp>
    </p:spTree>
    <p:extLst>
      <p:ext uri="{BB962C8B-B14F-4D97-AF65-F5344CB8AC3E}">
        <p14:creationId xmlns:p14="http://schemas.microsoft.com/office/powerpoint/2010/main" val="255137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D41A663-51F6-8D46-BF05-28B5B1651901}"/>
              </a:ext>
            </a:extLst>
          </p:cNvPr>
          <p:cNvPicPr>
            <a:picLocks noGrp="1" noChangeAspect="1"/>
          </p:cNvPicPr>
          <p:nvPr>
            <p:ph idx="1"/>
          </p:nvPr>
        </p:nvPicPr>
        <p:blipFill>
          <a:blip r:embed="rId2"/>
          <a:stretch>
            <a:fillRect/>
          </a:stretch>
        </p:blipFill>
        <p:spPr>
          <a:xfrm>
            <a:off x="148590" y="0"/>
            <a:ext cx="4411980" cy="6106548"/>
          </a:xfrm>
        </p:spPr>
      </p:pic>
      <p:sp>
        <p:nvSpPr>
          <p:cNvPr id="6" name="CasellaDiTesto 5">
            <a:extLst>
              <a:ext uri="{FF2B5EF4-FFF2-40B4-BE49-F238E27FC236}">
                <a16:creationId xmlns:a16="http://schemas.microsoft.com/office/drawing/2014/main" id="{E6AEB78D-1E9A-984D-836B-45CCD033C16A}"/>
              </a:ext>
            </a:extLst>
          </p:cNvPr>
          <p:cNvSpPr txBox="1"/>
          <p:nvPr/>
        </p:nvSpPr>
        <p:spPr>
          <a:xfrm>
            <a:off x="5137077" y="1150705"/>
            <a:ext cx="6411075" cy="3693319"/>
          </a:xfrm>
          <a:prstGeom prst="rect">
            <a:avLst/>
          </a:prstGeom>
          <a:noFill/>
        </p:spPr>
        <p:txBody>
          <a:bodyPr wrap="square" rtlCol="0">
            <a:spAutoFit/>
          </a:bodyPr>
          <a:lstStyle/>
          <a:p>
            <a:pPr algn="just"/>
            <a:r>
              <a:rPr lang="it-IT" sz="2400" i="1" dirty="0"/>
              <a:t>Potrei ora dare diversi modi per tracciare o concepire delle linee curve, ogni curva più complessa che le precedenti, ma penso che il modo migliore per raggrupparle e classificarle in ordine tutte assieme sia riconoscendo il fatto che tutti </a:t>
            </a:r>
            <a:r>
              <a:rPr lang="it-IT" sz="2400" b="1" i="1" dirty="0"/>
              <a:t>i punti di queste curve</a:t>
            </a:r>
            <a:r>
              <a:rPr lang="it-IT" sz="2400" i="1" dirty="0"/>
              <a:t> che noi chiamiamo geometriche, …, </a:t>
            </a:r>
            <a:r>
              <a:rPr lang="it-IT" sz="2400" b="1" i="1" dirty="0"/>
              <a:t>devono avere una relazione</a:t>
            </a:r>
            <a:r>
              <a:rPr lang="it-IT" sz="2400" i="1" dirty="0"/>
              <a:t> con tutti i punti di una retta, </a:t>
            </a:r>
            <a:r>
              <a:rPr lang="it-IT" sz="2400" b="1" i="1" dirty="0"/>
              <a:t>che deve essere espressa per mezzo di una singola equazione</a:t>
            </a:r>
            <a:endParaRPr lang="it-IT" sz="2400" dirty="0"/>
          </a:p>
          <a:p>
            <a:endParaRPr lang="it-IT" dirty="0"/>
          </a:p>
        </p:txBody>
      </p:sp>
      <p:sp>
        <p:nvSpPr>
          <p:cNvPr id="2" name="CasellaDiTesto 1">
            <a:extLst>
              <a:ext uri="{FF2B5EF4-FFF2-40B4-BE49-F238E27FC236}">
                <a16:creationId xmlns:a16="http://schemas.microsoft.com/office/drawing/2014/main" id="{E60688C3-8B5F-9C4E-8987-7BE6BA674F48}"/>
              </a:ext>
            </a:extLst>
          </p:cNvPr>
          <p:cNvSpPr txBox="1"/>
          <p:nvPr/>
        </p:nvSpPr>
        <p:spPr>
          <a:xfrm>
            <a:off x="868680" y="6355080"/>
            <a:ext cx="2961067" cy="400110"/>
          </a:xfrm>
          <a:prstGeom prst="rect">
            <a:avLst/>
          </a:prstGeom>
          <a:noFill/>
        </p:spPr>
        <p:txBody>
          <a:bodyPr wrap="none" rtlCol="0">
            <a:spAutoFit/>
          </a:bodyPr>
          <a:lstStyle/>
          <a:p>
            <a:r>
              <a:rPr lang="it-IT" sz="2000" dirty="0"/>
              <a:t>René Descartes 1596-1650</a:t>
            </a:r>
          </a:p>
        </p:txBody>
      </p:sp>
    </p:spTree>
    <p:extLst>
      <p:ext uri="{BB962C8B-B14F-4D97-AF65-F5344CB8AC3E}">
        <p14:creationId xmlns:p14="http://schemas.microsoft.com/office/powerpoint/2010/main" val="355743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AC07AF89-1B77-9B4F-A637-A2623407B8ED}"/>
                  </a:ext>
                </a:extLst>
              </p:cNvPr>
              <p:cNvSpPr txBox="1"/>
              <p:nvPr/>
            </p:nvSpPr>
            <p:spPr>
              <a:xfrm>
                <a:off x="4084320" y="648009"/>
                <a:ext cx="402336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sz="2400" i="1" dirty="0" smtClean="0">
                              <a:latin typeface="Cambria Math" panose="02040503050406030204" pitchFamily="18" charset="0"/>
                            </a:rPr>
                          </m:ctrlPr>
                        </m:sSupPr>
                        <m:e>
                          <m:r>
                            <a:rPr lang="it-IT" sz="2400" b="0" i="1" dirty="0" smtClean="0">
                              <a:latin typeface="Cambria Math" panose="02040503050406030204" pitchFamily="18" charset="0"/>
                            </a:rPr>
                            <m:t>𝑥</m:t>
                          </m:r>
                        </m:e>
                        <m:sup>
                          <m:r>
                            <a:rPr lang="it-IT" sz="2400" b="0" i="1" dirty="0" smtClean="0">
                              <a:latin typeface="Cambria Math" panose="02040503050406030204" pitchFamily="18" charset="0"/>
                            </a:rPr>
                            <m:t>3</m:t>
                          </m:r>
                        </m:sup>
                      </m:sSup>
                      <m:r>
                        <a:rPr lang="it-IT" sz="2400" b="0" i="1" dirty="0" smtClean="0">
                          <a:latin typeface="Cambria Math" panose="02040503050406030204" pitchFamily="18" charset="0"/>
                        </a:rPr>
                        <m:t>+</m:t>
                      </m:r>
                      <m:sSup>
                        <m:sSupPr>
                          <m:ctrlPr>
                            <a:rPr lang="it-IT" sz="2400" b="0" i="1" dirty="0" smtClean="0">
                              <a:latin typeface="Cambria Math" panose="02040503050406030204" pitchFamily="18" charset="0"/>
                            </a:rPr>
                          </m:ctrlPr>
                        </m:sSupPr>
                        <m:e>
                          <m:r>
                            <a:rPr lang="it-IT" sz="2400" b="0" i="1" dirty="0" smtClean="0">
                              <a:latin typeface="Cambria Math" panose="02040503050406030204" pitchFamily="18" charset="0"/>
                            </a:rPr>
                            <m:t>𝑦</m:t>
                          </m:r>
                        </m:e>
                        <m:sup>
                          <m:r>
                            <a:rPr lang="it-IT" sz="2400" b="0" i="1" dirty="0" smtClean="0">
                              <a:latin typeface="Cambria Math" panose="02040503050406030204" pitchFamily="18" charset="0"/>
                            </a:rPr>
                            <m:t>3</m:t>
                          </m:r>
                        </m:sup>
                      </m:sSup>
                      <m:r>
                        <a:rPr lang="it-IT" sz="2400" b="0" i="1" dirty="0" smtClean="0">
                          <a:latin typeface="Cambria Math" panose="02040503050406030204" pitchFamily="18" charset="0"/>
                        </a:rPr>
                        <m:t>=3 </m:t>
                      </m:r>
                      <m:r>
                        <a:rPr lang="it-IT" sz="2400" b="0" i="1" dirty="0" smtClean="0">
                          <a:latin typeface="Cambria Math" panose="02040503050406030204" pitchFamily="18" charset="0"/>
                        </a:rPr>
                        <m:t>𝑥</m:t>
                      </m:r>
                      <m:r>
                        <a:rPr lang="it-IT" sz="2400" b="0" i="1" dirty="0" smtClean="0">
                          <a:latin typeface="Cambria Math" panose="02040503050406030204" pitchFamily="18" charset="0"/>
                        </a:rPr>
                        <m:t> </m:t>
                      </m:r>
                      <m:r>
                        <a:rPr lang="it-IT" sz="2400" b="0" i="1" dirty="0" smtClean="0">
                          <a:latin typeface="Cambria Math" panose="02040503050406030204" pitchFamily="18" charset="0"/>
                        </a:rPr>
                        <m:t>𝑦</m:t>
                      </m:r>
                    </m:oMath>
                  </m:oMathPara>
                </a14:m>
                <a:endParaRPr lang="it-IT" sz="2400" dirty="0">
                  <a:latin typeface="Symbol" pitchFamily="2" charset="2"/>
                </a:endParaRPr>
              </a:p>
            </p:txBody>
          </p:sp>
        </mc:Choice>
        <mc:Fallback xmlns="">
          <p:sp>
            <p:nvSpPr>
              <p:cNvPr id="2" name="CasellaDiTesto 1">
                <a:extLst>
                  <a:ext uri="{FF2B5EF4-FFF2-40B4-BE49-F238E27FC236}">
                    <a16:creationId xmlns:a16="http://schemas.microsoft.com/office/drawing/2014/main" id="{AC07AF89-1B77-9B4F-A637-A2623407B8ED}"/>
                  </a:ext>
                </a:extLst>
              </p:cNvPr>
              <p:cNvSpPr txBox="1">
                <a:spLocks noRot="1" noChangeAspect="1" noMove="1" noResize="1" noEditPoints="1" noAdjustHandles="1" noChangeArrowheads="1" noChangeShapeType="1" noTextEdit="1"/>
              </p:cNvSpPr>
              <p:nvPr/>
            </p:nvSpPr>
            <p:spPr>
              <a:xfrm>
                <a:off x="4084320" y="648009"/>
                <a:ext cx="4023360" cy="461665"/>
              </a:xfrm>
              <a:prstGeom prst="rect">
                <a:avLst/>
              </a:prstGeom>
              <a:blipFill>
                <a:blip r:embed="rId2"/>
                <a:stretch>
                  <a:fillRect b="-24324"/>
                </a:stretch>
              </a:blipFill>
            </p:spPr>
            <p:txBody>
              <a:bodyPr/>
              <a:lstStyle/>
              <a:p>
                <a:r>
                  <a:rPr lang="it-IT">
                    <a:noFill/>
                  </a:rPr>
                  <a:t> </a:t>
                </a:r>
              </a:p>
            </p:txBody>
          </p:sp>
        </mc:Fallback>
      </mc:AlternateContent>
      <p:pic>
        <p:nvPicPr>
          <p:cNvPr id="6" name="Segnaposto contenuto 5">
            <a:extLst>
              <a:ext uri="{FF2B5EF4-FFF2-40B4-BE49-F238E27FC236}">
                <a16:creationId xmlns:a16="http://schemas.microsoft.com/office/drawing/2014/main" id="{75C80B4E-2760-474D-9C2B-28380DD760C6}"/>
              </a:ext>
            </a:extLst>
          </p:cNvPr>
          <p:cNvPicPr>
            <a:picLocks noGrp="1" noChangeAspect="1"/>
          </p:cNvPicPr>
          <p:nvPr>
            <p:ph idx="1"/>
          </p:nvPr>
        </p:nvPicPr>
        <p:blipFill>
          <a:blip r:embed="rId3"/>
          <a:stretch>
            <a:fillRect/>
          </a:stretch>
        </p:blipFill>
        <p:spPr>
          <a:xfrm>
            <a:off x="2431779" y="1109674"/>
            <a:ext cx="8038101" cy="5804822"/>
          </a:xfrm>
        </p:spPr>
      </p:pic>
    </p:spTree>
    <p:extLst>
      <p:ext uri="{BB962C8B-B14F-4D97-AF65-F5344CB8AC3E}">
        <p14:creationId xmlns:p14="http://schemas.microsoft.com/office/powerpoint/2010/main" val="426456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8535449-5050-2849-8348-70ED84D542CF}"/>
                  </a:ext>
                </a:extLst>
              </p:cNvPr>
              <p:cNvSpPr>
                <a:spLocks noGrp="1"/>
              </p:cNvSpPr>
              <p:nvPr>
                <p:ph idx="1"/>
              </p:nvPr>
            </p:nvSpPr>
            <p:spPr>
              <a:xfrm>
                <a:off x="274320" y="171450"/>
                <a:ext cx="11079480" cy="6005513"/>
              </a:xfrm>
            </p:spPr>
            <p:txBody>
              <a:bodyPr>
                <a:normAutofit fontScale="92500"/>
              </a:bodyPr>
              <a:lstStyle/>
              <a:p>
                <a:pPr marL="0" indent="0">
                  <a:buNone/>
                </a:pPr>
                <a:r>
                  <a:rPr lang="it-IT" dirty="0"/>
                  <a:t>Fermat prende ad esempio la parabola </a:t>
                </a:r>
                <a14:m>
                  <m:oMath xmlns:m="http://schemas.openxmlformats.org/officeDocument/2006/math">
                    <m:r>
                      <a:rPr lang="it-IT" i="1">
                        <a:latin typeface="Cambria Math" panose="02040503050406030204" pitchFamily="18" charset="0"/>
                      </a:rPr>
                      <m:t>𝑦</m:t>
                    </m:r>
                    <m:r>
                      <a:rPr lang="it-IT" i="1">
                        <a:latin typeface="Cambria Math" panose="02040503050406030204" pitchFamily="18" charset="0"/>
                      </a:rPr>
                      <m:t>= </m:t>
                    </m:r>
                    <m:sSup>
                      <m:sSupPr>
                        <m:ctrlPr>
                          <a:rPr lang="it-IT" i="1">
                            <a:latin typeface="Cambria Math" panose="02040503050406030204" pitchFamily="18" charset="0"/>
                          </a:rPr>
                        </m:ctrlPr>
                      </m:sSupPr>
                      <m:e>
                        <m:r>
                          <a:rPr lang="it-IT" i="1">
                            <a:latin typeface="Cambria Math" panose="02040503050406030204" pitchFamily="18" charset="0"/>
                          </a:rPr>
                          <m:t>𝑥</m:t>
                        </m:r>
                      </m:e>
                      <m:sup>
                        <m:r>
                          <a:rPr lang="it-IT" i="1">
                            <a:latin typeface="Cambria Math" panose="02040503050406030204" pitchFamily="18" charset="0"/>
                          </a:rPr>
                          <m:t>2</m:t>
                        </m:r>
                      </m:sup>
                    </m:sSup>
                  </m:oMath>
                </a14:m>
                <a:r>
                  <a:rPr lang="it-IT" dirty="0"/>
                  <a:t>. </a:t>
                </a:r>
              </a:p>
              <a:p>
                <a:pPr marL="0" indent="0">
                  <a:buNone/>
                </a:pPr>
                <a:r>
                  <a:rPr lang="it-IT" dirty="0"/>
                  <a:t>Per calcolare la pendenza della retta tangente in un qualunque suo punto </a:t>
                </a:r>
                <a14:m>
                  <m:oMath xmlns:m="http://schemas.openxmlformats.org/officeDocument/2006/math">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 </m:t>
                    </m:r>
                    <m:sSup>
                      <m:sSupPr>
                        <m:ctrlPr>
                          <a:rPr lang="it-IT" i="1">
                            <a:latin typeface="Cambria Math" panose="02040503050406030204" pitchFamily="18" charset="0"/>
                          </a:rPr>
                        </m:ctrlPr>
                      </m:sSupPr>
                      <m:e>
                        <m:r>
                          <a:rPr lang="it-IT" i="1">
                            <a:latin typeface="Cambria Math" panose="02040503050406030204" pitchFamily="18" charset="0"/>
                          </a:rPr>
                          <m:t>𝑥</m:t>
                        </m:r>
                      </m:e>
                      <m:sup>
                        <m:r>
                          <a:rPr lang="it-IT" i="1">
                            <a:latin typeface="Cambria Math" panose="02040503050406030204" pitchFamily="18" charset="0"/>
                          </a:rPr>
                          <m:t>2</m:t>
                        </m:r>
                      </m:sup>
                    </m:sSup>
                    <m:r>
                      <a:rPr lang="it-IT" i="1">
                        <a:latin typeface="Cambria Math" panose="02040503050406030204" pitchFamily="18" charset="0"/>
                      </a:rPr>
                      <m:t>)</m:t>
                    </m:r>
                  </m:oMath>
                </a14:m>
                <a:r>
                  <a:rPr lang="it-IT" dirty="0"/>
                  <a:t> consideriamo la corda tra i due punti della parabola </a:t>
                </a:r>
                <a14:m>
                  <m:oMath xmlns:m="http://schemas.openxmlformats.org/officeDocument/2006/math">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 </m:t>
                    </m:r>
                    <m:sSup>
                      <m:sSupPr>
                        <m:ctrlPr>
                          <a:rPr lang="it-IT" i="1">
                            <a:latin typeface="Cambria Math" panose="02040503050406030204" pitchFamily="18" charset="0"/>
                          </a:rPr>
                        </m:ctrlPr>
                      </m:sSupPr>
                      <m:e>
                        <m:r>
                          <a:rPr lang="it-IT" i="1">
                            <a:latin typeface="Cambria Math" panose="02040503050406030204" pitchFamily="18" charset="0"/>
                          </a:rPr>
                          <m:t>𝑥</m:t>
                        </m:r>
                      </m:e>
                      <m:sup>
                        <m:r>
                          <a:rPr lang="it-IT" i="1">
                            <a:latin typeface="Cambria Math" panose="02040503050406030204" pitchFamily="18" charset="0"/>
                          </a:rPr>
                          <m:t>2</m:t>
                        </m:r>
                      </m:sup>
                    </m:sSup>
                    <m:r>
                      <a:rPr lang="it-IT" i="1">
                        <a:latin typeface="Cambria Math" panose="02040503050406030204" pitchFamily="18" charset="0"/>
                      </a:rPr>
                      <m:t>)</m:t>
                    </m:r>
                  </m:oMath>
                </a14:m>
                <a:r>
                  <a:rPr lang="it-IT" dirty="0"/>
                  <a:t> e </a:t>
                </a:r>
                <a14:m>
                  <m:oMath xmlns:m="http://schemas.openxmlformats.org/officeDocument/2006/math">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 </m:t>
                    </m:r>
                    <m:sSup>
                      <m:sSupPr>
                        <m:ctrlPr>
                          <a:rPr lang="it-IT" i="1">
                            <a:latin typeface="Cambria Math" panose="02040503050406030204" pitchFamily="18" charset="0"/>
                          </a:rPr>
                        </m:ctrlPr>
                      </m:sSupPr>
                      <m:e>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m:t>
                        </m:r>
                      </m:e>
                      <m:sup>
                        <m:r>
                          <a:rPr lang="it-IT" i="1">
                            <a:latin typeface="Cambria Math" panose="02040503050406030204" pitchFamily="18" charset="0"/>
                          </a:rPr>
                          <m:t>2</m:t>
                        </m:r>
                      </m:sup>
                    </m:sSup>
                    <m:r>
                      <a:rPr lang="it-IT" i="1">
                        <a:latin typeface="Cambria Math" panose="02040503050406030204" pitchFamily="18" charset="0"/>
                      </a:rPr>
                      <m:t>)</m:t>
                    </m:r>
                  </m:oMath>
                </a14:m>
                <a:r>
                  <a:rPr lang="it-IT" dirty="0"/>
                  <a:t>. </a:t>
                </a:r>
              </a:p>
              <a:p>
                <a:pPr marL="0" indent="0">
                  <a:buNone/>
                </a:pPr>
                <a:r>
                  <a:rPr lang="it-IT" dirty="0"/>
                  <a:t>La pendenza della corda è data da </a:t>
                </a:r>
              </a:p>
              <a:p>
                <a:pPr marL="0" indent="0" algn="ctr">
                  <a:buNone/>
                </a:pPr>
                <a14:m>
                  <m:oMath xmlns:m="http://schemas.openxmlformats.org/officeDocument/2006/math">
                    <m:f>
                      <m:fPr>
                        <m:ctrlPr>
                          <a:rPr lang="it-IT" i="1">
                            <a:latin typeface="Cambria Math" panose="02040503050406030204" pitchFamily="18" charset="0"/>
                          </a:rPr>
                        </m:ctrlPr>
                      </m:fPr>
                      <m:num>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m:t>
                            </m:r>
                          </m:e>
                          <m:sup>
                            <m:r>
                              <a:rPr lang="it-IT" i="1">
                                <a:latin typeface="Cambria Math" panose="02040503050406030204" pitchFamily="18" charset="0"/>
                              </a:rPr>
                              <m:t>2</m:t>
                            </m:r>
                          </m:sup>
                        </m:sSup>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𝑥</m:t>
                            </m:r>
                          </m:e>
                          <m:sup>
                            <m:r>
                              <a:rPr lang="it-IT" i="1">
                                <a:latin typeface="Cambria Math" panose="02040503050406030204" pitchFamily="18" charset="0"/>
                              </a:rPr>
                              <m:t>2</m:t>
                            </m:r>
                          </m:sup>
                        </m:sSup>
                        <m:r>
                          <a:rPr lang="it-IT" i="1">
                            <a:latin typeface="Cambria Math" panose="02040503050406030204" pitchFamily="18" charset="0"/>
                          </a:rPr>
                          <m:t>)</m:t>
                        </m:r>
                      </m:num>
                      <m:den>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m:t>
                        </m:r>
                        <m:r>
                          <a:rPr lang="it-IT" i="1">
                            <a:latin typeface="Cambria Math" panose="02040503050406030204" pitchFamily="18" charset="0"/>
                          </a:rPr>
                          <m:t>𝑥</m:t>
                        </m:r>
                      </m:den>
                    </m:f>
                    <m:r>
                      <a:rPr lang="it-IT" i="1">
                        <a:latin typeface="Cambria Math" panose="02040503050406030204" pitchFamily="18" charset="0"/>
                      </a:rPr>
                      <m:t>= </m:t>
                    </m:r>
                    <m:f>
                      <m:fPr>
                        <m:ctrlPr>
                          <a:rPr lang="it-IT" i="1">
                            <a:latin typeface="Cambria Math" panose="02040503050406030204" pitchFamily="18" charset="0"/>
                          </a:rPr>
                        </m:ctrlPr>
                      </m:fPr>
                      <m:num>
                        <m:r>
                          <a:rPr lang="it-IT" i="1">
                            <a:latin typeface="Cambria Math" panose="02040503050406030204" pitchFamily="18" charset="0"/>
                          </a:rPr>
                          <m:t>2</m:t>
                        </m:r>
                        <m:r>
                          <a:rPr lang="it-IT" i="1">
                            <a:latin typeface="Cambria Math" panose="02040503050406030204" pitchFamily="18" charset="0"/>
                          </a:rPr>
                          <m:t>𝑥𝐸</m:t>
                        </m:r>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𝐸</m:t>
                            </m:r>
                          </m:e>
                          <m:sup>
                            <m:r>
                              <a:rPr lang="it-IT" i="1">
                                <a:latin typeface="Cambria Math" panose="02040503050406030204" pitchFamily="18" charset="0"/>
                              </a:rPr>
                              <m:t>2</m:t>
                            </m:r>
                          </m:sup>
                        </m:sSup>
                      </m:num>
                      <m:den>
                        <m:r>
                          <a:rPr lang="it-IT" i="1">
                            <a:latin typeface="Cambria Math" panose="02040503050406030204" pitchFamily="18" charset="0"/>
                          </a:rPr>
                          <m:t>𝐸</m:t>
                        </m:r>
                      </m:den>
                    </m:f>
                    <m:r>
                      <a:rPr lang="it-IT" i="1">
                        <a:latin typeface="Cambria Math" panose="02040503050406030204" pitchFamily="18" charset="0"/>
                      </a:rPr>
                      <m:t>=2</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oMath>
                </a14:m>
                <a:r>
                  <a:rPr lang="it-IT" dirty="0"/>
                  <a:t>.  </a:t>
                </a:r>
              </a:p>
              <a:p>
                <a:pPr marL="0" indent="0">
                  <a:buNone/>
                </a:pPr>
                <a:r>
                  <a:rPr lang="it-IT" dirty="0"/>
                  <a:t>Cancellando </a:t>
                </a:r>
                <a14:m>
                  <m:oMath xmlns:m="http://schemas.openxmlformats.org/officeDocument/2006/math">
                    <m:r>
                      <a:rPr lang="it-IT" i="1">
                        <a:latin typeface="Cambria Math" panose="02040503050406030204" pitchFamily="18" charset="0"/>
                      </a:rPr>
                      <m:t>𝐸</m:t>
                    </m:r>
                  </m:oMath>
                </a14:m>
                <a:r>
                  <a:rPr lang="it-IT" dirty="0"/>
                  <a:t> otteniamo che la pendenza della tangente in ogni punto </a:t>
                </a:r>
                <a14:m>
                  <m:oMath xmlns:m="http://schemas.openxmlformats.org/officeDocument/2006/math">
                    <m:r>
                      <a:rPr lang="it-IT" i="1">
                        <a:latin typeface="Cambria Math" panose="02040503050406030204" pitchFamily="18" charset="0"/>
                      </a:rPr>
                      <m:t>(</m:t>
                    </m:r>
                    <m:r>
                      <a:rPr lang="it-IT" i="1">
                        <a:latin typeface="Cambria Math" panose="02040503050406030204" pitchFamily="18" charset="0"/>
                      </a:rPr>
                      <m:t>𝑥</m:t>
                    </m:r>
                    <m:r>
                      <a:rPr lang="it-IT" i="1">
                        <a:latin typeface="Cambria Math" panose="02040503050406030204" pitchFamily="18" charset="0"/>
                      </a:rPr>
                      <m:t>, </m:t>
                    </m:r>
                    <m:sSup>
                      <m:sSupPr>
                        <m:ctrlPr>
                          <a:rPr lang="it-IT" i="1">
                            <a:latin typeface="Cambria Math" panose="02040503050406030204" pitchFamily="18" charset="0"/>
                          </a:rPr>
                        </m:ctrlPr>
                      </m:sSupPr>
                      <m:e>
                        <m:r>
                          <a:rPr lang="it-IT" i="1">
                            <a:latin typeface="Cambria Math" panose="02040503050406030204" pitchFamily="18" charset="0"/>
                          </a:rPr>
                          <m:t>𝑥</m:t>
                        </m:r>
                      </m:e>
                      <m:sup>
                        <m:r>
                          <a:rPr lang="it-IT" i="1">
                            <a:latin typeface="Cambria Math" panose="02040503050406030204" pitchFamily="18" charset="0"/>
                          </a:rPr>
                          <m:t>2</m:t>
                        </m:r>
                      </m:sup>
                    </m:sSup>
                    <m:r>
                      <a:rPr lang="it-IT" i="1">
                        <a:latin typeface="Cambria Math" panose="02040503050406030204" pitchFamily="18" charset="0"/>
                      </a:rPr>
                      <m:t>)</m:t>
                    </m:r>
                  </m:oMath>
                </a14:m>
                <a:r>
                  <a:rPr lang="it-IT" dirty="0"/>
                  <a:t> è data da </a:t>
                </a:r>
                <a14:m>
                  <m:oMath xmlns:m="http://schemas.openxmlformats.org/officeDocument/2006/math">
                    <m:r>
                      <a:rPr lang="it-IT" i="1">
                        <a:latin typeface="Cambria Math" panose="02040503050406030204" pitchFamily="18" charset="0"/>
                      </a:rPr>
                      <m:t>2</m:t>
                    </m:r>
                    <m:r>
                      <a:rPr lang="it-IT" i="1">
                        <a:latin typeface="Cambria Math" panose="02040503050406030204" pitchFamily="18" charset="0"/>
                      </a:rPr>
                      <m:t>𝑥</m:t>
                    </m:r>
                  </m:oMath>
                </a14:m>
                <a:r>
                  <a:rPr lang="it-IT" dirty="0"/>
                  <a:t>. Oggi diremmo che calcoliamo </a:t>
                </a:r>
                <a:r>
                  <a:rPr lang="it-IT" b="1" dirty="0"/>
                  <a:t>la derivata di </a:t>
                </a:r>
                <a14:m>
                  <m:oMath xmlns:m="http://schemas.openxmlformats.org/officeDocument/2006/math">
                    <m:r>
                      <a:rPr lang="it-IT" b="1" i="1">
                        <a:latin typeface="Cambria Math" panose="02040503050406030204" pitchFamily="18" charset="0"/>
                      </a:rPr>
                      <m:t>𝒑</m:t>
                    </m:r>
                    <m:r>
                      <a:rPr lang="it-IT" b="1" i="1">
                        <a:latin typeface="Cambria Math" panose="02040503050406030204" pitchFamily="18" charset="0"/>
                      </a:rPr>
                      <m:t>(</m:t>
                    </m:r>
                    <m:r>
                      <a:rPr lang="it-IT" b="1" i="1">
                        <a:latin typeface="Cambria Math" panose="02040503050406030204" pitchFamily="18" charset="0"/>
                      </a:rPr>
                      <m:t>𝒙</m:t>
                    </m:r>
                    <m:r>
                      <a:rPr lang="it-IT" b="1" i="1">
                        <a:latin typeface="Cambria Math" panose="02040503050406030204" pitchFamily="18" charset="0"/>
                      </a:rPr>
                      <m:t>)</m:t>
                    </m:r>
                  </m:oMath>
                </a14:m>
                <a:r>
                  <a:rPr lang="it-IT" b="1" dirty="0"/>
                  <a:t> in </a:t>
                </a:r>
                <a14:m>
                  <m:oMath xmlns:m="http://schemas.openxmlformats.org/officeDocument/2006/math">
                    <m:r>
                      <a:rPr lang="it-IT" b="1" i="1">
                        <a:latin typeface="Cambria Math" panose="02040503050406030204" pitchFamily="18" charset="0"/>
                      </a:rPr>
                      <m:t>𝒙</m:t>
                    </m:r>
                  </m:oMath>
                </a14:m>
                <a:r>
                  <a:rPr lang="it-IT" dirty="0"/>
                  <a:t>, </a:t>
                </a:r>
                <a14:m>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𝑝</m:t>
                        </m:r>
                      </m:e>
                    </m:acc>
                    <m:d>
                      <m:dPr>
                        <m:ctrlPr>
                          <a:rPr lang="it-IT" i="1">
                            <a:latin typeface="Cambria Math" panose="02040503050406030204" pitchFamily="18" charset="0"/>
                          </a:rPr>
                        </m:ctrlPr>
                      </m:dPr>
                      <m:e>
                        <m:r>
                          <a:rPr lang="it-IT" i="1">
                            <a:latin typeface="Cambria Math" panose="02040503050406030204" pitchFamily="18" charset="0"/>
                          </a:rPr>
                          <m:t>𝑥</m:t>
                        </m:r>
                      </m:e>
                    </m:d>
                    <m:r>
                      <a:rPr lang="it-IT" b="0" i="0" smtClean="0">
                        <a:latin typeface="Cambria Math" panose="02040503050406030204" pitchFamily="18" charset="0"/>
                      </a:rPr>
                      <m:t>.</m:t>
                    </m:r>
                  </m:oMath>
                </a14:m>
                <a:endParaRPr lang="it-IT" dirty="0"/>
              </a:p>
              <a:p>
                <a:pPr marL="0" indent="0">
                  <a:buNone/>
                </a:pPr>
                <a:endParaRPr lang="it-IT" dirty="0"/>
              </a:p>
              <a:p>
                <a:pPr marL="0" indent="0">
                  <a:buNone/>
                </a:pPr>
                <a:r>
                  <a:rPr lang="it-IT" dirty="0"/>
                  <a:t>Questa procedura fece infuriare i filosofi dell’epoca, in particolare Thomas Hobbes, che pensavano si stesse affermando che </a:t>
                </a:r>
                <a14:m>
                  <m:oMath xmlns:m="http://schemas.openxmlformats.org/officeDocument/2006/math">
                    <m:r>
                      <a:rPr lang="it-IT" i="1">
                        <a:latin typeface="Cambria Math" panose="02040503050406030204" pitchFamily="18" charset="0"/>
                      </a:rPr>
                      <m:t>2</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=2</m:t>
                    </m:r>
                    <m:r>
                      <a:rPr lang="it-IT" i="1">
                        <a:latin typeface="Cambria Math" panose="02040503050406030204" pitchFamily="18" charset="0"/>
                      </a:rPr>
                      <m:t>𝑥</m:t>
                    </m:r>
                  </m:oMath>
                </a14:m>
                <a:r>
                  <a:rPr lang="it-IT" dirty="0"/>
                  <a:t>, sebbene </a:t>
                </a:r>
                <a14:m>
                  <m:oMath xmlns:m="http://schemas.openxmlformats.org/officeDocument/2006/math">
                    <m:r>
                      <a:rPr lang="it-IT" i="1">
                        <a:latin typeface="Cambria Math" panose="02040503050406030204" pitchFamily="18" charset="0"/>
                      </a:rPr>
                      <m:t>𝐸</m:t>
                    </m:r>
                    <m:r>
                      <a:rPr lang="it-IT" i="1">
                        <a:latin typeface="Cambria Math" panose="02040503050406030204" pitchFamily="18" charset="0"/>
                      </a:rPr>
                      <m:t>≠0</m:t>
                    </m:r>
                  </m:oMath>
                </a14:m>
                <a:r>
                  <a:rPr lang="it-IT" dirty="0"/>
                  <a:t>. </a:t>
                </a:r>
              </a:p>
              <a:p>
                <a:pPr marL="0" indent="0">
                  <a:buNone/>
                </a:pPr>
                <a:r>
                  <a:rPr lang="it-IT" dirty="0"/>
                  <a:t>In termini moderno oggi diciamo che </a:t>
                </a:r>
                <a14:m>
                  <m:oMath xmlns:m="http://schemas.openxmlformats.org/officeDocument/2006/math">
                    <m:func>
                      <m:funcPr>
                        <m:ctrlPr>
                          <a:rPr lang="it-IT" i="1">
                            <a:latin typeface="Cambria Math" panose="02040503050406030204" pitchFamily="18" charset="0"/>
                          </a:rPr>
                        </m:ctrlPr>
                      </m:funcPr>
                      <m:fName>
                        <m:limLow>
                          <m:limLowPr>
                            <m:ctrlPr>
                              <a:rPr lang="it-IT" i="1">
                                <a:latin typeface="Cambria Math" panose="02040503050406030204" pitchFamily="18" charset="0"/>
                              </a:rPr>
                            </m:ctrlPr>
                          </m:limLowPr>
                          <m:e>
                            <m:r>
                              <m:rPr>
                                <m:sty m:val="p"/>
                              </m:rPr>
                              <a:rPr lang="it-IT">
                                <a:latin typeface="Cambria Math" panose="02040503050406030204" pitchFamily="18" charset="0"/>
                              </a:rPr>
                              <m:t>lim</m:t>
                            </m:r>
                          </m:e>
                          <m:lim>
                            <m:r>
                              <a:rPr lang="it-IT" i="1">
                                <a:latin typeface="Cambria Math" panose="02040503050406030204" pitchFamily="18" charset="0"/>
                              </a:rPr>
                              <m:t>𝐸</m:t>
                            </m:r>
                            <m:r>
                              <a:rPr lang="it-IT" i="1">
                                <a:latin typeface="Cambria Math" panose="02040503050406030204" pitchFamily="18" charset="0"/>
                              </a:rPr>
                              <m:t>→0</m:t>
                            </m:r>
                          </m:lim>
                        </m:limLow>
                      </m:fName>
                      <m:e>
                        <m:r>
                          <a:rPr lang="it-IT" i="1">
                            <a:latin typeface="Cambria Math" panose="02040503050406030204" pitchFamily="18" charset="0"/>
                          </a:rPr>
                          <m:t>(2</m:t>
                        </m:r>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𝐸</m:t>
                        </m:r>
                        <m:r>
                          <a:rPr lang="it-IT" i="1">
                            <a:latin typeface="Cambria Math" panose="02040503050406030204" pitchFamily="18" charset="0"/>
                          </a:rPr>
                          <m:t>)</m:t>
                        </m:r>
                      </m:e>
                    </m:func>
                    <m:r>
                      <a:rPr lang="it-IT" i="1">
                        <a:latin typeface="Cambria Math" panose="02040503050406030204" pitchFamily="18" charset="0"/>
                      </a:rPr>
                      <m:t>=2</m:t>
                    </m:r>
                    <m:r>
                      <a:rPr lang="it-IT" i="1">
                        <a:latin typeface="Cambria Math" panose="02040503050406030204" pitchFamily="18" charset="0"/>
                      </a:rPr>
                      <m:t>𝑥</m:t>
                    </m:r>
                  </m:oMath>
                </a14:m>
                <a:r>
                  <a:rPr lang="it-IT" dirty="0"/>
                  <a:t>, ma il concetto di limite di una funzione nasce molto più tardi. </a:t>
                </a:r>
              </a:p>
              <a:p>
                <a:pPr marL="0" indent="0">
                  <a:buNone/>
                </a:pPr>
                <a:endParaRPr lang="it-IT" dirty="0"/>
              </a:p>
              <a:p>
                <a:endParaRPr lang="it-IT" dirty="0"/>
              </a:p>
            </p:txBody>
          </p:sp>
        </mc:Choice>
        <mc:Fallback xmlns="">
          <p:sp>
            <p:nvSpPr>
              <p:cNvPr id="3" name="Segnaposto contenuto 2">
                <a:extLst>
                  <a:ext uri="{FF2B5EF4-FFF2-40B4-BE49-F238E27FC236}">
                    <a16:creationId xmlns:a16="http://schemas.microsoft.com/office/drawing/2014/main" id="{08535449-5050-2849-8348-70ED84D542CF}"/>
                  </a:ext>
                </a:extLst>
              </p:cNvPr>
              <p:cNvSpPr>
                <a:spLocks noGrp="1" noRot="1" noChangeAspect="1" noMove="1" noResize="1" noEditPoints="1" noAdjustHandles="1" noChangeArrowheads="1" noChangeShapeType="1" noTextEdit="1"/>
              </p:cNvSpPr>
              <p:nvPr>
                <p:ph idx="1"/>
              </p:nvPr>
            </p:nvSpPr>
            <p:spPr>
              <a:xfrm>
                <a:off x="274320" y="171450"/>
                <a:ext cx="11079480" cy="6005513"/>
              </a:xfrm>
              <a:blipFill>
                <a:blip r:embed="rId2"/>
                <a:stretch>
                  <a:fillRect l="-1031" t="-1480" r="-687"/>
                </a:stretch>
              </a:blipFill>
            </p:spPr>
            <p:txBody>
              <a:bodyPr/>
              <a:lstStyle/>
              <a:p>
                <a:r>
                  <a:rPr lang="it-IT">
                    <a:noFill/>
                  </a:rPr>
                  <a:t> </a:t>
                </a:r>
              </a:p>
            </p:txBody>
          </p:sp>
        </mc:Fallback>
      </mc:AlternateContent>
    </p:spTree>
    <p:extLst>
      <p:ext uri="{BB962C8B-B14F-4D97-AF65-F5344CB8AC3E}">
        <p14:creationId xmlns:p14="http://schemas.microsoft.com/office/powerpoint/2010/main" val="67329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AAE1ADEA-F351-9F4A-91C2-BB89D51B88D3}"/>
              </a:ext>
            </a:extLst>
          </p:cNvPr>
          <p:cNvPicPr>
            <a:picLocks noChangeAspect="1"/>
          </p:cNvPicPr>
          <p:nvPr/>
        </p:nvPicPr>
        <p:blipFill>
          <a:blip r:embed="rId2"/>
          <a:stretch>
            <a:fillRect/>
          </a:stretch>
        </p:blipFill>
        <p:spPr>
          <a:xfrm>
            <a:off x="2917861" y="153193"/>
            <a:ext cx="9164548" cy="7455620"/>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B348381-4B2C-A643-8A49-38E64AE6B535}"/>
                  </a:ext>
                </a:extLst>
              </p:cNvPr>
              <p:cNvSpPr txBox="1"/>
              <p:nvPr/>
            </p:nvSpPr>
            <p:spPr>
              <a:xfrm>
                <a:off x="5755851" y="1078785"/>
                <a:ext cx="6549165" cy="645048"/>
              </a:xfrm>
              <a:prstGeom prst="rect">
                <a:avLst/>
              </a:prstGeom>
              <a:noFill/>
            </p:spPr>
            <p:txBody>
              <a:bodyPr wrap="none" rtlCol="0">
                <a:spAutoFit/>
              </a:bodyPr>
              <a:lstStyle/>
              <a:p>
                <a14:m>
                  <m:oMath xmlns:m="http://schemas.openxmlformats.org/officeDocument/2006/math">
                    <m:d>
                      <m:dPr>
                        <m:ctrlPr>
                          <a:rPr lang="it-IT" sz="2400" i="1">
                            <a:latin typeface="Cambria Math" panose="02040503050406030204" pitchFamily="18" charset="0"/>
                          </a:rPr>
                        </m:ctrlPr>
                      </m:dPr>
                      <m:e>
                        <m:r>
                          <a:rPr lang="it-IT" sz="2400" i="1">
                            <a:latin typeface="Cambria Math" panose="02040503050406030204" pitchFamily="18" charset="0"/>
                          </a:rPr>
                          <m:t>𝑥</m:t>
                        </m:r>
                        <m:d>
                          <m:dPr>
                            <m:ctrlPr>
                              <a:rPr lang="it-IT" sz="2400" i="1">
                                <a:latin typeface="Cambria Math" panose="02040503050406030204" pitchFamily="18" charset="0"/>
                              </a:rPr>
                            </m:ctrlPr>
                          </m:dPr>
                          <m:e>
                            <m:r>
                              <a:rPr lang="it-IT" sz="2400" i="1">
                                <a:latin typeface="Cambria Math" panose="02040503050406030204" pitchFamily="18" charset="0"/>
                              </a:rPr>
                              <m:t>𝑡</m:t>
                            </m:r>
                          </m:e>
                        </m:d>
                        <m:r>
                          <a:rPr lang="it-IT" sz="2400" i="1">
                            <a:latin typeface="Cambria Math" panose="02040503050406030204" pitchFamily="18" charset="0"/>
                          </a:rPr>
                          <m:t>,</m:t>
                        </m:r>
                        <m:r>
                          <a:rPr lang="it-IT" sz="2400" i="1">
                            <a:latin typeface="Cambria Math" panose="02040503050406030204" pitchFamily="18" charset="0"/>
                          </a:rPr>
                          <m:t>𝑦</m:t>
                        </m:r>
                        <m:d>
                          <m:dPr>
                            <m:ctrlPr>
                              <a:rPr lang="it-IT" sz="2400" i="1">
                                <a:latin typeface="Cambria Math" panose="02040503050406030204" pitchFamily="18" charset="0"/>
                              </a:rPr>
                            </m:ctrlPr>
                          </m:dPr>
                          <m:e>
                            <m:r>
                              <a:rPr lang="it-IT" sz="2400" i="1">
                                <a:latin typeface="Cambria Math" panose="02040503050406030204" pitchFamily="18" charset="0"/>
                              </a:rPr>
                              <m:t>𝑡</m:t>
                            </m:r>
                          </m:e>
                        </m:d>
                      </m:e>
                    </m:d>
                    <m:r>
                      <a:rPr lang="it-IT" sz="2400" i="1">
                        <a:latin typeface="Cambria Math" panose="02040503050406030204" pitchFamily="18" charset="0"/>
                      </a:rPr>
                      <m:t>=</m:t>
                    </m:r>
                    <m:d>
                      <m:dPr>
                        <m:ctrlPr>
                          <a:rPr lang="it-IT" sz="2400" i="1">
                            <a:latin typeface="Cambria Math" panose="02040503050406030204" pitchFamily="18" charset="0"/>
                          </a:rPr>
                        </m:ctrlPr>
                      </m:dPr>
                      <m:e>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r>
                          <a:rPr lang="it-IT" sz="2400" i="1">
                            <a:latin typeface="Cambria Math" panose="02040503050406030204" pitchFamily="18" charset="0"/>
                          </a:rPr>
                          <m:t>−</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func>
                          <m:funcPr>
                            <m:ctrlPr>
                              <a:rPr lang="it-IT" sz="2400" i="1">
                                <a:latin typeface="Cambria Math" panose="02040503050406030204" pitchFamily="18" charset="0"/>
                              </a:rPr>
                            </m:ctrlPr>
                          </m:funcPr>
                          <m:fName>
                            <m:r>
                              <m:rPr>
                                <m:sty m:val="p"/>
                              </m:rPr>
                              <a:rPr lang="it-IT" sz="2400">
                                <a:latin typeface="Cambria Math" panose="02040503050406030204" pitchFamily="18" charset="0"/>
                              </a:rPr>
                              <m:t>sen</m:t>
                            </m:r>
                          </m:fName>
                          <m:e>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e>
                        </m:func>
                        <m:r>
                          <a:rPr lang="it-IT" sz="2400" i="1">
                            <a:latin typeface="Cambria Math" panose="02040503050406030204" pitchFamily="18" charset="0"/>
                          </a:rPr>
                          <m:t>, </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r>
                          <a:rPr lang="it-IT" sz="2400" i="1">
                            <a:latin typeface="Cambria Math" panose="02040503050406030204" pitchFamily="18" charset="0"/>
                          </a:rPr>
                          <m:t>−</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func>
                          <m:funcPr>
                            <m:ctrlPr>
                              <a:rPr lang="it-IT" sz="2400" i="1">
                                <a:latin typeface="Cambria Math" panose="02040503050406030204" pitchFamily="18" charset="0"/>
                              </a:rPr>
                            </m:ctrlPr>
                          </m:funcPr>
                          <m:fName>
                            <m:r>
                              <m:rPr>
                                <m:sty m:val="p"/>
                              </m:rPr>
                              <a:rPr lang="it-IT" sz="2400">
                                <a:latin typeface="Cambria Math" panose="02040503050406030204" pitchFamily="18" charset="0"/>
                              </a:rPr>
                              <m:t>cos</m:t>
                            </m:r>
                          </m:fName>
                          <m:e>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e>
                        </m:func>
                      </m:e>
                    </m:d>
                  </m:oMath>
                </a14:m>
                <a:r>
                  <a:rPr lang="it-IT" dirty="0">
                    <a:effectLst/>
                  </a:rPr>
                  <a:t> </a:t>
                </a:r>
                <a:endParaRPr lang="it-IT" dirty="0"/>
              </a:p>
            </p:txBody>
          </p:sp>
        </mc:Choice>
        <mc:Fallback xmlns="">
          <p:sp>
            <p:nvSpPr>
              <p:cNvPr id="9" name="CasellaDiTesto 8">
                <a:extLst>
                  <a:ext uri="{FF2B5EF4-FFF2-40B4-BE49-F238E27FC236}">
                    <a16:creationId xmlns:a16="http://schemas.microsoft.com/office/drawing/2014/main" id="{BB348381-4B2C-A643-8A49-38E64AE6B535}"/>
                  </a:ext>
                </a:extLst>
              </p:cNvPr>
              <p:cNvSpPr txBox="1">
                <a:spLocks noRot="1" noChangeAspect="1" noMove="1" noResize="1" noEditPoints="1" noAdjustHandles="1" noChangeArrowheads="1" noChangeShapeType="1" noTextEdit="1"/>
              </p:cNvSpPr>
              <p:nvPr/>
            </p:nvSpPr>
            <p:spPr>
              <a:xfrm>
                <a:off x="5755851" y="1078785"/>
                <a:ext cx="6549165" cy="645048"/>
              </a:xfrm>
              <a:prstGeom prst="rect">
                <a:avLst/>
              </a:prstGeom>
              <a:blipFill>
                <a:blip r:embed="rId3"/>
                <a:stretch>
                  <a:fillRect/>
                </a:stretch>
              </a:blipFill>
            </p:spPr>
            <p:txBody>
              <a:bodyPr/>
              <a:lstStyle/>
              <a:p>
                <a:r>
                  <a:rPr lang="it-IT">
                    <a:noFill/>
                  </a:rPr>
                  <a:t> </a:t>
                </a:r>
              </a:p>
            </p:txBody>
          </p:sp>
        </mc:Fallback>
      </mc:AlternateContent>
      <p:pic>
        <p:nvPicPr>
          <p:cNvPr id="13" name="Segnaposto contenuto 12">
            <a:extLst>
              <a:ext uri="{FF2B5EF4-FFF2-40B4-BE49-F238E27FC236}">
                <a16:creationId xmlns:a16="http://schemas.microsoft.com/office/drawing/2014/main" id="{4A05D574-8E83-A647-8315-36F400CF42FB}"/>
              </a:ext>
            </a:extLst>
          </p:cNvPr>
          <p:cNvPicPr>
            <a:picLocks noGrp="1" noChangeAspect="1"/>
          </p:cNvPicPr>
          <p:nvPr>
            <p:ph idx="1"/>
          </p:nvPr>
        </p:nvPicPr>
        <p:blipFill>
          <a:blip r:embed="rId4"/>
          <a:stretch>
            <a:fillRect/>
          </a:stretch>
        </p:blipFill>
        <p:spPr>
          <a:xfrm>
            <a:off x="0" y="0"/>
            <a:ext cx="3767554" cy="4582920"/>
          </a:xfrm>
        </p:spPr>
      </p:pic>
      <p:sp>
        <p:nvSpPr>
          <p:cNvPr id="2" name="CasellaDiTesto 1">
            <a:extLst>
              <a:ext uri="{FF2B5EF4-FFF2-40B4-BE49-F238E27FC236}">
                <a16:creationId xmlns:a16="http://schemas.microsoft.com/office/drawing/2014/main" id="{4C666951-2A43-264A-AE81-D85195466027}"/>
              </a:ext>
            </a:extLst>
          </p:cNvPr>
          <p:cNvSpPr txBox="1"/>
          <p:nvPr/>
        </p:nvSpPr>
        <p:spPr>
          <a:xfrm>
            <a:off x="333512" y="4937760"/>
            <a:ext cx="3100529" cy="400110"/>
          </a:xfrm>
          <a:prstGeom prst="rect">
            <a:avLst/>
          </a:prstGeom>
          <a:noFill/>
        </p:spPr>
        <p:txBody>
          <a:bodyPr wrap="none" rtlCol="0">
            <a:spAutoFit/>
          </a:bodyPr>
          <a:lstStyle/>
          <a:p>
            <a:r>
              <a:rPr lang="it-IT" sz="2000" dirty="0"/>
              <a:t>Johann </a:t>
            </a:r>
            <a:r>
              <a:rPr lang="it-IT" sz="2000" dirty="0" err="1"/>
              <a:t>Bernoulli</a:t>
            </a:r>
            <a:r>
              <a:rPr lang="it-IT" sz="2000" dirty="0"/>
              <a:t> 1667-1748</a:t>
            </a:r>
          </a:p>
        </p:txBody>
      </p:sp>
    </p:spTree>
    <p:extLst>
      <p:ext uri="{BB962C8B-B14F-4D97-AF65-F5344CB8AC3E}">
        <p14:creationId xmlns:p14="http://schemas.microsoft.com/office/powerpoint/2010/main" val="19628716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2286</Words>
  <Application>Microsoft Macintosh PowerPoint</Application>
  <PresentationFormat>Widescreen</PresentationFormat>
  <Paragraphs>184</Paragraphs>
  <Slides>47</Slides>
  <Notes>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47</vt:i4>
      </vt:variant>
    </vt:vector>
  </HeadingPairs>
  <TitlesOfParts>
    <vt:vector size="53" baseType="lpstr">
      <vt:lpstr>Arial</vt:lpstr>
      <vt:lpstr>Calibri</vt:lpstr>
      <vt:lpstr>Calibri Light</vt:lpstr>
      <vt:lpstr>Cambria Math</vt:lpstr>
      <vt:lpstr>Symbol</vt:lpstr>
      <vt:lpstr>Tema di Office</vt:lpstr>
      <vt:lpstr>Una breve storia della Geometria Differenziale  spunti dal libro  La Forma delle Cose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onde gravitazionali</vt:lpstr>
      <vt:lpstr>Le formule dell’universo  ...tutto ruota attorno a π</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 Klein   1849-1925</vt:lpstr>
      <vt:lpstr>Presentazione standard di PowerPoint</vt:lpstr>
      <vt:lpstr>Presentazione standard di PowerPoint</vt:lpstr>
      <vt:lpstr>Presentazione standard di PowerPoint</vt:lpstr>
      <vt:lpstr>Presentazione standard di PowerPoint</vt:lpstr>
      <vt:lpstr>Presentazione standard di PowerPoint</vt:lpstr>
      <vt:lpstr>Fano varieties</vt:lpstr>
      <vt:lpstr>Presentazione standard di PowerPoint</vt:lpstr>
      <vt:lpstr>                               Sighefumi Mori 1951-</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Evocare ed esplorare il mondo con gli occhi della geometria </dc:title>
  <dc:creator>Utente di Microsoft Office</dc:creator>
  <cp:lastModifiedBy>Microsoft Office User</cp:lastModifiedBy>
  <cp:revision>204</cp:revision>
  <dcterms:created xsi:type="dcterms:W3CDTF">2019-02-07T07:55:36Z</dcterms:created>
  <dcterms:modified xsi:type="dcterms:W3CDTF">2022-05-18T15:13:28Z</dcterms:modified>
</cp:coreProperties>
</file>