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9" r:id="rId3"/>
    <p:sldId id="257" r:id="rId4"/>
    <p:sldId id="258" r:id="rId5"/>
    <p:sldId id="263" r:id="rId6"/>
    <p:sldId id="396" r:id="rId7"/>
    <p:sldId id="401" r:id="rId8"/>
    <p:sldId id="270" r:id="rId9"/>
    <p:sldId id="269" r:id="rId10"/>
    <p:sldId id="403" r:id="rId11"/>
    <p:sldId id="299" r:id="rId12"/>
    <p:sldId id="402" r:id="rId13"/>
    <p:sldId id="404" r:id="rId14"/>
    <p:sldId id="260" r:id="rId15"/>
    <p:sldId id="405" r:id="rId16"/>
    <p:sldId id="358" r:id="rId17"/>
    <p:sldId id="264" r:id="rId18"/>
    <p:sldId id="261" r:id="rId19"/>
    <p:sldId id="267" r:id="rId20"/>
    <p:sldId id="265" r:id="rId21"/>
    <p:sldId id="266" r:id="rId22"/>
    <p:sldId id="349" r:id="rId23"/>
    <p:sldId id="347" r:id="rId24"/>
    <p:sldId id="286" r:id="rId25"/>
    <p:sldId id="288" r:id="rId26"/>
    <p:sldId id="290" r:id="rId27"/>
    <p:sldId id="268" r:id="rId28"/>
    <p:sldId id="368" r:id="rId29"/>
    <p:sldId id="370" r:id="rId30"/>
    <p:sldId id="369" r:id="rId31"/>
    <p:sldId id="289" r:id="rId32"/>
    <p:sldId id="280" r:id="rId33"/>
    <p:sldId id="287" r:id="rId34"/>
    <p:sldId id="400" r:id="rId35"/>
    <p:sldId id="397" r:id="rId36"/>
    <p:sldId id="398" r:id="rId37"/>
    <p:sldId id="399" r:id="rId38"/>
    <p:sldId id="271" r:id="rId39"/>
    <p:sldId id="364" r:id="rId40"/>
    <p:sldId id="365"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4"/>
    <p:restoredTop sz="87483"/>
  </p:normalViewPr>
  <p:slideViewPr>
    <p:cSldViewPr snapToGrid="0" snapToObjects="1">
      <p:cViewPr varScale="1">
        <p:scale>
          <a:sx n="101" d="100"/>
          <a:sy n="101" d="100"/>
        </p:scale>
        <p:origin x="20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C2B95-19F1-A940-8E25-D17A0CD1534E}" type="datetimeFigureOut">
              <a:rPr lang="it-IT" smtClean="0"/>
              <a:t>03/04/22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C9481-7366-8E42-89AA-2013E0E81075}" type="slidenum">
              <a:rPr lang="it-IT" smtClean="0"/>
              <a:t>‹N›</a:t>
            </a:fld>
            <a:endParaRPr lang="it-IT"/>
          </a:p>
        </p:txBody>
      </p:sp>
    </p:spTree>
    <p:extLst>
      <p:ext uri="{BB962C8B-B14F-4D97-AF65-F5344CB8AC3E}">
        <p14:creationId xmlns:p14="http://schemas.microsoft.com/office/powerpoint/2010/main" val="152424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5</a:t>
            </a:fld>
            <a:endParaRPr lang="it-IT"/>
          </a:p>
        </p:txBody>
      </p:sp>
    </p:spTree>
    <p:extLst>
      <p:ext uri="{BB962C8B-B14F-4D97-AF65-F5344CB8AC3E}">
        <p14:creationId xmlns:p14="http://schemas.microsoft.com/office/powerpoint/2010/main" val="296749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11</a:t>
            </a:fld>
            <a:endParaRPr lang="it-IT"/>
          </a:p>
        </p:txBody>
      </p:sp>
    </p:spTree>
    <p:extLst>
      <p:ext uri="{BB962C8B-B14F-4D97-AF65-F5344CB8AC3E}">
        <p14:creationId xmlns:p14="http://schemas.microsoft.com/office/powerpoint/2010/main" val="109534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19</a:t>
            </a:fld>
            <a:endParaRPr lang="it-IT"/>
          </a:p>
        </p:txBody>
      </p:sp>
    </p:spTree>
    <p:extLst>
      <p:ext uri="{BB962C8B-B14F-4D97-AF65-F5344CB8AC3E}">
        <p14:creationId xmlns:p14="http://schemas.microsoft.com/office/powerpoint/2010/main" val="168576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60C9481-7366-8E42-89AA-2013E0E81075}" type="slidenum">
              <a:rPr lang="it-IT" smtClean="0"/>
              <a:t>22</a:t>
            </a:fld>
            <a:endParaRPr lang="it-IT"/>
          </a:p>
        </p:txBody>
      </p:sp>
    </p:spTree>
    <p:extLst>
      <p:ext uri="{BB962C8B-B14F-4D97-AF65-F5344CB8AC3E}">
        <p14:creationId xmlns:p14="http://schemas.microsoft.com/office/powerpoint/2010/main" val="268182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5FBD3D-6FCC-614A-8E2C-6276D6C4E95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6C43C6-7CC7-B746-8040-3235876F07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A4CC323-8429-9548-A10A-B43AD2B9C299}"/>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E591BCBE-2CCE-E444-B911-4E93C57D71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22C6A4-8BAE-864F-AD29-AEBBA38B7F14}"/>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40317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414745-EC55-0F40-9D82-7E52BB9B26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0A283B-7A5A-FB48-B497-ACF1B9FE73D2}"/>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FC3A4CE-1D67-A146-95A4-36E1FFE29C72}"/>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4DC92A7F-5C29-254A-8362-F227DE1EA1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E0C0F4-CBDD-BA46-8262-0F8FDA8F30F7}"/>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18282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CADCF85-02C8-984D-8F89-21B5784098F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B9B6C88-7E7E-664B-B6AE-71EFE732BB0E}"/>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1641F5A-562F-FD46-871F-2E797559E8BB}"/>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5DE97E1A-7714-E84C-9715-ABFED0F4CC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72E4FC-E9E7-4346-AC32-FF834F8552BB}"/>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8600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21B93-E8FE-A844-BCA6-1D1F40D18C0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88B761F-FB6D-2241-A006-10CAFF2D19D3}"/>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2244D94A-55E0-BB46-8BED-7F14371DB066}"/>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A0050284-C93E-9A42-BC9C-495CA7851B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50E84F-6AF2-AC45-AA05-A1705E16B84B}"/>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253894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03332C-647F-9A45-9F7E-3C184E4F4B2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53FCFE0-59C1-4D4C-84FE-C9A69DB958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000D41A-69AD-EE45-990C-0D446A3A8AE0}"/>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FC6E49E2-DE7C-574B-A76B-74149ABF44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1225A87-1F2C-8E4B-AFE6-DE8C835BA22C}"/>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3510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6C6B2F-3D38-0147-9C00-CF1555BF4F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2B310F-E78F-B04D-8129-180CAA0197D0}"/>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E18DF4E3-5B17-D048-A6C6-D1F75C17BC1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7F1FF73-B573-3A44-BCEB-72D7E365CF9E}"/>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6" name="Segnaposto piè di pagina 5">
            <a:extLst>
              <a:ext uri="{FF2B5EF4-FFF2-40B4-BE49-F238E27FC236}">
                <a16:creationId xmlns:a16="http://schemas.microsoft.com/office/drawing/2014/main" id="{CB12DDCC-95E0-9847-AA7D-C91A4697C8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86DA8CA-2210-3E40-B9F4-5301676638EE}"/>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87452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09E7FE-68E5-2841-98D9-02D09D0884E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F27BCB5-E0E1-3846-9CA3-FDDF2E7E1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6D0DE16A-9DC7-5A4A-8A50-55399B7314F9}"/>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149AF8A5-8699-5B4C-8E40-C3820ECCB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05D984F6-28DD-C243-8F99-F3147645473B}"/>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0DC0879-C380-7D43-A042-A38A8F4D969C}"/>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8" name="Segnaposto piè di pagina 7">
            <a:extLst>
              <a:ext uri="{FF2B5EF4-FFF2-40B4-BE49-F238E27FC236}">
                <a16:creationId xmlns:a16="http://schemas.microsoft.com/office/drawing/2014/main" id="{A3DF1984-5C5B-7340-A434-B251B317E09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66F0F9F-F1E4-D044-9730-3E8EAC8F88E2}"/>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338564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D3723-EEE1-234D-89ED-5249460B004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5F4D13-F4D4-FC44-8384-13D8875D3A34}"/>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4" name="Segnaposto piè di pagina 3">
            <a:extLst>
              <a:ext uri="{FF2B5EF4-FFF2-40B4-BE49-F238E27FC236}">
                <a16:creationId xmlns:a16="http://schemas.microsoft.com/office/drawing/2014/main" id="{E4D2DCFA-122E-824D-85CE-705F0531949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0E372D5-F057-6E42-A8CD-144E17CA79F1}"/>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11887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28398EA-9E5A-2C43-9C8C-A80CBD3CEEB0}"/>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3" name="Segnaposto piè di pagina 2">
            <a:extLst>
              <a:ext uri="{FF2B5EF4-FFF2-40B4-BE49-F238E27FC236}">
                <a16:creationId xmlns:a16="http://schemas.microsoft.com/office/drawing/2014/main" id="{C8214E25-0BA0-0F49-8B62-23A79616C42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875B5BE-9BF7-5F42-8DB8-4B02A14F46C9}"/>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42816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DDBEE4-E07B-4247-BDC9-2F83B9E9B7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E783936-6B7C-D740-BA4F-6F54F9C8D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655308D7-AD42-2A45-BD68-468F582AF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750BE1A-2086-894B-A7EA-868471730B77}"/>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6" name="Segnaposto piè di pagina 5">
            <a:extLst>
              <a:ext uri="{FF2B5EF4-FFF2-40B4-BE49-F238E27FC236}">
                <a16:creationId xmlns:a16="http://schemas.microsoft.com/office/drawing/2014/main" id="{212EE259-440A-9B43-B31F-C1AFA19C68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3E9E40C-1FE5-1147-901E-DE61302DDD0C}"/>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24801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F1B59-32E2-564C-AFCE-701485F2B18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126D1FF-3E1F-F641-8A3A-EB48FC2973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3926446-643D-7F40-8956-7630BCC58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EE3989D-13B5-2648-BE02-4EA1BE33530C}"/>
              </a:ext>
            </a:extLst>
          </p:cNvPr>
          <p:cNvSpPr>
            <a:spLocks noGrp="1"/>
          </p:cNvSpPr>
          <p:nvPr>
            <p:ph type="dt" sz="half" idx="10"/>
          </p:nvPr>
        </p:nvSpPr>
        <p:spPr/>
        <p:txBody>
          <a:bodyPr/>
          <a:lstStyle/>
          <a:p>
            <a:fld id="{DEBBEA83-4547-1244-93A9-0A0124A4FDB0}" type="datetimeFigureOut">
              <a:rPr lang="it-IT" smtClean="0"/>
              <a:t>03/04/22</a:t>
            </a:fld>
            <a:endParaRPr lang="it-IT"/>
          </a:p>
        </p:txBody>
      </p:sp>
      <p:sp>
        <p:nvSpPr>
          <p:cNvPr id="6" name="Segnaposto piè di pagina 5">
            <a:extLst>
              <a:ext uri="{FF2B5EF4-FFF2-40B4-BE49-F238E27FC236}">
                <a16:creationId xmlns:a16="http://schemas.microsoft.com/office/drawing/2014/main" id="{AFB8C6CA-C9FC-6147-A605-6015478278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832005-4713-EB43-BDBE-6AD195434F82}"/>
              </a:ext>
            </a:extLst>
          </p:cNvPr>
          <p:cNvSpPr>
            <a:spLocks noGrp="1"/>
          </p:cNvSpPr>
          <p:nvPr>
            <p:ph type="sldNum" sz="quarter" idx="12"/>
          </p:nvPr>
        </p:nvSpPr>
        <p:spPr/>
        <p:txBody>
          <a:bodyPr/>
          <a:lstStyle/>
          <a:p>
            <a:fld id="{83E4A7A9-50E3-6C40-B2B6-82181E7C37C5}" type="slidenum">
              <a:rPr lang="it-IT" smtClean="0"/>
              <a:t>‹N›</a:t>
            </a:fld>
            <a:endParaRPr lang="it-IT"/>
          </a:p>
        </p:txBody>
      </p:sp>
    </p:spTree>
    <p:extLst>
      <p:ext uri="{BB962C8B-B14F-4D97-AF65-F5344CB8AC3E}">
        <p14:creationId xmlns:p14="http://schemas.microsoft.com/office/powerpoint/2010/main" val="91289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7CD6543-F904-8247-96DB-93FBA014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F90DDDD-F8E0-5349-B05F-CA40AFF27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8F8393E-D71D-2F48-8FF4-41616283F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BEA83-4547-1244-93A9-0A0124A4FDB0}" type="datetimeFigureOut">
              <a:rPr lang="it-IT" smtClean="0"/>
              <a:t>03/04/22</a:t>
            </a:fld>
            <a:endParaRPr lang="it-IT"/>
          </a:p>
        </p:txBody>
      </p:sp>
      <p:sp>
        <p:nvSpPr>
          <p:cNvPr id="5" name="Segnaposto piè di pagina 4">
            <a:extLst>
              <a:ext uri="{FF2B5EF4-FFF2-40B4-BE49-F238E27FC236}">
                <a16:creationId xmlns:a16="http://schemas.microsoft.com/office/drawing/2014/main" id="{6C21E6EA-2A26-7241-925D-32601D68D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3E9664E-9CB9-C745-AB59-F6FED526A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4A7A9-50E3-6C40-B2B6-82181E7C37C5}" type="slidenum">
              <a:rPr lang="it-IT" smtClean="0"/>
              <a:t>‹N›</a:t>
            </a:fld>
            <a:endParaRPr lang="it-IT"/>
          </a:p>
        </p:txBody>
      </p:sp>
    </p:spTree>
    <p:extLst>
      <p:ext uri="{BB962C8B-B14F-4D97-AF65-F5344CB8AC3E}">
        <p14:creationId xmlns:p14="http://schemas.microsoft.com/office/powerpoint/2010/main" val="905335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0BC9746-0352-7C42-84DA-6F6E2510A0EE}"/>
              </a:ext>
            </a:extLst>
          </p:cNvPr>
          <p:cNvSpPr>
            <a:spLocks noGrp="1"/>
          </p:cNvSpPr>
          <p:nvPr>
            <p:ph type="subTitle" idx="1"/>
          </p:nvPr>
        </p:nvSpPr>
        <p:spPr>
          <a:xfrm>
            <a:off x="1524000" y="4497572"/>
            <a:ext cx="9144000" cy="760227"/>
          </a:xfrm>
        </p:spPr>
        <p:txBody>
          <a:bodyPr>
            <a:normAutofit/>
          </a:bodyPr>
          <a:lstStyle/>
          <a:p>
            <a:r>
              <a:rPr lang="it-IT" dirty="0"/>
              <a:t>Marco Andreatta</a:t>
            </a:r>
          </a:p>
        </p:txBody>
      </p:sp>
      <p:sp>
        <p:nvSpPr>
          <p:cNvPr id="5" name="Titolo 4">
            <a:extLst>
              <a:ext uri="{FF2B5EF4-FFF2-40B4-BE49-F238E27FC236}">
                <a16:creationId xmlns:a16="http://schemas.microsoft.com/office/drawing/2014/main" id="{19DA2191-4E40-754C-AEDA-A0F036AF4C99}"/>
              </a:ext>
            </a:extLst>
          </p:cNvPr>
          <p:cNvSpPr>
            <a:spLocks noGrp="1"/>
          </p:cNvSpPr>
          <p:nvPr>
            <p:ph type="ctrTitle"/>
          </p:nvPr>
        </p:nvSpPr>
        <p:spPr>
          <a:xfrm>
            <a:off x="205740" y="1122362"/>
            <a:ext cx="11750040" cy="2466658"/>
          </a:xfrm>
        </p:spPr>
        <p:txBody>
          <a:bodyPr>
            <a:normAutofit fontScale="90000"/>
          </a:bodyPr>
          <a:lstStyle/>
          <a:p>
            <a:r>
              <a:rPr lang="it-IT" sz="4000" b="1" dirty="0"/>
              <a:t>IL LINGUAGGIO MATEMATICO E I SUOI SIMBOLI</a:t>
            </a:r>
            <a:br>
              <a:rPr lang="it-IT" sz="3600" b="1" dirty="0"/>
            </a:br>
            <a:br>
              <a:rPr lang="it-IT" sz="3600" b="1" dirty="0"/>
            </a:br>
            <a:r>
              <a:rPr lang="it-IT" sz="3600" b="1" dirty="0"/>
              <a:t>La matematica è molto più che la semplice lingua del libro della natura</a:t>
            </a:r>
            <a:br>
              <a:rPr lang="it-IT" dirty="0"/>
            </a:br>
            <a:endParaRPr lang="it-IT" sz="3600" dirty="0"/>
          </a:p>
        </p:txBody>
      </p:sp>
    </p:spTree>
    <p:extLst>
      <p:ext uri="{BB962C8B-B14F-4D97-AF65-F5344CB8AC3E}">
        <p14:creationId xmlns:p14="http://schemas.microsoft.com/office/powerpoint/2010/main" val="384629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7A099AF-977B-E54E-93C8-EAEFF1B97B80}"/>
              </a:ext>
            </a:extLst>
          </p:cNvPr>
          <p:cNvPicPr>
            <a:picLocks noGrp="1" noChangeAspect="1"/>
          </p:cNvPicPr>
          <p:nvPr>
            <p:ph idx="1"/>
          </p:nvPr>
        </p:nvPicPr>
        <p:blipFill>
          <a:blip r:embed="rId2"/>
          <a:stretch>
            <a:fillRect/>
          </a:stretch>
        </p:blipFill>
        <p:spPr>
          <a:xfrm>
            <a:off x="1018953" y="-11430"/>
            <a:ext cx="4584405" cy="5466021"/>
          </a:xfrm>
        </p:spPr>
      </p:pic>
      <p:pic>
        <p:nvPicPr>
          <p:cNvPr id="7" name="Immagine 6">
            <a:extLst>
              <a:ext uri="{FF2B5EF4-FFF2-40B4-BE49-F238E27FC236}">
                <a16:creationId xmlns:a16="http://schemas.microsoft.com/office/drawing/2014/main" id="{AC12D917-5BB8-6244-8C98-A68A5E0D8289}"/>
              </a:ext>
            </a:extLst>
          </p:cNvPr>
          <p:cNvPicPr>
            <a:picLocks noChangeAspect="1"/>
          </p:cNvPicPr>
          <p:nvPr/>
        </p:nvPicPr>
        <p:blipFill>
          <a:blip r:embed="rId3"/>
          <a:stretch>
            <a:fillRect/>
          </a:stretch>
        </p:blipFill>
        <p:spPr>
          <a:xfrm>
            <a:off x="6072097" y="90194"/>
            <a:ext cx="5975048" cy="4630662"/>
          </a:xfrm>
          <a:prstGeom prst="rect">
            <a:avLst/>
          </a:prstGeom>
        </p:spPr>
      </p:pic>
    </p:spTree>
    <p:extLst>
      <p:ext uri="{BB962C8B-B14F-4D97-AF65-F5344CB8AC3E}">
        <p14:creationId xmlns:p14="http://schemas.microsoft.com/office/powerpoint/2010/main" val="337429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53DB41-4731-6A49-9206-F685003E5D4B}"/>
              </a:ext>
            </a:extLst>
          </p:cNvPr>
          <p:cNvPicPr>
            <a:picLocks noGrp="1" noChangeAspect="1"/>
          </p:cNvPicPr>
          <p:nvPr>
            <p:ph idx="1"/>
          </p:nvPr>
        </p:nvPicPr>
        <p:blipFill>
          <a:blip r:embed="rId3"/>
          <a:stretch>
            <a:fillRect/>
          </a:stretch>
        </p:blipFill>
        <p:spPr>
          <a:xfrm>
            <a:off x="-1" y="0"/>
            <a:ext cx="5064577" cy="5634990"/>
          </a:xfrm>
        </p:spPr>
      </p:pic>
      <p:sp>
        <p:nvSpPr>
          <p:cNvPr id="2" name="CasellaDiTesto 1">
            <a:extLst>
              <a:ext uri="{FF2B5EF4-FFF2-40B4-BE49-F238E27FC236}">
                <a16:creationId xmlns:a16="http://schemas.microsoft.com/office/drawing/2014/main" id="{D27F43F3-6924-1A42-BBA4-4636DC82BC3C}"/>
              </a:ext>
            </a:extLst>
          </p:cNvPr>
          <p:cNvSpPr txBox="1"/>
          <p:nvPr/>
        </p:nvSpPr>
        <p:spPr>
          <a:xfrm>
            <a:off x="1415635" y="5920740"/>
            <a:ext cx="2651688" cy="400110"/>
          </a:xfrm>
          <a:prstGeom prst="rect">
            <a:avLst/>
          </a:prstGeom>
          <a:noFill/>
        </p:spPr>
        <p:txBody>
          <a:bodyPr wrap="none" rtlCol="0">
            <a:spAutoFit/>
          </a:bodyPr>
          <a:lstStyle/>
          <a:p>
            <a:r>
              <a:rPr lang="it-IT" sz="2000" dirty="0"/>
              <a:t>Archimede 287-212 </a:t>
            </a:r>
            <a:r>
              <a:rPr lang="it-IT" sz="2000" dirty="0" err="1"/>
              <a:t>a.c.</a:t>
            </a:r>
            <a:endParaRPr lang="it-IT" sz="2000" dirty="0"/>
          </a:p>
        </p:txBody>
      </p:sp>
      <p:pic>
        <p:nvPicPr>
          <p:cNvPr id="8" name="Immagine 7">
            <a:extLst>
              <a:ext uri="{FF2B5EF4-FFF2-40B4-BE49-F238E27FC236}">
                <a16:creationId xmlns:a16="http://schemas.microsoft.com/office/drawing/2014/main" id="{717D4FC0-F35C-A041-B088-0AD8FBA478FE}"/>
              </a:ext>
            </a:extLst>
          </p:cNvPr>
          <p:cNvPicPr>
            <a:picLocks noChangeAspect="1"/>
          </p:cNvPicPr>
          <p:nvPr/>
        </p:nvPicPr>
        <p:blipFill>
          <a:blip r:embed="rId4"/>
          <a:stretch>
            <a:fillRect/>
          </a:stretch>
        </p:blipFill>
        <p:spPr>
          <a:xfrm>
            <a:off x="6518932" y="825087"/>
            <a:ext cx="5673068" cy="6044343"/>
          </a:xfrm>
          <a:prstGeom prst="rect">
            <a:avLst/>
          </a:prstGeom>
        </p:spPr>
      </p:pic>
    </p:spTree>
    <p:extLst>
      <p:ext uri="{BB962C8B-B14F-4D97-AF65-F5344CB8AC3E}">
        <p14:creationId xmlns:p14="http://schemas.microsoft.com/office/powerpoint/2010/main" val="299152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E2D0D15D-4B5E-D742-A462-0C9746EBB3B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2204" y="0"/>
            <a:ext cx="7262038" cy="6858000"/>
          </a:xfrm>
          <a:prstGeom prst="rect">
            <a:avLst/>
          </a:prstGeom>
        </p:spPr>
      </p:pic>
    </p:spTree>
    <p:extLst>
      <p:ext uri="{BB962C8B-B14F-4D97-AF65-F5344CB8AC3E}">
        <p14:creationId xmlns:p14="http://schemas.microsoft.com/office/powerpoint/2010/main" val="328190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FA6191-7514-ED4D-B0C1-5986B70FBBF0}"/>
              </a:ext>
            </a:extLst>
          </p:cNvPr>
          <p:cNvSpPr>
            <a:spLocks noGrp="1"/>
          </p:cNvSpPr>
          <p:nvPr>
            <p:ph type="title"/>
          </p:nvPr>
        </p:nvSpPr>
        <p:spPr>
          <a:xfrm>
            <a:off x="838200" y="365125"/>
            <a:ext cx="10515600" cy="1095685"/>
          </a:xfrm>
        </p:spPr>
        <p:txBody>
          <a:bodyPr>
            <a:normAutofit/>
          </a:bodyPr>
          <a:lstStyle/>
          <a:p>
            <a:pPr algn="ctr"/>
            <a:r>
              <a:rPr lang="it-IT" sz="3600" b="1" dirty="0"/>
              <a:t>Sulla Sfera e sul Cilindro</a:t>
            </a:r>
          </a:p>
        </p:txBody>
      </p:sp>
      <p:sp>
        <p:nvSpPr>
          <p:cNvPr id="3" name="Segnaposto contenuto 2">
            <a:extLst>
              <a:ext uri="{FF2B5EF4-FFF2-40B4-BE49-F238E27FC236}">
                <a16:creationId xmlns:a16="http://schemas.microsoft.com/office/drawing/2014/main" id="{7C8A470B-015D-DF41-B50A-0C57019C4437}"/>
              </a:ext>
            </a:extLst>
          </p:cNvPr>
          <p:cNvSpPr>
            <a:spLocks noGrp="1"/>
          </p:cNvSpPr>
          <p:nvPr>
            <p:ph idx="1"/>
          </p:nvPr>
        </p:nvSpPr>
        <p:spPr>
          <a:xfrm>
            <a:off x="838200" y="1628079"/>
            <a:ext cx="10859429" cy="5032065"/>
          </a:xfrm>
        </p:spPr>
        <p:txBody>
          <a:bodyPr>
            <a:normAutofit/>
          </a:bodyPr>
          <a:lstStyle/>
          <a:p>
            <a:pPr marL="0" indent="0" algn="just">
              <a:buNone/>
            </a:pPr>
            <a:r>
              <a:rPr lang="it-IT" i="1" dirty="0"/>
              <a:t>In seguito, essendomi imbattuto in teoremi degni di considerazione, composi la loro dimostrazione. </a:t>
            </a:r>
            <a:endParaRPr lang="it-IT" dirty="0"/>
          </a:p>
          <a:p>
            <a:pPr marL="0" indent="0" algn="just">
              <a:buNone/>
            </a:pPr>
            <a:r>
              <a:rPr lang="it-IT" i="1" dirty="0"/>
              <a:t>…</a:t>
            </a:r>
            <a:r>
              <a:rPr lang="it-IT" b="1" i="1" dirty="0"/>
              <a:t> che ogni cilindro con base uguale al cerchio massimo di una sfera e altezza uguale al diametro è una volta e mezzo la sfera e la sua superficie totale è anch’essa una volta e mezzo la superfice della sfera….</a:t>
            </a:r>
            <a:endParaRPr lang="it-IT" dirty="0"/>
          </a:p>
          <a:p>
            <a:pPr marL="0" indent="0" algn="just">
              <a:buNone/>
            </a:pPr>
            <a:endParaRPr lang="it-IT" i="1" dirty="0"/>
          </a:p>
          <a:p>
            <a:pPr marL="0" indent="0" algn="just">
              <a:buNone/>
            </a:pPr>
            <a:r>
              <a:rPr lang="it-IT" i="1" dirty="0"/>
              <a:t>Queste proprietà sono da sempre inerenti alla natura delle figure menzionate, ma sono rimaste ignote a coloro che prima di noi si occuparono di geometria, dal momento che nessuno di essi comprese che esiste </a:t>
            </a:r>
            <a:r>
              <a:rPr lang="it-IT" b="1" i="1" dirty="0"/>
              <a:t>commensurabilità tra queste figure</a:t>
            </a:r>
            <a:r>
              <a:rPr lang="it-IT" i="1" dirty="0"/>
              <a:t>. </a:t>
            </a:r>
            <a:endParaRPr lang="it-IT" dirty="0"/>
          </a:p>
          <a:p>
            <a:endParaRPr lang="it-IT" dirty="0"/>
          </a:p>
        </p:txBody>
      </p:sp>
    </p:spTree>
    <p:extLst>
      <p:ext uri="{BB962C8B-B14F-4D97-AF65-F5344CB8AC3E}">
        <p14:creationId xmlns:p14="http://schemas.microsoft.com/office/powerpoint/2010/main" val="223961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38CA58E-98AA-8345-BF8A-F033873BD06F}"/>
              </a:ext>
            </a:extLst>
          </p:cNvPr>
          <p:cNvPicPr>
            <a:picLocks noChangeAspect="1"/>
          </p:cNvPicPr>
          <p:nvPr/>
        </p:nvPicPr>
        <p:blipFill>
          <a:blip r:embed="rId2"/>
          <a:stretch>
            <a:fillRect/>
          </a:stretch>
        </p:blipFill>
        <p:spPr>
          <a:xfrm>
            <a:off x="-658224" y="898524"/>
            <a:ext cx="7601949" cy="5873287"/>
          </a:xfrm>
          <a:prstGeom prst="rect">
            <a:avLst/>
          </a:prstGeom>
        </p:spPr>
      </p:pic>
      <p:pic>
        <p:nvPicPr>
          <p:cNvPr id="7" name="Immagine 6">
            <a:extLst>
              <a:ext uri="{FF2B5EF4-FFF2-40B4-BE49-F238E27FC236}">
                <a16:creationId xmlns:a16="http://schemas.microsoft.com/office/drawing/2014/main" id="{7C0C65C1-BF08-9B40-A708-51FD0C276375}"/>
              </a:ext>
            </a:extLst>
          </p:cNvPr>
          <p:cNvPicPr>
            <a:picLocks noChangeAspect="1"/>
          </p:cNvPicPr>
          <p:nvPr/>
        </p:nvPicPr>
        <p:blipFill>
          <a:blip r:embed="rId3"/>
          <a:stretch>
            <a:fillRect/>
          </a:stretch>
        </p:blipFill>
        <p:spPr>
          <a:xfrm>
            <a:off x="5730080" y="1084521"/>
            <a:ext cx="7734284" cy="5773479"/>
          </a:xfrm>
          <a:prstGeom prst="rect">
            <a:avLst/>
          </a:prstGeom>
        </p:spPr>
      </p:pic>
      <p:sp>
        <p:nvSpPr>
          <p:cNvPr id="2" name="CasellaDiTesto 1">
            <a:extLst>
              <a:ext uri="{FF2B5EF4-FFF2-40B4-BE49-F238E27FC236}">
                <a16:creationId xmlns:a16="http://schemas.microsoft.com/office/drawing/2014/main" id="{9D6EDCDE-162E-A242-BA24-413181BE6C1C}"/>
              </a:ext>
            </a:extLst>
          </p:cNvPr>
          <p:cNvSpPr txBox="1"/>
          <p:nvPr/>
        </p:nvSpPr>
        <p:spPr>
          <a:xfrm>
            <a:off x="5018567" y="3831981"/>
            <a:ext cx="2519985" cy="923330"/>
          </a:xfrm>
          <a:prstGeom prst="rect">
            <a:avLst/>
          </a:prstGeom>
          <a:noFill/>
        </p:spPr>
        <p:txBody>
          <a:bodyPr wrap="none" rtlCol="0">
            <a:spAutoFit/>
          </a:bodyPr>
          <a:lstStyle/>
          <a:p>
            <a:r>
              <a:rPr lang="it-IT" sz="3600" b="1" dirty="0" err="1"/>
              <a:t>A</a:t>
            </a:r>
            <a:r>
              <a:rPr lang="it-IT" sz="3600" b="1" baseline="-25000" dirty="0" err="1"/>
              <a:t>sfera</a:t>
            </a:r>
            <a:r>
              <a:rPr lang="it-IT" sz="3600" b="1" baseline="-25000" dirty="0"/>
              <a:t> </a:t>
            </a:r>
            <a:r>
              <a:rPr lang="it-IT" sz="3600" b="1" dirty="0"/>
              <a:t>= 4 π r</a:t>
            </a:r>
            <a:r>
              <a:rPr lang="it-IT" sz="3600" b="1" baseline="30000" dirty="0"/>
              <a:t>2</a:t>
            </a:r>
            <a:endParaRPr lang="it-IT" sz="3600" dirty="0"/>
          </a:p>
          <a:p>
            <a:endParaRPr lang="it-IT" dirty="0"/>
          </a:p>
        </p:txBody>
      </p:sp>
    </p:spTree>
    <p:extLst>
      <p:ext uri="{BB962C8B-B14F-4D97-AF65-F5344CB8AC3E}">
        <p14:creationId xmlns:p14="http://schemas.microsoft.com/office/powerpoint/2010/main" val="3466468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47A4BE9-85FE-FC4A-8BEE-BBE8BFE957D3}"/>
              </a:ext>
            </a:extLst>
          </p:cNvPr>
          <p:cNvSpPr>
            <a:spLocks noGrp="1"/>
          </p:cNvSpPr>
          <p:nvPr>
            <p:ph idx="1"/>
          </p:nvPr>
        </p:nvSpPr>
        <p:spPr>
          <a:xfrm>
            <a:off x="838200" y="1580299"/>
            <a:ext cx="10515600" cy="4351338"/>
          </a:xfrm>
        </p:spPr>
        <p:txBody>
          <a:bodyPr/>
          <a:lstStyle/>
          <a:p>
            <a:pPr marL="0" indent="0" algn="just">
              <a:buNone/>
            </a:pPr>
            <a:r>
              <a:rPr lang="it-IT" sz="3200" b="1" dirty="0"/>
              <a:t>Eduard </a:t>
            </a:r>
            <a:r>
              <a:rPr lang="it-IT" sz="3200" b="1" dirty="0" err="1"/>
              <a:t>J</a:t>
            </a:r>
            <a:r>
              <a:rPr lang="it-IT" sz="3200" b="1" dirty="0"/>
              <a:t>. </a:t>
            </a:r>
            <a:r>
              <a:rPr lang="it-IT" sz="3200" b="1" dirty="0" err="1"/>
              <a:t>Dijksterhuis</a:t>
            </a:r>
            <a:r>
              <a:rPr lang="it-IT" dirty="0"/>
              <a:t>, matematico, storico ed esegeta:</a:t>
            </a:r>
          </a:p>
          <a:p>
            <a:pPr marL="0" indent="0" algn="just">
              <a:buNone/>
            </a:pPr>
            <a:endParaRPr lang="it-IT" dirty="0"/>
          </a:p>
          <a:p>
            <a:pPr marL="0" indent="0" algn="just">
              <a:buNone/>
            </a:pPr>
            <a:r>
              <a:rPr lang="it-IT" i="1" dirty="0"/>
              <a:t>Archimede esprime qui la propria meraviglia per il fatto che alle figure geometriche possano inerire notevoli proprietà che, per non essere esplicitate dalla definizione, rimangono a lungo ignote, nonostante la loro semplicità. Si tratta, insomma, del tipico stupore del matematico nei confronti della </a:t>
            </a:r>
            <a:r>
              <a:rPr lang="it-IT" b="1" i="1" dirty="0"/>
              <a:t>ricchezza intrinseca e insospettata delle proprie definizioni</a:t>
            </a:r>
            <a:r>
              <a:rPr lang="it-IT" dirty="0"/>
              <a:t>.</a:t>
            </a:r>
          </a:p>
          <a:p>
            <a:pPr marL="0" indent="0">
              <a:buNone/>
            </a:pPr>
            <a:endParaRPr lang="it-IT" dirty="0"/>
          </a:p>
        </p:txBody>
      </p:sp>
    </p:spTree>
    <p:extLst>
      <p:ext uri="{BB962C8B-B14F-4D97-AF65-F5344CB8AC3E}">
        <p14:creationId xmlns:p14="http://schemas.microsoft.com/office/powerpoint/2010/main" val="248936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6FE01C7-C4F5-BA4B-80C5-F998709D1F7F}"/>
                  </a:ext>
                </a:extLst>
              </p:cNvPr>
              <p:cNvSpPr>
                <a:spLocks noGrp="1"/>
              </p:cNvSpPr>
              <p:nvPr>
                <p:ph idx="1"/>
              </p:nvPr>
            </p:nvSpPr>
            <p:spPr>
              <a:xfrm>
                <a:off x="80010" y="0"/>
                <a:ext cx="12111990" cy="6858000"/>
              </a:xfrm>
            </p:spPr>
            <p:txBody>
              <a:bodyPr>
                <a:normAutofit/>
              </a:bodyPr>
              <a:lstStyle/>
              <a:p>
                <a:pPr marL="0" indent="0" algn="just">
                  <a:buNone/>
                </a:pPr>
                <a:endParaRPr lang="it-IT" i="1" dirty="0"/>
              </a:p>
              <a:p>
                <a:pPr marL="0" indent="0" algn="just">
                  <a:buNone/>
                </a:pPr>
                <a:r>
                  <a:rPr lang="it-IT" i="1" dirty="0" err="1"/>
                  <a:t>Lambanomena</a:t>
                </a:r>
                <a:r>
                  <a:rPr lang="it-IT" dirty="0"/>
                  <a:t>, un gruppo di postulati o assiomi, ovvero di proposizioni fondamentali non dimostrate che riguardano figure e proprietà note. </a:t>
                </a:r>
              </a:p>
              <a:p>
                <a:pPr marL="0" indent="0" algn="just">
                  <a:buNone/>
                </a:pPr>
                <a:r>
                  <a:rPr lang="it-IT" i="1" dirty="0"/>
                  <a:t>Quinto </a:t>
                </a:r>
                <a:r>
                  <a:rPr lang="it-IT" i="1" dirty="0" err="1"/>
                  <a:t>lambanomena</a:t>
                </a:r>
                <a:r>
                  <a:rPr lang="it-IT" dirty="0"/>
                  <a:t>: </a:t>
                </a:r>
                <a:r>
                  <a:rPr lang="it-IT" i="1" dirty="0"/>
                  <a:t>Che inoltre tra linee diseguali, superfici diseguali e solidi diseguali il maggiore superi il minore di una quantità tale che, se addizionata a sé stessa, possa superare ogni assegnata grandezza del tipo di quelle confrontate tra loro. </a:t>
                </a:r>
                <a:endParaRPr lang="it-IT" dirty="0"/>
              </a:p>
              <a:p>
                <a:pPr marL="0" indent="0" algn="just">
                  <a:buNone/>
                </a:pPr>
                <a:endParaRPr lang="it-IT" dirty="0"/>
              </a:p>
              <a:p>
                <a:pPr marL="0" indent="0">
                  <a:buNone/>
                </a:pPr>
                <a:r>
                  <a:rPr lang="it-IT" dirty="0"/>
                  <a:t>E’ bene osservare che ancora oggi è in atto tra i linguisti un dibattito su come tradurre la seconda parte del postulato, con posizioni le più disparate.</a:t>
                </a:r>
              </a:p>
              <a:p>
                <a:pPr marL="0" indent="0" algn="just">
                  <a:buNone/>
                </a:pPr>
                <a:r>
                  <a:rPr lang="it-IT" dirty="0"/>
                  <a:t>Oggi diciamo che in un insieme di numeri, con una addizione, una moltiplicazione (un </a:t>
                </a:r>
                <a:r>
                  <a:rPr lang="it-IT" i="1" dirty="0"/>
                  <a:t>campo</a:t>
                </a:r>
                <a:r>
                  <a:rPr lang="it-IT" dirty="0"/>
                  <a:t>) e un ordine, vale l’</a:t>
                </a:r>
                <a:r>
                  <a:rPr lang="it-IT" i="1" dirty="0"/>
                  <a:t>assioma di Archimede</a:t>
                </a:r>
                <a:r>
                  <a:rPr lang="it-IT" dirty="0"/>
                  <a:t> se per ogni due elementi positivi </a:t>
                </a:r>
                <a14:m>
                  <m:oMath xmlns:m="http://schemas.openxmlformats.org/officeDocument/2006/math">
                    <m:r>
                      <a:rPr lang="it-IT" i="1">
                        <a:latin typeface="Cambria Math" panose="02040503050406030204" pitchFamily="18" charset="0"/>
                      </a:rPr>
                      <m:t>𝑎</m:t>
                    </m:r>
                  </m:oMath>
                </a14:m>
                <a:r>
                  <a:rPr lang="it-IT" dirty="0"/>
                  <a:t> e </a:t>
                </a:r>
                <a14:m>
                  <m:oMath xmlns:m="http://schemas.openxmlformats.org/officeDocument/2006/math">
                    <m:r>
                      <a:rPr lang="it-IT" i="1">
                        <a:latin typeface="Cambria Math" panose="02040503050406030204" pitchFamily="18" charset="0"/>
                      </a:rPr>
                      <m:t>𝑏</m:t>
                    </m:r>
                  </m:oMath>
                </a14:m>
                <a:r>
                  <a:rPr lang="it-IT" dirty="0"/>
                  <a:t> esiste un intero positivo </a:t>
                </a:r>
                <a14:m>
                  <m:oMath xmlns:m="http://schemas.openxmlformats.org/officeDocument/2006/math">
                    <m:r>
                      <a:rPr lang="it-IT" i="1">
                        <a:latin typeface="Cambria Math" panose="02040503050406030204" pitchFamily="18" charset="0"/>
                      </a:rPr>
                      <m:t>𝑛</m:t>
                    </m:r>
                  </m:oMath>
                </a14:m>
                <a:r>
                  <a:rPr lang="it-IT" dirty="0"/>
                  <a:t> tale che </a:t>
                </a:r>
                <a14:m>
                  <m:oMath xmlns:m="http://schemas.openxmlformats.org/officeDocument/2006/math">
                    <m:r>
                      <a:rPr lang="it-IT" i="1">
                        <a:latin typeface="Cambria Math" panose="02040503050406030204" pitchFamily="18" charset="0"/>
                      </a:rPr>
                      <m:t>𝑛𝑎</m:t>
                    </m:r>
                    <m:r>
                      <a:rPr lang="it-IT" i="1">
                        <a:latin typeface="Cambria Math" panose="02040503050406030204" pitchFamily="18" charset="0"/>
                      </a:rPr>
                      <m:t>&gt;</m:t>
                    </m:r>
                    <m:r>
                      <a:rPr lang="it-IT" i="1">
                        <a:latin typeface="Cambria Math" panose="02040503050406030204" pitchFamily="18" charset="0"/>
                      </a:rPr>
                      <m:t>𝑏</m:t>
                    </m:r>
                  </m:oMath>
                </a14:m>
                <a:r>
                  <a:rPr lang="it-IT" dirty="0"/>
                  <a:t>.</a:t>
                </a:r>
                <a:r>
                  <a:rPr lang="it-IT" dirty="0">
                    <a:effectLst/>
                  </a:rPr>
                  <a:t> </a:t>
                </a:r>
                <a:endParaRPr lang="it-IT" dirty="0"/>
              </a:p>
            </p:txBody>
          </p:sp>
        </mc:Choice>
        <mc:Fallback xmlns="">
          <p:sp>
            <p:nvSpPr>
              <p:cNvPr id="3" name="Segnaposto contenuto 2">
                <a:extLst>
                  <a:ext uri="{FF2B5EF4-FFF2-40B4-BE49-F238E27FC236}">
                    <a16:creationId xmlns:a16="http://schemas.microsoft.com/office/drawing/2014/main" id="{26FE01C7-C4F5-BA4B-80C5-F998709D1F7F}"/>
                  </a:ext>
                </a:extLst>
              </p:cNvPr>
              <p:cNvSpPr>
                <a:spLocks noGrp="1" noRot="1" noChangeAspect="1" noMove="1" noResize="1" noEditPoints="1" noAdjustHandles="1" noChangeArrowheads="1" noChangeShapeType="1" noTextEdit="1"/>
              </p:cNvSpPr>
              <p:nvPr>
                <p:ph idx="1"/>
              </p:nvPr>
            </p:nvSpPr>
            <p:spPr>
              <a:xfrm>
                <a:off x="80010" y="0"/>
                <a:ext cx="12111990" cy="6858000"/>
              </a:xfrm>
              <a:blipFill>
                <a:blip r:embed="rId2"/>
                <a:stretch>
                  <a:fillRect l="-1047" r="-1675"/>
                </a:stretch>
              </a:blipFill>
            </p:spPr>
            <p:txBody>
              <a:bodyPr/>
              <a:lstStyle/>
              <a:p>
                <a:r>
                  <a:rPr lang="it-IT">
                    <a:noFill/>
                  </a:rPr>
                  <a:t> </a:t>
                </a:r>
              </a:p>
            </p:txBody>
          </p:sp>
        </mc:Fallback>
      </mc:AlternateContent>
    </p:spTree>
    <p:extLst>
      <p:ext uri="{BB962C8B-B14F-4D97-AF65-F5344CB8AC3E}">
        <p14:creationId xmlns:p14="http://schemas.microsoft.com/office/powerpoint/2010/main" val="139822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E516799-7816-044D-813A-A534AE391C46}"/>
              </a:ext>
            </a:extLst>
          </p:cNvPr>
          <p:cNvPicPr>
            <a:picLocks noChangeAspect="1"/>
          </p:cNvPicPr>
          <p:nvPr/>
        </p:nvPicPr>
        <p:blipFill>
          <a:blip r:embed="rId2"/>
          <a:stretch>
            <a:fillRect/>
          </a:stretch>
        </p:blipFill>
        <p:spPr>
          <a:xfrm>
            <a:off x="2742036" y="0"/>
            <a:ext cx="6707928" cy="6858000"/>
          </a:xfrm>
          <a:prstGeom prst="rect">
            <a:avLst/>
          </a:prstGeom>
        </p:spPr>
      </p:pic>
    </p:spTree>
    <p:extLst>
      <p:ext uri="{BB962C8B-B14F-4D97-AF65-F5344CB8AC3E}">
        <p14:creationId xmlns:p14="http://schemas.microsoft.com/office/powerpoint/2010/main" val="50109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CB2F336-AE35-4148-B050-C98FA1DD7E6A}"/>
              </a:ext>
            </a:extLst>
          </p:cNvPr>
          <p:cNvPicPr>
            <a:picLocks noGrp="1" noChangeAspect="1"/>
          </p:cNvPicPr>
          <p:nvPr>
            <p:ph idx="1"/>
          </p:nvPr>
        </p:nvPicPr>
        <p:blipFill>
          <a:blip r:embed="rId2"/>
          <a:stretch>
            <a:fillRect/>
          </a:stretch>
        </p:blipFill>
        <p:spPr>
          <a:xfrm>
            <a:off x="208078" y="970078"/>
            <a:ext cx="5887922" cy="5887922"/>
          </a:xfr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CB306C4-A577-744A-9773-FFDD8BAE8CA7}"/>
                  </a:ext>
                </a:extLst>
              </p:cNvPr>
              <p:cNvSpPr txBox="1"/>
              <p:nvPr/>
            </p:nvSpPr>
            <p:spPr>
              <a:xfrm>
                <a:off x="6609302" y="1206725"/>
                <a:ext cx="4933508" cy="4444550"/>
              </a:xfrm>
              <a:prstGeom prst="rect">
                <a:avLst/>
              </a:prstGeom>
              <a:noFill/>
            </p:spPr>
            <p:txBody>
              <a:bodyPr wrap="square" rtlCol="0">
                <a:spAutoFit/>
              </a:bodyPr>
              <a:lstStyle/>
              <a:p>
                <a14:m>
                  <m:oMath xmlns:m="http://schemas.openxmlformats.org/officeDocument/2006/math">
                    <m:f>
                      <m:fPr>
                        <m:ctrlPr>
                          <a:rPr lang="it-IT" sz="3600" i="1" smtClean="0">
                            <a:latin typeface="Cambria Math" panose="02040503050406030204" pitchFamily="18" charset="0"/>
                          </a:rPr>
                        </m:ctrlPr>
                      </m:fPr>
                      <m:num>
                        <m:r>
                          <a:rPr lang="it-IT" sz="3600" i="1">
                            <a:latin typeface="Cambria Math" panose="02040503050406030204" pitchFamily="18" charset="0"/>
                          </a:rPr>
                          <m:t>𝜋</m:t>
                        </m:r>
                      </m:num>
                      <m:den>
                        <m:r>
                          <a:rPr lang="it-IT" sz="3600" i="1">
                            <a:latin typeface="Cambria Math" panose="02040503050406030204" pitchFamily="18" charset="0"/>
                          </a:rPr>
                          <m:t>4</m:t>
                        </m:r>
                      </m:den>
                    </m:f>
                    <m:r>
                      <a:rPr lang="it-IT" sz="3600" i="1">
                        <a:latin typeface="Cambria Math" panose="02040503050406030204" pitchFamily="18" charset="0"/>
                      </a:rPr>
                      <m:t>= </m:t>
                    </m:r>
                    <m:f>
                      <m:fPr>
                        <m:ctrlPr>
                          <a:rPr lang="it-IT" sz="3600" i="1">
                            <a:latin typeface="Cambria Math" panose="02040503050406030204" pitchFamily="18" charset="0"/>
                          </a:rPr>
                        </m:ctrlPr>
                      </m:fPr>
                      <m:num>
                        <m:r>
                          <a:rPr lang="it-IT" sz="3600" i="1">
                            <a:latin typeface="Cambria Math" panose="02040503050406030204" pitchFamily="18" charset="0"/>
                          </a:rPr>
                          <m:t>2</m:t>
                        </m:r>
                      </m:num>
                      <m:den>
                        <m:r>
                          <a:rPr lang="it-IT" sz="3600" i="1">
                            <a:latin typeface="Cambria Math" panose="02040503050406030204" pitchFamily="18" charset="0"/>
                          </a:rPr>
                          <m:t>3</m:t>
                        </m:r>
                      </m:den>
                    </m:f>
                    <m:r>
                      <a:rPr lang="it-IT" sz="3600" i="1">
                        <a:latin typeface="Cambria Math" panose="02040503050406030204" pitchFamily="18" charset="0"/>
                      </a:rPr>
                      <m:t>∙</m:t>
                    </m:r>
                    <m:f>
                      <m:fPr>
                        <m:ctrlPr>
                          <a:rPr lang="it-IT" sz="3600" i="1">
                            <a:latin typeface="Cambria Math" panose="02040503050406030204" pitchFamily="18" charset="0"/>
                          </a:rPr>
                        </m:ctrlPr>
                      </m:fPr>
                      <m:num>
                        <m:r>
                          <a:rPr lang="it-IT" sz="3600" i="1">
                            <a:latin typeface="Cambria Math" panose="02040503050406030204" pitchFamily="18" charset="0"/>
                          </a:rPr>
                          <m:t>4</m:t>
                        </m:r>
                      </m:num>
                      <m:den>
                        <m:r>
                          <a:rPr lang="it-IT" sz="3600" i="1">
                            <a:latin typeface="Cambria Math" panose="02040503050406030204" pitchFamily="18" charset="0"/>
                          </a:rPr>
                          <m:t>3</m:t>
                        </m:r>
                      </m:den>
                    </m:f>
                    <m:r>
                      <a:rPr lang="it-IT" sz="3600" i="1">
                        <a:latin typeface="Cambria Math" panose="02040503050406030204" pitchFamily="18" charset="0"/>
                      </a:rPr>
                      <m:t>∙</m:t>
                    </m:r>
                    <m:f>
                      <m:fPr>
                        <m:ctrlPr>
                          <a:rPr lang="it-IT" sz="3600" i="1">
                            <a:latin typeface="Cambria Math" panose="02040503050406030204" pitchFamily="18" charset="0"/>
                          </a:rPr>
                        </m:ctrlPr>
                      </m:fPr>
                      <m:num>
                        <m:r>
                          <a:rPr lang="it-IT" sz="3600" i="1">
                            <a:latin typeface="Cambria Math" panose="02040503050406030204" pitchFamily="18" charset="0"/>
                          </a:rPr>
                          <m:t>4</m:t>
                        </m:r>
                      </m:num>
                      <m:den>
                        <m:r>
                          <a:rPr lang="it-IT" sz="3600" i="1">
                            <a:latin typeface="Cambria Math" panose="02040503050406030204" pitchFamily="18" charset="0"/>
                          </a:rPr>
                          <m:t>5</m:t>
                        </m:r>
                      </m:den>
                    </m:f>
                    <m:r>
                      <a:rPr lang="it-IT" sz="3600" i="1">
                        <a:latin typeface="Cambria Math" panose="02040503050406030204" pitchFamily="18" charset="0"/>
                      </a:rPr>
                      <m:t>∙</m:t>
                    </m:r>
                    <m:f>
                      <m:fPr>
                        <m:ctrlPr>
                          <a:rPr lang="it-IT" sz="3600" i="1">
                            <a:latin typeface="Cambria Math" panose="02040503050406030204" pitchFamily="18" charset="0"/>
                          </a:rPr>
                        </m:ctrlPr>
                      </m:fPr>
                      <m:num>
                        <m:r>
                          <a:rPr lang="it-IT" sz="3600" i="1">
                            <a:latin typeface="Cambria Math" panose="02040503050406030204" pitchFamily="18" charset="0"/>
                          </a:rPr>
                          <m:t>6</m:t>
                        </m:r>
                      </m:num>
                      <m:den>
                        <m:r>
                          <a:rPr lang="it-IT" sz="3600" i="1">
                            <a:latin typeface="Cambria Math" panose="02040503050406030204" pitchFamily="18" charset="0"/>
                          </a:rPr>
                          <m:t>5</m:t>
                        </m:r>
                      </m:den>
                    </m:f>
                    <m:r>
                      <a:rPr lang="it-IT" sz="3600" i="1">
                        <a:latin typeface="Cambria Math" panose="02040503050406030204" pitchFamily="18" charset="0"/>
                      </a:rPr>
                      <m:t>∙</m:t>
                    </m:r>
                    <m:f>
                      <m:fPr>
                        <m:ctrlPr>
                          <a:rPr lang="it-IT" sz="3600" i="1">
                            <a:latin typeface="Cambria Math" panose="02040503050406030204" pitchFamily="18" charset="0"/>
                          </a:rPr>
                        </m:ctrlPr>
                      </m:fPr>
                      <m:num>
                        <m:r>
                          <a:rPr lang="it-IT" sz="3600" i="1">
                            <a:latin typeface="Cambria Math" panose="02040503050406030204" pitchFamily="18" charset="0"/>
                          </a:rPr>
                          <m:t>6</m:t>
                        </m:r>
                      </m:num>
                      <m:den>
                        <m:r>
                          <a:rPr lang="it-IT" sz="3600" i="1">
                            <a:latin typeface="Cambria Math" panose="02040503050406030204" pitchFamily="18" charset="0"/>
                          </a:rPr>
                          <m:t>7</m:t>
                        </m:r>
                      </m:den>
                    </m:f>
                    <m:r>
                      <a:rPr lang="it-IT" sz="3600" i="1">
                        <a:latin typeface="Cambria Math" panose="02040503050406030204" pitchFamily="18" charset="0"/>
                      </a:rPr>
                      <m:t>∙</m:t>
                    </m:r>
                  </m:oMath>
                </a14:m>
                <a:r>
                  <a:rPr lang="it-IT" sz="3600" i="1" dirty="0">
                    <a:latin typeface="Cambria Math" panose="02040503050406030204" pitchFamily="18" charset="0"/>
                  </a:rPr>
                  <a:t>…</a:t>
                </a:r>
              </a:p>
              <a:p>
                <a:r>
                  <a:rPr lang="it-IT" sz="3600" b="0" dirty="0"/>
                  <a:t>    </a:t>
                </a:r>
              </a:p>
              <a:p>
                <a:r>
                  <a:rPr lang="it-IT" sz="3600" dirty="0"/>
                  <a:t>    </a:t>
                </a:r>
                <a14:m>
                  <m:oMath xmlns:m="http://schemas.openxmlformats.org/officeDocument/2006/math">
                    <m:r>
                      <a:rPr lang="it-IT" sz="3600" b="0" i="1" smtClean="0">
                        <a:latin typeface="Cambria Math" panose="02040503050406030204" pitchFamily="18" charset="0"/>
                      </a:rPr>
                      <m:t> </m:t>
                    </m:r>
                    <m:r>
                      <a:rPr lang="it-IT" sz="3200" b="0" i="1" smtClean="0">
                        <a:latin typeface="Cambria Math" panose="02040503050406030204" pitchFamily="18" charset="0"/>
                      </a:rPr>
                      <m:t>=</m:t>
                    </m:r>
                    <m:r>
                      <a:rPr lang="it-IT" sz="3200" i="1">
                        <a:latin typeface="Cambria Math" panose="02040503050406030204" pitchFamily="18" charset="0"/>
                      </a:rPr>
                      <m:t> 1−</m:t>
                    </m:r>
                    <m:f>
                      <m:fPr>
                        <m:ctrlPr>
                          <a:rPr lang="it-IT" sz="3200" i="1">
                            <a:latin typeface="Cambria Math" panose="02040503050406030204" pitchFamily="18" charset="0"/>
                          </a:rPr>
                        </m:ctrlPr>
                      </m:fPr>
                      <m:num>
                        <m:r>
                          <a:rPr lang="it-IT" sz="3200" i="1">
                            <a:latin typeface="Cambria Math" panose="02040503050406030204" pitchFamily="18" charset="0"/>
                          </a:rPr>
                          <m:t>1</m:t>
                        </m:r>
                      </m:num>
                      <m:den>
                        <m:r>
                          <a:rPr lang="it-IT" sz="3200" i="1">
                            <a:latin typeface="Cambria Math" panose="02040503050406030204" pitchFamily="18" charset="0"/>
                          </a:rPr>
                          <m:t>3</m:t>
                        </m:r>
                      </m:den>
                    </m:f>
                    <m:r>
                      <a:rPr lang="it-IT" sz="3200" i="1">
                        <a:latin typeface="Cambria Math" panose="02040503050406030204" pitchFamily="18" charset="0"/>
                      </a:rPr>
                      <m:t>+ </m:t>
                    </m:r>
                    <m:f>
                      <m:fPr>
                        <m:ctrlPr>
                          <a:rPr lang="it-IT" sz="3200" i="1">
                            <a:latin typeface="Cambria Math" panose="02040503050406030204" pitchFamily="18" charset="0"/>
                          </a:rPr>
                        </m:ctrlPr>
                      </m:fPr>
                      <m:num>
                        <m:r>
                          <a:rPr lang="it-IT" sz="3200" i="1">
                            <a:latin typeface="Cambria Math" panose="02040503050406030204" pitchFamily="18" charset="0"/>
                          </a:rPr>
                          <m:t>1</m:t>
                        </m:r>
                      </m:num>
                      <m:den>
                        <m:r>
                          <a:rPr lang="it-IT" sz="3200" i="1">
                            <a:latin typeface="Cambria Math" panose="02040503050406030204" pitchFamily="18" charset="0"/>
                          </a:rPr>
                          <m:t>5</m:t>
                        </m:r>
                      </m:den>
                    </m:f>
                    <m:r>
                      <a:rPr lang="it-IT" sz="3200" b="0" i="1" smtClean="0">
                        <a:latin typeface="Cambria Math" panose="02040503050406030204" pitchFamily="18" charset="0"/>
                      </a:rPr>
                      <m:t>−</m:t>
                    </m:r>
                    <m:f>
                      <m:fPr>
                        <m:ctrlPr>
                          <a:rPr lang="it-IT" sz="3200" i="1">
                            <a:latin typeface="Cambria Math" panose="02040503050406030204" pitchFamily="18" charset="0"/>
                          </a:rPr>
                        </m:ctrlPr>
                      </m:fPr>
                      <m:num>
                        <m:r>
                          <a:rPr lang="it-IT" sz="3200" i="1">
                            <a:latin typeface="Cambria Math" panose="02040503050406030204" pitchFamily="18" charset="0"/>
                          </a:rPr>
                          <m:t>1</m:t>
                        </m:r>
                      </m:num>
                      <m:den>
                        <m:r>
                          <a:rPr lang="it-IT" sz="3200" b="0" i="1" smtClean="0">
                            <a:latin typeface="Cambria Math" panose="02040503050406030204" pitchFamily="18" charset="0"/>
                          </a:rPr>
                          <m:t>7</m:t>
                        </m:r>
                      </m:den>
                    </m:f>
                    <m:r>
                      <a:rPr lang="it-IT" sz="3200" i="1">
                        <a:latin typeface="Cambria Math" panose="02040503050406030204" pitchFamily="18" charset="0"/>
                      </a:rPr>
                      <m:t>…</m:t>
                    </m:r>
                  </m:oMath>
                </a14:m>
                <a:endParaRPr lang="it-IT" sz="3200" dirty="0"/>
              </a:p>
              <a:p>
                <a:endParaRPr lang="it-IT" sz="3600" dirty="0"/>
              </a:p>
              <a:p>
                <a:endParaRPr lang="it-IT" sz="3600" i="1" dirty="0"/>
              </a:p>
              <a:p>
                <a14:m>
                  <m:oMath xmlns:m="http://schemas.openxmlformats.org/officeDocument/2006/math">
                    <m:f>
                      <m:fPr>
                        <m:ctrlPr>
                          <a:rPr lang="it-IT" sz="3600" i="1">
                            <a:latin typeface="Cambria Math" panose="02040503050406030204" pitchFamily="18" charset="0"/>
                          </a:rPr>
                        </m:ctrlPr>
                      </m:fPr>
                      <m:num>
                        <m:sSup>
                          <m:sSupPr>
                            <m:ctrlPr>
                              <a:rPr lang="it-IT" sz="3600" i="1">
                                <a:latin typeface="Cambria Math" panose="02040503050406030204" pitchFamily="18" charset="0"/>
                              </a:rPr>
                            </m:ctrlPr>
                          </m:sSupPr>
                          <m:e>
                            <m:r>
                              <a:rPr lang="it-IT" sz="3600" i="1">
                                <a:latin typeface="Cambria Math" panose="02040503050406030204" pitchFamily="18" charset="0"/>
                              </a:rPr>
                              <m:t>𝜋</m:t>
                            </m:r>
                          </m:e>
                          <m:sup>
                            <m:r>
                              <a:rPr lang="it-IT" sz="3600" i="1">
                                <a:latin typeface="Cambria Math" panose="02040503050406030204" pitchFamily="18" charset="0"/>
                              </a:rPr>
                              <m:t>2</m:t>
                            </m:r>
                          </m:sup>
                        </m:sSup>
                      </m:num>
                      <m:den>
                        <m:r>
                          <a:rPr lang="it-IT" sz="3600" i="1">
                            <a:latin typeface="Cambria Math" panose="02040503050406030204" pitchFamily="18" charset="0"/>
                          </a:rPr>
                          <m:t>6</m:t>
                        </m:r>
                      </m:den>
                    </m:f>
                  </m:oMath>
                </a14:m>
                <a:r>
                  <a:rPr lang="it-IT" sz="3600" dirty="0"/>
                  <a:t> = 1 + </a:t>
                </a:r>
                <a14:m>
                  <m:oMath xmlns:m="http://schemas.openxmlformats.org/officeDocument/2006/math">
                    <m:f>
                      <m:fPr>
                        <m:ctrlPr>
                          <a:rPr lang="it-IT" sz="3600" i="1">
                            <a:latin typeface="Cambria Math" panose="02040503050406030204" pitchFamily="18" charset="0"/>
                          </a:rPr>
                        </m:ctrlPr>
                      </m:fPr>
                      <m:num>
                        <m:r>
                          <a:rPr lang="it-IT" sz="3600" i="1">
                            <a:latin typeface="Cambria Math" panose="02040503050406030204" pitchFamily="18" charset="0"/>
                          </a:rPr>
                          <m:t>1</m:t>
                        </m:r>
                      </m:num>
                      <m:den>
                        <m:sSup>
                          <m:sSupPr>
                            <m:ctrlPr>
                              <a:rPr lang="it-IT" sz="3600" i="1">
                                <a:latin typeface="Cambria Math" panose="02040503050406030204" pitchFamily="18" charset="0"/>
                              </a:rPr>
                            </m:ctrlPr>
                          </m:sSupPr>
                          <m:e>
                            <m:r>
                              <a:rPr lang="it-IT" sz="3600" i="1">
                                <a:latin typeface="Cambria Math" panose="02040503050406030204" pitchFamily="18" charset="0"/>
                              </a:rPr>
                              <m:t>2</m:t>
                            </m:r>
                          </m:e>
                          <m:sup>
                            <m:r>
                              <a:rPr lang="it-IT" sz="3600" i="1">
                                <a:latin typeface="Cambria Math" panose="02040503050406030204" pitchFamily="18" charset="0"/>
                              </a:rPr>
                              <m:t>2</m:t>
                            </m:r>
                          </m:sup>
                        </m:sSup>
                      </m:den>
                    </m:f>
                    <m:r>
                      <a:rPr lang="it-IT" sz="3600" i="1">
                        <a:latin typeface="Cambria Math" panose="02040503050406030204" pitchFamily="18" charset="0"/>
                      </a:rPr>
                      <m:t>+</m:t>
                    </m:r>
                    <m:f>
                      <m:fPr>
                        <m:ctrlPr>
                          <a:rPr lang="it-IT" sz="3600" i="1">
                            <a:latin typeface="Cambria Math" panose="02040503050406030204" pitchFamily="18" charset="0"/>
                          </a:rPr>
                        </m:ctrlPr>
                      </m:fPr>
                      <m:num>
                        <m:r>
                          <a:rPr lang="it-IT" sz="3600" i="1">
                            <a:latin typeface="Cambria Math" panose="02040503050406030204" pitchFamily="18" charset="0"/>
                          </a:rPr>
                          <m:t>1</m:t>
                        </m:r>
                      </m:num>
                      <m:den>
                        <m:sSup>
                          <m:sSupPr>
                            <m:ctrlPr>
                              <a:rPr lang="it-IT" sz="3600" i="1">
                                <a:latin typeface="Cambria Math" panose="02040503050406030204" pitchFamily="18" charset="0"/>
                              </a:rPr>
                            </m:ctrlPr>
                          </m:sSupPr>
                          <m:e>
                            <m:r>
                              <a:rPr lang="it-IT" sz="3600" i="1">
                                <a:latin typeface="Cambria Math" panose="02040503050406030204" pitchFamily="18" charset="0"/>
                              </a:rPr>
                              <m:t>3</m:t>
                            </m:r>
                          </m:e>
                          <m:sup>
                            <m:r>
                              <a:rPr lang="it-IT" sz="3600" i="1">
                                <a:latin typeface="Cambria Math" panose="02040503050406030204" pitchFamily="18" charset="0"/>
                              </a:rPr>
                              <m:t>2</m:t>
                            </m:r>
                          </m:sup>
                        </m:sSup>
                      </m:den>
                    </m:f>
                    <m:r>
                      <a:rPr lang="it-IT" sz="3600" i="1">
                        <a:latin typeface="Cambria Math" panose="02040503050406030204" pitchFamily="18" charset="0"/>
                      </a:rPr>
                      <m:t>+ </m:t>
                    </m:r>
                    <m:f>
                      <m:fPr>
                        <m:ctrlPr>
                          <a:rPr lang="it-IT" sz="3600" i="1">
                            <a:latin typeface="Cambria Math" panose="02040503050406030204" pitchFamily="18" charset="0"/>
                          </a:rPr>
                        </m:ctrlPr>
                      </m:fPr>
                      <m:num>
                        <m:r>
                          <a:rPr lang="it-IT" sz="3600" i="1">
                            <a:latin typeface="Cambria Math" panose="02040503050406030204" pitchFamily="18" charset="0"/>
                          </a:rPr>
                          <m:t>1</m:t>
                        </m:r>
                      </m:num>
                      <m:den>
                        <m:sSup>
                          <m:sSupPr>
                            <m:ctrlPr>
                              <a:rPr lang="it-IT" sz="3600" i="1">
                                <a:latin typeface="Cambria Math" panose="02040503050406030204" pitchFamily="18" charset="0"/>
                              </a:rPr>
                            </m:ctrlPr>
                          </m:sSupPr>
                          <m:e>
                            <m:r>
                              <a:rPr lang="it-IT" sz="3600" i="1">
                                <a:latin typeface="Cambria Math" panose="02040503050406030204" pitchFamily="18" charset="0"/>
                              </a:rPr>
                              <m:t>4</m:t>
                            </m:r>
                          </m:e>
                          <m:sup>
                            <m:r>
                              <a:rPr lang="it-IT" sz="3600" i="1">
                                <a:latin typeface="Cambria Math" panose="02040503050406030204" pitchFamily="18" charset="0"/>
                              </a:rPr>
                              <m:t>2</m:t>
                            </m:r>
                          </m:sup>
                        </m:sSup>
                      </m:den>
                    </m:f>
                    <m:r>
                      <a:rPr lang="it-IT" sz="3600" i="1">
                        <a:latin typeface="Cambria Math" panose="02040503050406030204" pitchFamily="18" charset="0"/>
                      </a:rPr>
                      <m:t>…</m:t>
                    </m:r>
                  </m:oMath>
                </a14:m>
                <a:r>
                  <a:rPr lang="it-IT" sz="3600" dirty="0"/>
                  <a:t>  </a:t>
                </a:r>
              </a:p>
              <a:p>
                <a:endParaRPr lang="it-IT" dirty="0"/>
              </a:p>
            </p:txBody>
          </p:sp>
        </mc:Choice>
        <mc:Fallback xmlns="">
          <p:sp>
            <p:nvSpPr>
              <p:cNvPr id="6" name="CasellaDiTesto 5">
                <a:extLst>
                  <a:ext uri="{FF2B5EF4-FFF2-40B4-BE49-F238E27FC236}">
                    <a16:creationId xmlns:a16="http://schemas.microsoft.com/office/drawing/2014/main" id="{FCB306C4-A577-744A-9773-FFDD8BAE8CA7}"/>
                  </a:ext>
                </a:extLst>
              </p:cNvPr>
              <p:cNvSpPr txBox="1">
                <a:spLocks noRot="1" noChangeAspect="1" noMove="1" noResize="1" noEditPoints="1" noAdjustHandles="1" noChangeArrowheads="1" noChangeShapeType="1" noTextEdit="1"/>
              </p:cNvSpPr>
              <p:nvPr/>
            </p:nvSpPr>
            <p:spPr>
              <a:xfrm>
                <a:off x="6609302" y="1206725"/>
                <a:ext cx="4933508" cy="4444550"/>
              </a:xfrm>
              <a:prstGeom prst="rect">
                <a:avLst/>
              </a:prstGeom>
              <a:blipFill>
                <a:blip r:embed="rId3"/>
                <a:stretch>
                  <a:fillRect/>
                </a:stretch>
              </a:blipFill>
            </p:spPr>
            <p:txBody>
              <a:bodyPr/>
              <a:lstStyle/>
              <a:p>
                <a:r>
                  <a:rPr lang="it-IT">
                    <a:noFill/>
                  </a:rPr>
                  <a:t> </a:t>
                </a:r>
              </a:p>
            </p:txBody>
          </p:sp>
        </mc:Fallback>
      </mc:AlternateContent>
      <p:sp>
        <p:nvSpPr>
          <p:cNvPr id="7" name="CasellaDiTesto 6">
            <a:extLst>
              <a:ext uri="{FF2B5EF4-FFF2-40B4-BE49-F238E27FC236}">
                <a16:creationId xmlns:a16="http://schemas.microsoft.com/office/drawing/2014/main" id="{D333DFCC-E4B4-394F-BD95-805AFE04F497}"/>
              </a:ext>
            </a:extLst>
          </p:cNvPr>
          <p:cNvSpPr txBox="1"/>
          <p:nvPr/>
        </p:nvSpPr>
        <p:spPr>
          <a:xfrm>
            <a:off x="3634715" y="225164"/>
            <a:ext cx="6127594" cy="584775"/>
          </a:xfrm>
          <a:prstGeom prst="rect">
            <a:avLst/>
          </a:prstGeom>
          <a:noFill/>
        </p:spPr>
        <p:txBody>
          <a:bodyPr wrap="square">
            <a:spAutoFit/>
          </a:bodyPr>
          <a:lstStyle/>
          <a:p>
            <a:pPr marL="0" indent="0" algn="just">
              <a:buNone/>
            </a:pPr>
            <a:r>
              <a:rPr lang="it-IT" sz="3200" b="1" dirty="0"/>
              <a:t>La magia </a:t>
            </a:r>
            <a:r>
              <a:rPr lang="it-IT" sz="3200" b="1" i="1" dirty="0"/>
              <a:t>trascendente</a:t>
            </a:r>
            <a:r>
              <a:rPr lang="it-IT" sz="3200" b="1" dirty="0"/>
              <a:t> di π</a:t>
            </a:r>
          </a:p>
        </p:txBody>
      </p:sp>
    </p:spTree>
    <p:extLst>
      <p:ext uri="{BB962C8B-B14F-4D97-AF65-F5344CB8AC3E}">
        <p14:creationId xmlns:p14="http://schemas.microsoft.com/office/powerpoint/2010/main" val="55058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163EFCF-509B-AD4E-A437-89BCF3A02422}"/>
              </a:ext>
            </a:extLst>
          </p:cNvPr>
          <p:cNvPicPr>
            <a:picLocks noGrp="1" noChangeAspect="1"/>
          </p:cNvPicPr>
          <p:nvPr>
            <p:ph idx="1"/>
          </p:nvPr>
        </p:nvPicPr>
        <p:blipFill>
          <a:blip r:embed="rId3"/>
          <a:stretch>
            <a:fillRect/>
          </a:stretch>
        </p:blipFill>
        <p:spPr>
          <a:xfrm>
            <a:off x="225244" y="363403"/>
            <a:ext cx="4356243" cy="5820227"/>
          </a:xfrm>
        </p:spPr>
      </p:pic>
      <p:sp>
        <p:nvSpPr>
          <p:cNvPr id="8" name="CasellaDiTesto 7">
            <a:extLst>
              <a:ext uri="{FF2B5EF4-FFF2-40B4-BE49-F238E27FC236}">
                <a16:creationId xmlns:a16="http://schemas.microsoft.com/office/drawing/2014/main" id="{B9AA2822-71E5-B54F-83DA-7400407D08C5}"/>
              </a:ext>
            </a:extLst>
          </p:cNvPr>
          <p:cNvSpPr txBox="1"/>
          <p:nvPr/>
        </p:nvSpPr>
        <p:spPr>
          <a:xfrm>
            <a:off x="4680546" y="363403"/>
            <a:ext cx="7511454" cy="6278642"/>
          </a:xfrm>
          <a:prstGeom prst="rect">
            <a:avLst/>
          </a:prstGeom>
          <a:noFill/>
        </p:spPr>
        <p:txBody>
          <a:bodyPr wrap="square" rtlCol="0">
            <a:spAutoFit/>
          </a:bodyPr>
          <a:lstStyle/>
          <a:p>
            <a:pPr algn="just"/>
            <a:r>
              <a:rPr lang="it-IT" sz="2400" b="1" i="1" dirty="0"/>
              <a:t>Diamo avvio a una nuovissima scienza</a:t>
            </a:r>
            <a:r>
              <a:rPr lang="it-IT" sz="2400" i="1" dirty="0"/>
              <a:t> intorno a un soggetto antichissimo. </a:t>
            </a:r>
          </a:p>
          <a:p>
            <a:pPr algn="just"/>
            <a:r>
              <a:rPr lang="it-IT" sz="2400" i="1" dirty="0"/>
              <a:t>Nulla v'è, forse, in natura, di più antico del moto, e su di esso ci sono non pochi volumi, né di piccola mole, scritti dai filosofi; </a:t>
            </a:r>
            <a:r>
              <a:rPr lang="it-IT" sz="2400" b="1" i="1" dirty="0"/>
              <a:t>tuttavia tra le sue proprietà ne trova molte che, pur degne di essere conosciute, non sono mai state finora osservate, nonché dimostrate</a:t>
            </a:r>
            <a:r>
              <a:rPr lang="it-IT" sz="2400" i="1" dirty="0"/>
              <a:t>. </a:t>
            </a:r>
          </a:p>
          <a:p>
            <a:pPr algn="just"/>
            <a:r>
              <a:rPr lang="it-IT" sz="2400" i="1" dirty="0"/>
              <a:t>Se ne rilevano alcune più immediate, come quella, ad esempio, che </a:t>
            </a:r>
            <a:r>
              <a:rPr lang="it-IT" sz="2400" b="1" i="1" dirty="0"/>
              <a:t>il moto naturale dei gravi discendenti accelera continuamente</a:t>
            </a:r>
            <a:r>
              <a:rPr lang="it-IT" sz="2400" i="1" dirty="0"/>
              <a:t>; però, secondo quale proporzione tale accelerazione avvenga, non è stato sin qui mostrato: </a:t>
            </a:r>
            <a:r>
              <a:rPr lang="it-IT" sz="2400" b="1" i="1" dirty="0"/>
              <a:t>nessuno, che io sappia, infatti, ha dimostrato che un mobile discendente a partire dalla quiete percorre, in tempi eguali, spazi che ritengono tra di loro la medesima proporzione che hanno i numeri impari successivi ab </a:t>
            </a:r>
            <a:r>
              <a:rPr lang="it-IT" sz="2400" b="1" i="1" dirty="0" err="1"/>
              <a:t>unitate</a:t>
            </a:r>
            <a:endParaRPr lang="it-IT" sz="2400" b="1" i="1" dirty="0"/>
          </a:p>
          <a:p>
            <a:endParaRPr lang="it-IT" dirty="0"/>
          </a:p>
        </p:txBody>
      </p:sp>
      <p:sp>
        <p:nvSpPr>
          <p:cNvPr id="2" name="CasellaDiTesto 1">
            <a:extLst>
              <a:ext uri="{FF2B5EF4-FFF2-40B4-BE49-F238E27FC236}">
                <a16:creationId xmlns:a16="http://schemas.microsoft.com/office/drawing/2014/main" id="{7DD8434B-3D05-4043-B0FE-D37EA01CEE1E}"/>
              </a:ext>
            </a:extLst>
          </p:cNvPr>
          <p:cNvSpPr txBox="1"/>
          <p:nvPr/>
        </p:nvSpPr>
        <p:spPr>
          <a:xfrm>
            <a:off x="1154430" y="6183630"/>
            <a:ext cx="2794355" cy="400110"/>
          </a:xfrm>
          <a:prstGeom prst="rect">
            <a:avLst/>
          </a:prstGeom>
          <a:noFill/>
        </p:spPr>
        <p:txBody>
          <a:bodyPr wrap="none" rtlCol="0">
            <a:spAutoFit/>
          </a:bodyPr>
          <a:lstStyle/>
          <a:p>
            <a:r>
              <a:rPr lang="it-IT" sz="2000" dirty="0"/>
              <a:t>Galileo Galilei 1564-1642</a:t>
            </a:r>
          </a:p>
        </p:txBody>
      </p:sp>
    </p:spTree>
    <p:extLst>
      <p:ext uri="{BB962C8B-B14F-4D97-AF65-F5344CB8AC3E}">
        <p14:creationId xmlns:p14="http://schemas.microsoft.com/office/powerpoint/2010/main" val="89678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AE810715-2AAB-8142-A9EF-61F1267CFD29}"/>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910273" y="43666"/>
            <a:ext cx="4664467" cy="6775806"/>
          </a:xfrm>
          <a:prstGeom prst="rect">
            <a:avLst/>
          </a:prstGeom>
        </p:spPr>
      </p:pic>
      <p:pic>
        <p:nvPicPr>
          <p:cNvPr id="3" name="Immagine 2">
            <a:extLst>
              <a:ext uri="{FF2B5EF4-FFF2-40B4-BE49-F238E27FC236}">
                <a16:creationId xmlns:a16="http://schemas.microsoft.com/office/drawing/2014/main" id="{A30644F7-78B7-F646-85C0-6C1790D9825C}"/>
              </a:ext>
            </a:extLst>
          </p:cNvPr>
          <p:cNvPicPr>
            <a:picLocks noChangeAspect="1"/>
          </p:cNvPicPr>
          <p:nvPr/>
        </p:nvPicPr>
        <p:blipFill>
          <a:blip r:embed="rId3"/>
          <a:stretch>
            <a:fillRect/>
          </a:stretch>
        </p:blipFill>
        <p:spPr>
          <a:xfrm>
            <a:off x="6633210" y="82194"/>
            <a:ext cx="4648517" cy="6775806"/>
          </a:xfrm>
          <a:prstGeom prst="rect">
            <a:avLst/>
          </a:prstGeom>
        </p:spPr>
      </p:pic>
    </p:spTree>
    <p:extLst>
      <p:ext uri="{BB962C8B-B14F-4D97-AF65-F5344CB8AC3E}">
        <p14:creationId xmlns:p14="http://schemas.microsoft.com/office/powerpoint/2010/main" val="168057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9A5CD7-F6C9-7B49-8F53-4EFC70817F73}"/>
              </a:ext>
            </a:extLst>
          </p:cNvPr>
          <p:cNvPicPr>
            <a:picLocks noGrp="1" noChangeAspect="1"/>
          </p:cNvPicPr>
          <p:nvPr>
            <p:ph idx="1"/>
          </p:nvPr>
        </p:nvPicPr>
        <p:blipFill>
          <a:blip r:embed="rId2"/>
          <a:stretch>
            <a:fillRect/>
          </a:stretch>
        </p:blipFill>
        <p:spPr>
          <a:xfrm>
            <a:off x="4510354" y="244189"/>
            <a:ext cx="5738363" cy="6009466"/>
          </a:xfrm>
        </p:spPr>
      </p:pic>
      <p:sp>
        <p:nvSpPr>
          <p:cNvPr id="6" name="CasellaDiTesto 5">
            <a:extLst>
              <a:ext uri="{FF2B5EF4-FFF2-40B4-BE49-F238E27FC236}">
                <a16:creationId xmlns:a16="http://schemas.microsoft.com/office/drawing/2014/main" id="{4D7E809C-7E16-5348-85FF-5B60ECF0EC32}"/>
              </a:ext>
            </a:extLst>
          </p:cNvPr>
          <p:cNvSpPr txBox="1"/>
          <p:nvPr/>
        </p:nvSpPr>
        <p:spPr>
          <a:xfrm>
            <a:off x="780836" y="2404153"/>
            <a:ext cx="2702471" cy="830997"/>
          </a:xfrm>
          <a:prstGeom prst="rect">
            <a:avLst/>
          </a:prstGeom>
          <a:noFill/>
        </p:spPr>
        <p:txBody>
          <a:bodyPr wrap="none" rtlCol="0">
            <a:spAutoFit/>
          </a:bodyPr>
          <a:lstStyle/>
          <a:p>
            <a:r>
              <a:rPr lang="it-IT" sz="2400" dirty="0"/>
              <a:t>Cammino più breve:</a:t>
            </a:r>
          </a:p>
          <a:p>
            <a:r>
              <a:rPr lang="it-IT" sz="2400" b="1" i="1" dirty="0"/>
              <a:t>brachistocrona</a:t>
            </a:r>
          </a:p>
        </p:txBody>
      </p:sp>
    </p:spTree>
    <p:extLst>
      <p:ext uri="{BB962C8B-B14F-4D97-AF65-F5344CB8AC3E}">
        <p14:creationId xmlns:p14="http://schemas.microsoft.com/office/powerpoint/2010/main" val="2754728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4">
            <a:extLst>
              <a:ext uri="{FF2B5EF4-FFF2-40B4-BE49-F238E27FC236}">
                <a16:creationId xmlns:a16="http://schemas.microsoft.com/office/drawing/2014/main" id="{AAE1ADEA-F351-9F4A-91C2-BB89D51B88D3}"/>
              </a:ext>
            </a:extLst>
          </p:cNvPr>
          <p:cNvPicPr>
            <a:picLocks noChangeAspect="1"/>
          </p:cNvPicPr>
          <p:nvPr/>
        </p:nvPicPr>
        <p:blipFill>
          <a:blip r:embed="rId2"/>
          <a:stretch>
            <a:fillRect/>
          </a:stretch>
        </p:blipFill>
        <p:spPr>
          <a:xfrm>
            <a:off x="3361844" y="683589"/>
            <a:ext cx="8496644" cy="6912261"/>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BB348381-4B2C-A643-8A49-38E64AE6B535}"/>
                  </a:ext>
                </a:extLst>
              </p:cNvPr>
              <p:cNvSpPr txBox="1"/>
              <p:nvPr/>
            </p:nvSpPr>
            <p:spPr>
              <a:xfrm>
                <a:off x="5488376" y="1873252"/>
                <a:ext cx="6549165" cy="645048"/>
              </a:xfrm>
              <a:prstGeom prst="rect">
                <a:avLst/>
              </a:prstGeom>
              <a:noFill/>
            </p:spPr>
            <p:txBody>
              <a:bodyPr wrap="none" rtlCol="0">
                <a:spAutoFit/>
              </a:bodyPr>
              <a:lstStyle/>
              <a:p>
                <a14:m>
                  <m:oMath xmlns:m="http://schemas.openxmlformats.org/officeDocument/2006/math">
                    <m:d>
                      <m:dPr>
                        <m:ctrlPr>
                          <a:rPr lang="it-IT" sz="2400" i="1">
                            <a:latin typeface="Cambria Math" panose="02040503050406030204" pitchFamily="18" charset="0"/>
                          </a:rPr>
                        </m:ctrlPr>
                      </m:dPr>
                      <m:e>
                        <m:r>
                          <a:rPr lang="it-IT" sz="2400" i="1">
                            <a:latin typeface="Cambria Math" panose="02040503050406030204" pitchFamily="18" charset="0"/>
                          </a:rPr>
                          <m:t>𝑥</m:t>
                        </m:r>
                        <m:d>
                          <m:dPr>
                            <m:ctrlPr>
                              <a:rPr lang="it-IT" sz="2400" i="1">
                                <a:latin typeface="Cambria Math" panose="02040503050406030204" pitchFamily="18" charset="0"/>
                              </a:rPr>
                            </m:ctrlPr>
                          </m:dPr>
                          <m:e>
                            <m:r>
                              <a:rPr lang="it-IT" sz="2400" i="1">
                                <a:latin typeface="Cambria Math" panose="02040503050406030204" pitchFamily="18" charset="0"/>
                              </a:rPr>
                              <m:t>𝑡</m:t>
                            </m:r>
                          </m:e>
                        </m:d>
                        <m:r>
                          <a:rPr lang="it-IT" sz="2400" i="1">
                            <a:latin typeface="Cambria Math" panose="02040503050406030204" pitchFamily="18" charset="0"/>
                          </a:rPr>
                          <m:t>,</m:t>
                        </m:r>
                        <m:r>
                          <a:rPr lang="it-IT" sz="2400" i="1">
                            <a:latin typeface="Cambria Math" panose="02040503050406030204" pitchFamily="18" charset="0"/>
                          </a:rPr>
                          <m:t>𝑦</m:t>
                        </m:r>
                        <m:d>
                          <m:dPr>
                            <m:ctrlPr>
                              <a:rPr lang="it-IT" sz="2400" i="1">
                                <a:latin typeface="Cambria Math" panose="02040503050406030204" pitchFamily="18" charset="0"/>
                              </a:rPr>
                            </m:ctrlPr>
                          </m:dPr>
                          <m:e>
                            <m:r>
                              <a:rPr lang="it-IT" sz="2400" i="1">
                                <a:latin typeface="Cambria Math" panose="02040503050406030204" pitchFamily="18" charset="0"/>
                              </a:rPr>
                              <m:t>𝑡</m:t>
                            </m:r>
                          </m:e>
                        </m:d>
                      </m:e>
                    </m:d>
                    <m:r>
                      <a:rPr lang="it-IT" sz="2400" i="1">
                        <a:latin typeface="Cambria Math" panose="02040503050406030204" pitchFamily="18" charset="0"/>
                      </a:rPr>
                      <m:t>=</m:t>
                    </m:r>
                    <m:d>
                      <m:dPr>
                        <m:ctrlPr>
                          <a:rPr lang="it-IT" sz="2400" i="1">
                            <a:latin typeface="Cambria Math" panose="02040503050406030204" pitchFamily="18" charset="0"/>
                          </a:rPr>
                        </m:ctrlPr>
                      </m:dPr>
                      <m:e>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r>
                          <a:rPr lang="it-IT" sz="2400" i="1">
                            <a:latin typeface="Cambria Math" panose="02040503050406030204" pitchFamily="18" charset="0"/>
                          </a:rPr>
                          <m:t>−</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func>
                          <m:funcPr>
                            <m:ctrlPr>
                              <a:rPr lang="it-IT" sz="2400" i="1">
                                <a:latin typeface="Cambria Math" panose="02040503050406030204" pitchFamily="18" charset="0"/>
                              </a:rPr>
                            </m:ctrlPr>
                          </m:funcPr>
                          <m:fName>
                            <m:r>
                              <m:rPr>
                                <m:sty m:val="p"/>
                              </m:rPr>
                              <a:rPr lang="it-IT" sz="2400">
                                <a:latin typeface="Cambria Math" panose="02040503050406030204" pitchFamily="18" charset="0"/>
                              </a:rPr>
                              <m:t>sen</m:t>
                            </m:r>
                          </m:fName>
                          <m:e>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e>
                        </m:func>
                        <m:r>
                          <a:rPr lang="it-IT" sz="2400" i="1">
                            <a:latin typeface="Cambria Math" panose="02040503050406030204" pitchFamily="18" charset="0"/>
                          </a:rPr>
                          <m:t>, </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r>
                          <a:rPr lang="it-IT" sz="2400" i="1">
                            <a:latin typeface="Cambria Math" panose="02040503050406030204" pitchFamily="18" charset="0"/>
                          </a:rPr>
                          <m:t>−</m:t>
                        </m:r>
                        <m:f>
                          <m:fPr>
                            <m:ctrlPr>
                              <a:rPr lang="it-IT" sz="2400" i="1">
                                <a:latin typeface="Cambria Math" panose="02040503050406030204" pitchFamily="18" charset="0"/>
                              </a:rPr>
                            </m:ctrlPr>
                          </m:fPr>
                          <m:num>
                            <m:r>
                              <a:rPr lang="it-IT" sz="2400" i="1">
                                <a:latin typeface="Cambria Math" panose="02040503050406030204" pitchFamily="18" charset="0"/>
                              </a:rPr>
                              <m:t>𝑐</m:t>
                            </m:r>
                          </m:num>
                          <m:den>
                            <m:r>
                              <a:rPr lang="it-IT" sz="2400" i="1">
                                <a:latin typeface="Cambria Math" panose="02040503050406030204" pitchFamily="18" charset="0"/>
                              </a:rPr>
                              <m:t>2</m:t>
                            </m:r>
                          </m:den>
                        </m:f>
                        <m:func>
                          <m:funcPr>
                            <m:ctrlPr>
                              <a:rPr lang="it-IT" sz="2400" i="1">
                                <a:latin typeface="Cambria Math" panose="02040503050406030204" pitchFamily="18" charset="0"/>
                              </a:rPr>
                            </m:ctrlPr>
                          </m:funcPr>
                          <m:fName>
                            <m:r>
                              <m:rPr>
                                <m:sty m:val="p"/>
                              </m:rPr>
                              <a:rPr lang="it-IT" sz="2400">
                                <a:latin typeface="Cambria Math" panose="02040503050406030204" pitchFamily="18" charset="0"/>
                              </a:rPr>
                              <m:t>cos</m:t>
                            </m:r>
                          </m:fName>
                          <m:e>
                            <m:d>
                              <m:dPr>
                                <m:ctrlPr>
                                  <a:rPr lang="it-IT" sz="2400" i="1">
                                    <a:latin typeface="Cambria Math" panose="02040503050406030204" pitchFamily="18" charset="0"/>
                                  </a:rPr>
                                </m:ctrlPr>
                              </m:dPr>
                              <m:e>
                                <m:r>
                                  <a:rPr lang="it-IT" sz="2400" i="1">
                                    <a:latin typeface="Cambria Math" panose="02040503050406030204" pitchFamily="18" charset="0"/>
                                  </a:rPr>
                                  <m:t>2</m:t>
                                </m:r>
                                <m:r>
                                  <a:rPr lang="it-IT" sz="2400" i="1">
                                    <a:latin typeface="Cambria Math" panose="02040503050406030204" pitchFamily="18" charset="0"/>
                                  </a:rPr>
                                  <m:t>𝑡</m:t>
                                </m:r>
                              </m:e>
                            </m:d>
                          </m:e>
                        </m:func>
                      </m:e>
                    </m:d>
                  </m:oMath>
                </a14:m>
                <a:r>
                  <a:rPr lang="it-IT" dirty="0">
                    <a:effectLst/>
                  </a:rPr>
                  <a:t> </a:t>
                </a:r>
                <a:endParaRPr lang="it-IT" dirty="0"/>
              </a:p>
            </p:txBody>
          </p:sp>
        </mc:Choice>
        <mc:Fallback xmlns="">
          <p:sp>
            <p:nvSpPr>
              <p:cNvPr id="9" name="CasellaDiTesto 8">
                <a:extLst>
                  <a:ext uri="{FF2B5EF4-FFF2-40B4-BE49-F238E27FC236}">
                    <a16:creationId xmlns:a16="http://schemas.microsoft.com/office/drawing/2014/main" id="{BB348381-4B2C-A643-8A49-38E64AE6B535}"/>
                  </a:ext>
                </a:extLst>
              </p:cNvPr>
              <p:cNvSpPr txBox="1">
                <a:spLocks noRot="1" noChangeAspect="1" noMove="1" noResize="1" noEditPoints="1" noAdjustHandles="1" noChangeArrowheads="1" noChangeShapeType="1" noTextEdit="1"/>
              </p:cNvSpPr>
              <p:nvPr/>
            </p:nvSpPr>
            <p:spPr>
              <a:xfrm>
                <a:off x="5488376" y="1873252"/>
                <a:ext cx="6549165" cy="645048"/>
              </a:xfrm>
              <a:prstGeom prst="rect">
                <a:avLst/>
              </a:prstGeom>
              <a:blipFill>
                <a:blip r:embed="rId3"/>
                <a:stretch>
                  <a:fillRect/>
                </a:stretch>
              </a:blipFill>
            </p:spPr>
            <p:txBody>
              <a:bodyPr/>
              <a:lstStyle/>
              <a:p>
                <a:r>
                  <a:rPr lang="it-IT">
                    <a:noFill/>
                  </a:rPr>
                  <a:t> </a:t>
                </a:r>
              </a:p>
            </p:txBody>
          </p:sp>
        </mc:Fallback>
      </mc:AlternateContent>
      <p:pic>
        <p:nvPicPr>
          <p:cNvPr id="13" name="Segnaposto contenuto 12">
            <a:extLst>
              <a:ext uri="{FF2B5EF4-FFF2-40B4-BE49-F238E27FC236}">
                <a16:creationId xmlns:a16="http://schemas.microsoft.com/office/drawing/2014/main" id="{4A05D574-8E83-A647-8315-36F400CF42FB}"/>
              </a:ext>
            </a:extLst>
          </p:cNvPr>
          <p:cNvPicPr>
            <a:picLocks noGrp="1" noChangeAspect="1"/>
          </p:cNvPicPr>
          <p:nvPr>
            <p:ph idx="1"/>
          </p:nvPr>
        </p:nvPicPr>
        <p:blipFill>
          <a:blip r:embed="rId4"/>
          <a:stretch>
            <a:fillRect/>
          </a:stretch>
        </p:blipFill>
        <p:spPr>
          <a:xfrm>
            <a:off x="0" y="0"/>
            <a:ext cx="3767554" cy="4582920"/>
          </a:xfrm>
        </p:spPr>
      </p:pic>
      <p:sp>
        <p:nvSpPr>
          <p:cNvPr id="2" name="CasellaDiTesto 1">
            <a:extLst>
              <a:ext uri="{FF2B5EF4-FFF2-40B4-BE49-F238E27FC236}">
                <a16:creationId xmlns:a16="http://schemas.microsoft.com/office/drawing/2014/main" id="{4C666951-2A43-264A-AE81-D85195466027}"/>
              </a:ext>
            </a:extLst>
          </p:cNvPr>
          <p:cNvSpPr txBox="1"/>
          <p:nvPr/>
        </p:nvSpPr>
        <p:spPr>
          <a:xfrm>
            <a:off x="333512" y="4937760"/>
            <a:ext cx="3100529" cy="400110"/>
          </a:xfrm>
          <a:prstGeom prst="rect">
            <a:avLst/>
          </a:prstGeom>
          <a:noFill/>
        </p:spPr>
        <p:txBody>
          <a:bodyPr wrap="none" rtlCol="0">
            <a:spAutoFit/>
          </a:bodyPr>
          <a:lstStyle/>
          <a:p>
            <a:r>
              <a:rPr lang="it-IT" sz="2000" dirty="0"/>
              <a:t>Johann </a:t>
            </a:r>
            <a:r>
              <a:rPr lang="it-IT" sz="2000" dirty="0" err="1"/>
              <a:t>Bernoulli</a:t>
            </a:r>
            <a:r>
              <a:rPr lang="it-IT" sz="2000" dirty="0"/>
              <a:t> 1667-1748</a:t>
            </a:r>
          </a:p>
        </p:txBody>
      </p:sp>
      <mc:AlternateContent xmlns:mc="http://schemas.openxmlformats.org/markup-compatibility/2006" xmlns:a14="http://schemas.microsoft.com/office/drawing/2010/main">
        <mc:Choice Requires="a14">
          <p:sp>
            <p:nvSpPr>
              <p:cNvPr id="4" name="Rettangolo 3">
                <a:extLst>
                  <a:ext uri="{FF2B5EF4-FFF2-40B4-BE49-F238E27FC236}">
                    <a16:creationId xmlns:a16="http://schemas.microsoft.com/office/drawing/2014/main" id="{44B1E39C-F5D9-B64A-9136-4DB71D04F7D8}"/>
                  </a:ext>
                </a:extLst>
              </p:cNvPr>
              <p:cNvSpPr/>
              <p:nvPr/>
            </p:nvSpPr>
            <p:spPr>
              <a:xfrm>
                <a:off x="7754510" y="449673"/>
                <a:ext cx="201689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i="1" smtClean="0">
                              <a:solidFill>
                                <a:srgbClr val="836967"/>
                              </a:solidFill>
                              <a:latin typeface="Cambria Math" panose="02040503050406030204" pitchFamily="18" charset="0"/>
                            </a:rPr>
                          </m:ctrlPr>
                        </m:fPr>
                        <m:num>
                          <m:r>
                            <a:rPr lang="it-IT" b="0" i="1" smtClean="0">
                              <a:latin typeface="Cambria Math" panose="02040503050406030204" pitchFamily="18" charset="0"/>
                            </a:rPr>
                            <m:t>𝑑𝑥</m:t>
                          </m:r>
                          <m:r>
                            <a:rPr lang="it-IT" b="0" i="1" smtClean="0">
                              <a:latin typeface="Cambria Math" panose="02040503050406030204" pitchFamily="18" charset="0"/>
                            </a:rPr>
                            <m:t>(</m:t>
                          </m:r>
                          <m:r>
                            <a:rPr lang="it-IT" b="0" i="1" smtClean="0">
                              <a:latin typeface="Cambria Math" panose="02040503050406030204" pitchFamily="18" charset="0"/>
                            </a:rPr>
                            <m:t>𝑦</m:t>
                          </m:r>
                          <m:r>
                            <a:rPr lang="it-IT" b="0" i="1" smtClean="0">
                              <a:latin typeface="Cambria Math" panose="02040503050406030204" pitchFamily="18" charset="0"/>
                            </a:rPr>
                            <m:t>)</m:t>
                          </m:r>
                        </m:num>
                        <m:den>
                          <m:r>
                            <a:rPr lang="it-IT" b="0" i="1" smtClean="0">
                              <a:latin typeface="Cambria Math" panose="02040503050406030204" pitchFamily="18" charset="0"/>
                            </a:rPr>
                            <m:t>𝑑𝑦</m:t>
                          </m:r>
                        </m:den>
                      </m:f>
                      <m:r>
                        <a:rPr lang="it-IT" i="0">
                          <a:latin typeface="Cambria Math" panose="02040503050406030204" pitchFamily="18" charset="0"/>
                        </a:rPr>
                        <m:t>= </m:t>
                      </m:r>
                      <m:rad>
                        <m:radPr>
                          <m:degHide m:val="on"/>
                          <m:ctrlPr>
                            <a:rPr lang="it-IT" i="1">
                              <a:solidFill>
                                <a:srgbClr val="836967"/>
                              </a:solidFill>
                              <a:latin typeface="Cambria Math" panose="02040503050406030204" pitchFamily="18" charset="0"/>
                            </a:rPr>
                          </m:ctrlPr>
                        </m:radPr>
                        <m:deg/>
                        <m:e>
                          <m:f>
                            <m:fPr>
                              <m:ctrlPr>
                                <a:rPr lang="it-IT" i="1">
                                  <a:solidFill>
                                    <a:srgbClr val="836967"/>
                                  </a:solidFill>
                                  <a:latin typeface="Cambria Math" panose="02040503050406030204" pitchFamily="18" charset="0"/>
                                </a:rPr>
                              </m:ctrlPr>
                            </m:fPr>
                            <m:num>
                              <m:r>
                                <a:rPr lang="it-IT" i="1">
                                  <a:latin typeface="Cambria Math" panose="02040503050406030204" pitchFamily="18" charset="0"/>
                                </a:rPr>
                                <m:t>𝑦</m:t>
                              </m:r>
                            </m:num>
                            <m:den>
                              <m:r>
                                <a:rPr lang="it-IT" i="1">
                                  <a:latin typeface="Cambria Math" panose="02040503050406030204" pitchFamily="18" charset="0"/>
                                </a:rPr>
                                <m:t>𝑐</m:t>
                              </m:r>
                              <m:r>
                                <a:rPr lang="it-IT" i="0">
                                  <a:latin typeface="Cambria Math" panose="02040503050406030204" pitchFamily="18" charset="0"/>
                                </a:rPr>
                                <m:t>−</m:t>
                              </m:r>
                              <m:r>
                                <a:rPr lang="it-IT" i="1">
                                  <a:latin typeface="Cambria Math" panose="02040503050406030204" pitchFamily="18" charset="0"/>
                                </a:rPr>
                                <m:t>𝑦</m:t>
                              </m:r>
                            </m:den>
                          </m:f>
                        </m:e>
                      </m:rad>
                      <m:r>
                        <a:rPr lang="it-IT" i="0">
                          <a:latin typeface="Cambria Math" panose="02040503050406030204" pitchFamily="18" charset="0"/>
                        </a:rPr>
                        <m:t>, </m:t>
                      </m:r>
                    </m:oMath>
                  </m:oMathPara>
                </a14:m>
                <a:endParaRPr lang="it-IT" dirty="0"/>
              </a:p>
            </p:txBody>
          </p:sp>
        </mc:Choice>
        <mc:Fallback xmlns="">
          <p:sp>
            <p:nvSpPr>
              <p:cNvPr id="4" name="Rettangolo 3">
                <a:extLst>
                  <a:ext uri="{FF2B5EF4-FFF2-40B4-BE49-F238E27FC236}">
                    <a16:creationId xmlns:a16="http://schemas.microsoft.com/office/drawing/2014/main" id="{44B1E39C-F5D9-B64A-9136-4DB71D04F7D8}"/>
                  </a:ext>
                </a:extLst>
              </p:cNvPr>
              <p:cNvSpPr>
                <a:spLocks noRot="1" noChangeAspect="1" noMove="1" noResize="1" noEditPoints="1" noAdjustHandles="1" noChangeArrowheads="1" noChangeShapeType="1" noTextEdit="1"/>
              </p:cNvSpPr>
              <p:nvPr/>
            </p:nvSpPr>
            <p:spPr>
              <a:xfrm>
                <a:off x="7754510" y="449673"/>
                <a:ext cx="2016898" cy="910699"/>
              </a:xfrm>
              <a:prstGeom prst="rect">
                <a:avLst/>
              </a:prstGeom>
              <a:blipFill>
                <a:blip r:embed="rId5"/>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45584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5E8FE5E-E397-C548-AE95-312213331970}"/>
              </a:ext>
            </a:extLst>
          </p:cNvPr>
          <p:cNvPicPr>
            <a:picLocks noGrp="1" noChangeAspect="1"/>
          </p:cNvPicPr>
          <p:nvPr>
            <p:ph idx="1"/>
          </p:nvPr>
        </p:nvPicPr>
        <p:blipFill>
          <a:blip r:embed="rId3"/>
          <a:stretch>
            <a:fillRect/>
          </a:stretch>
        </p:blipFill>
        <p:spPr>
          <a:xfrm>
            <a:off x="-1" y="0"/>
            <a:ext cx="5011389" cy="5897880"/>
          </a:xfrm>
        </p:spPr>
      </p:pic>
      <p:sp>
        <p:nvSpPr>
          <p:cNvPr id="2" name="CasellaDiTesto 1">
            <a:extLst>
              <a:ext uri="{FF2B5EF4-FFF2-40B4-BE49-F238E27FC236}">
                <a16:creationId xmlns:a16="http://schemas.microsoft.com/office/drawing/2014/main" id="{5A80DDBA-1CD4-4944-8A21-46E92C337AC4}"/>
              </a:ext>
            </a:extLst>
          </p:cNvPr>
          <p:cNvSpPr txBox="1"/>
          <p:nvPr/>
        </p:nvSpPr>
        <p:spPr>
          <a:xfrm>
            <a:off x="848989" y="6187808"/>
            <a:ext cx="3313408" cy="400110"/>
          </a:xfrm>
          <a:prstGeom prst="rect">
            <a:avLst/>
          </a:prstGeom>
          <a:noFill/>
        </p:spPr>
        <p:txBody>
          <a:bodyPr wrap="none" rtlCol="0">
            <a:spAutoFit/>
          </a:bodyPr>
          <a:lstStyle/>
          <a:p>
            <a:r>
              <a:rPr lang="it-IT" sz="2000" dirty="0"/>
              <a:t>Bernhard </a:t>
            </a:r>
            <a:r>
              <a:rPr lang="it-IT" sz="2000" dirty="0" err="1"/>
              <a:t>Riemann</a:t>
            </a:r>
            <a:r>
              <a:rPr lang="it-IT" sz="2000" dirty="0"/>
              <a:t> 1826-1866</a:t>
            </a:r>
          </a:p>
        </p:txBody>
      </p:sp>
      <p:pic>
        <p:nvPicPr>
          <p:cNvPr id="7" name="Immagine 6">
            <a:extLst>
              <a:ext uri="{FF2B5EF4-FFF2-40B4-BE49-F238E27FC236}">
                <a16:creationId xmlns:a16="http://schemas.microsoft.com/office/drawing/2014/main" id="{AB89AB20-E56A-924B-9A7A-BD07CD01BF8E}"/>
              </a:ext>
            </a:extLst>
          </p:cNvPr>
          <p:cNvPicPr>
            <a:picLocks noChangeAspect="1"/>
          </p:cNvPicPr>
          <p:nvPr/>
        </p:nvPicPr>
        <p:blipFill>
          <a:blip r:embed="rId4"/>
          <a:stretch>
            <a:fillRect/>
          </a:stretch>
        </p:blipFill>
        <p:spPr>
          <a:xfrm>
            <a:off x="4919832" y="-1698051"/>
            <a:ext cx="7445982" cy="9494706"/>
          </a:xfrm>
          <a:prstGeom prst="rect">
            <a:avLst/>
          </a:prstGeom>
        </p:spPr>
      </p:pic>
    </p:spTree>
    <p:extLst>
      <p:ext uri="{BB962C8B-B14F-4D97-AF65-F5344CB8AC3E}">
        <p14:creationId xmlns:p14="http://schemas.microsoft.com/office/powerpoint/2010/main" val="415637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A40D8B-FB80-F14D-A243-0C08F5785E71}"/>
              </a:ext>
            </a:extLst>
          </p:cNvPr>
          <p:cNvSpPr>
            <a:spLocks noGrp="1"/>
          </p:cNvSpPr>
          <p:nvPr>
            <p:ph idx="1"/>
          </p:nvPr>
        </p:nvSpPr>
        <p:spPr>
          <a:xfrm>
            <a:off x="0" y="170121"/>
            <a:ext cx="12192000" cy="6687879"/>
          </a:xfrm>
        </p:spPr>
        <p:txBody>
          <a:bodyPr>
            <a:normAutofit/>
          </a:bodyPr>
          <a:lstStyle/>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r>
              <a:rPr lang="it-IT" i="1" kern="0" dirty="0">
                <a:latin typeface="Calibri" panose="020F0502020204030204" pitchFamily="34" charset="0"/>
              </a:rPr>
              <a:t>...Mi sono perciò proposto in primo luogo il compito di costruire il </a:t>
            </a:r>
            <a:r>
              <a:rPr lang="it-IT" b="1" i="1" kern="0" dirty="0">
                <a:latin typeface="Calibri" panose="020F0502020204030204" pitchFamily="34" charset="0"/>
              </a:rPr>
              <a:t>concetto di grandezza </a:t>
            </a:r>
            <a:r>
              <a:rPr lang="it-IT" b="1" i="1" kern="0" dirty="0" err="1">
                <a:latin typeface="Calibri" panose="020F0502020204030204" pitchFamily="34" charset="0"/>
              </a:rPr>
              <a:t>multiplamente</a:t>
            </a:r>
            <a:r>
              <a:rPr lang="it-IT" b="1" i="1" kern="0" dirty="0">
                <a:latin typeface="Calibri" panose="020F0502020204030204" pitchFamily="34" charset="0"/>
              </a:rPr>
              <a:t> estesa</a:t>
            </a:r>
            <a:r>
              <a:rPr lang="it-IT" i="1" kern="0" dirty="0">
                <a:latin typeface="Calibri" panose="020F0502020204030204" pitchFamily="34" charset="0"/>
              </a:rPr>
              <a:t> </a:t>
            </a:r>
            <a:r>
              <a:rPr lang="it-IT" b="1" i="1" kern="0" dirty="0">
                <a:latin typeface="Calibri" panose="020F0502020204030204" pitchFamily="34" charset="0"/>
              </a:rPr>
              <a:t>(</a:t>
            </a:r>
            <a:r>
              <a:rPr lang="it-IT" b="1" i="1" kern="0" dirty="0" err="1">
                <a:latin typeface="Calibri" panose="020F0502020204030204" pitchFamily="34" charset="0"/>
              </a:rPr>
              <a:t>mehrfach</a:t>
            </a:r>
            <a:r>
              <a:rPr lang="it-IT" b="1" i="1" kern="0" dirty="0">
                <a:latin typeface="Calibri" panose="020F0502020204030204" pitchFamily="34" charset="0"/>
              </a:rPr>
              <a:t> </a:t>
            </a:r>
            <a:r>
              <a:rPr lang="it-IT" b="1" i="1" kern="0" dirty="0" err="1">
                <a:latin typeface="Calibri" panose="020F0502020204030204" pitchFamily="34" charset="0"/>
              </a:rPr>
              <a:t>ausgedehnter</a:t>
            </a:r>
            <a:r>
              <a:rPr lang="it-IT" b="1" i="1" kern="0" dirty="0">
                <a:latin typeface="Calibri" panose="020F0502020204030204" pitchFamily="34" charset="0"/>
              </a:rPr>
              <a:t> </a:t>
            </a:r>
            <a:r>
              <a:rPr lang="it-IT" b="1" i="1" kern="0" dirty="0" err="1">
                <a:latin typeface="Calibri" panose="020F0502020204030204" pitchFamily="34" charset="0"/>
              </a:rPr>
              <a:t>Grössen</a:t>
            </a:r>
            <a:r>
              <a:rPr lang="it-IT" b="1" i="1" kern="0" dirty="0">
                <a:latin typeface="Calibri" panose="020F0502020204030204" pitchFamily="34" charset="0"/>
              </a:rPr>
              <a:t>)...</a:t>
            </a:r>
            <a:r>
              <a:rPr lang="it-IT" i="1" kern="0" dirty="0">
                <a:latin typeface="Calibri" panose="020F0502020204030204" pitchFamily="34" charset="0"/>
              </a:rPr>
              <a:t>esse costituiranno le </a:t>
            </a:r>
            <a:r>
              <a:rPr lang="it-IT" b="1" i="1" kern="0" dirty="0">
                <a:latin typeface="Calibri" panose="020F0502020204030204" pitchFamily="34" charset="0"/>
              </a:rPr>
              <a:t>Varietà </a:t>
            </a:r>
            <a:r>
              <a:rPr lang="it-IT" i="1" kern="0" dirty="0">
                <a:latin typeface="Calibri" panose="020F0502020204030204" pitchFamily="34" charset="0"/>
              </a:rPr>
              <a:t>(</a:t>
            </a:r>
            <a:r>
              <a:rPr lang="it-IT" i="1" kern="0" dirty="0" err="1">
                <a:latin typeface="Calibri" panose="020F0502020204030204" pitchFamily="34" charset="0"/>
              </a:rPr>
              <a:t>Mannigfaltigkeit</a:t>
            </a:r>
            <a:r>
              <a:rPr lang="it-IT" i="1" kern="0" dirty="0">
                <a:latin typeface="Calibri" panose="020F0502020204030204" pitchFamily="34" charset="0"/>
              </a:rPr>
              <a:t>)</a:t>
            </a:r>
            <a:r>
              <a:rPr lang="it-IT" kern="0" dirty="0">
                <a:latin typeface="Calibri" panose="020F0502020204030204" pitchFamily="34" charset="0"/>
              </a:rPr>
              <a:t>, </a:t>
            </a:r>
            <a:r>
              <a:rPr lang="it-IT" i="1" kern="0" dirty="0">
                <a:latin typeface="Calibri" panose="020F0502020204030204" pitchFamily="34" charset="0"/>
              </a:rPr>
              <a:t>continue o discrete.</a:t>
            </a:r>
          </a:p>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endParaRPr lang="it-IT" i="1" kern="0" dirty="0">
              <a:latin typeface="Calibri" panose="020F0502020204030204" pitchFamily="34" charset="0"/>
            </a:endParaRPr>
          </a:p>
          <a:p>
            <a:pPr marL="0" indent="0" algn="just">
              <a:lnSpc>
                <a:spcPct val="100000"/>
              </a:lnSpc>
              <a:spcBef>
                <a:spcPts val="0"/>
              </a:spcBef>
              <a:buNone/>
            </a:pPr>
            <a:r>
              <a:rPr lang="it-IT" i="1" kern="0" dirty="0">
                <a:latin typeface="Calibri" panose="020F0502020204030204" pitchFamily="34" charset="0"/>
              </a:rPr>
              <a:t>...Da questo pertanto segue che una grandezza </a:t>
            </a:r>
            <a:r>
              <a:rPr lang="it-IT" i="1" kern="0" dirty="0" err="1">
                <a:latin typeface="Calibri" panose="020F0502020204030204" pitchFamily="34" charset="0"/>
              </a:rPr>
              <a:t>multiplamente</a:t>
            </a:r>
            <a:r>
              <a:rPr lang="it-IT" i="1" kern="0" dirty="0">
                <a:latin typeface="Calibri" panose="020F0502020204030204" pitchFamily="34" charset="0"/>
              </a:rPr>
              <a:t> estesa è passibile di diverse </a:t>
            </a:r>
            <a:r>
              <a:rPr lang="it-IT" b="1" i="1" kern="0" dirty="0">
                <a:latin typeface="Calibri" panose="020F0502020204030204" pitchFamily="34" charset="0"/>
              </a:rPr>
              <a:t>relazioni metriche</a:t>
            </a:r>
            <a:r>
              <a:rPr lang="it-IT" i="1" kern="0" dirty="0">
                <a:latin typeface="Calibri" panose="020F0502020204030204" pitchFamily="34" charset="0"/>
              </a:rPr>
              <a:t> (</a:t>
            </a:r>
            <a:r>
              <a:rPr lang="it-IT" i="1" kern="0" dirty="0" err="1">
                <a:latin typeface="Calibri" panose="020F0502020204030204" pitchFamily="34" charset="0"/>
              </a:rPr>
              <a:t>eine</a:t>
            </a:r>
            <a:r>
              <a:rPr lang="it-IT" i="1" kern="0" dirty="0">
                <a:latin typeface="Calibri" panose="020F0502020204030204" pitchFamily="34" charset="0"/>
              </a:rPr>
              <a:t> </a:t>
            </a:r>
            <a:r>
              <a:rPr lang="it-IT" i="1" kern="0" dirty="0" err="1">
                <a:latin typeface="Calibri" panose="020F0502020204030204" pitchFamily="34" charset="0"/>
              </a:rPr>
              <a:t>mehrfach</a:t>
            </a:r>
            <a:r>
              <a:rPr lang="it-IT" i="1" kern="0" dirty="0">
                <a:latin typeface="Calibri" panose="020F0502020204030204" pitchFamily="34" charset="0"/>
              </a:rPr>
              <a:t> </a:t>
            </a:r>
            <a:r>
              <a:rPr lang="it-IT" i="1" kern="0" dirty="0" err="1">
                <a:latin typeface="Calibri" panose="020F0502020204030204" pitchFamily="34" charset="0"/>
              </a:rPr>
              <a:t>ausgedehnte</a:t>
            </a:r>
            <a:r>
              <a:rPr lang="it-IT" i="1" kern="0" dirty="0">
                <a:latin typeface="Calibri" panose="020F0502020204030204" pitchFamily="34" charset="0"/>
              </a:rPr>
              <a:t> </a:t>
            </a:r>
            <a:r>
              <a:rPr lang="it-IT" i="1" kern="0" dirty="0" err="1">
                <a:latin typeface="Calibri" panose="020F0502020204030204" pitchFamily="34" charset="0"/>
              </a:rPr>
              <a:t>Grösse</a:t>
            </a:r>
            <a:r>
              <a:rPr lang="it-IT" i="1" kern="0" dirty="0">
                <a:latin typeface="Calibri" panose="020F0502020204030204" pitchFamily="34" charset="0"/>
              </a:rPr>
              <a:t> </a:t>
            </a:r>
            <a:r>
              <a:rPr lang="it-IT" i="1" kern="0" dirty="0" err="1">
                <a:latin typeface="Calibri" panose="020F0502020204030204" pitchFamily="34" charset="0"/>
              </a:rPr>
              <a:t>verschiedener</a:t>
            </a:r>
            <a:r>
              <a:rPr lang="it-IT" i="1" kern="0" dirty="0">
                <a:latin typeface="Calibri" panose="020F0502020204030204" pitchFamily="34" charset="0"/>
              </a:rPr>
              <a:t> </a:t>
            </a:r>
            <a:r>
              <a:rPr lang="it-IT" i="1" kern="0" dirty="0" err="1">
                <a:latin typeface="Calibri" panose="020F0502020204030204" pitchFamily="34" charset="0"/>
              </a:rPr>
              <a:t>Massverhältnisse</a:t>
            </a:r>
            <a:r>
              <a:rPr lang="it-IT" i="1" kern="0" dirty="0">
                <a:latin typeface="Calibri" panose="020F0502020204030204" pitchFamily="34" charset="0"/>
              </a:rPr>
              <a:t> </a:t>
            </a:r>
            <a:r>
              <a:rPr lang="it-IT" i="1" kern="0" dirty="0" err="1">
                <a:latin typeface="Calibri" panose="020F0502020204030204" pitchFamily="34" charset="0"/>
              </a:rPr>
              <a:t>fähig</a:t>
            </a:r>
            <a:r>
              <a:rPr lang="it-IT" i="1" kern="0" dirty="0">
                <a:latin typeface="Calibri" panose="020F0502020204030204" pitchFamily="34" charset="0"/>
              </a:rPr>
              <a:t> </a:t>
            </a:r>
            <a:r>
              <a:rPr lang="it-IT" i="1" kern="0" dirty="0" err="1">
                <a:latin typeface="Calibri" panose="020F0502020204030204" pitchFamily="34" charset="0"/>
              </a:rPr>
              <a:t>ist</a:t>
            </a:r>
            <a:r>
              <a:rPr lang="it-IT" kern="0" dirty="0">
                <a:latin typeface="Calibri" panose="020F0502020204030204" pitchFamily="34" charset="0"/>
              </a:rPr>
              <a:t>)</a:t>
            </a:r>
            <a:r>
              <a:rPr lang="it-IT" i="1" kern="0" dirty="0">
                <a:latin typeface="Calibri" panose="020F0502020204030204" pitchFamily="34" charset="0"/>
              </a:rPr>
              <a:t>, e che lo spazio costituisce quindi solo un caso particolare di una grandezza </a:t>
            </a:r>
            <a:r>
              <a:rPr lang="it-IT" i="1" kern="0" dirty="0" err="1">
                <a:latin typeface="Calibri" panose="020F0502020204030204" pitchFamily="34" charset="0"/>
              </a:rPr>
              <a:t>triplamente</a:t>
            </a:r>
            <a:r>
              <a:rPr lang="it-IT" i="1" kern="0" dirty="0">
                <a:latin typeface="Calibri" panose="020F0502020204030204" pitchFamily="34" charset="0"/>
              </a:rPr>
              <a:t> estesa.</a:t>
            </a:r>
          </a:p>
          <a:p>
            <a:pPr marL="0" indent="0" algn="just">
              <a:buNone/>
            </a:pPr>
            <a:endParaRPr lang="it-IT" sz="11200" i="1" dirty="0"/>
          </a:p>
          <a:p>
            <a:pPr marL="0" indent="0" algn="just">
              <a:buNone/>
            </a:pPr>
            <a:endParaRPr lang="it-IT" dirty="0"/>
          </a:p>
        </p:txBody>
      </p:sp>
    </p:spTree>
    <p:extLst>
      <p:ext uri="{BB962C8B-B14F-4D97-AF65-F5344CB8AC3E}">
        <p14:creationId xmlns:p14="http://schemas.microsoft.com/office/powerpoint/2010/main" val="1254583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0DB7E60-9FE1-D548-98D1-658262AB5C33}"/>
              </a:ext>
            </a:extLst>
          </p:cNvPr>
          <p:cNvSpPr>
            <a:spLocks noGrp="1"/>
          </p:cNvSpPr>
          <p:nvPr>
            <p:ph idx="1"/>
          </p:nvPr>
        </p:nvSpPr>
        <p:spPr>
          <a:xfrm>
            <a:off x="277403" y="-1"/>
            <a:ext cx="11805006" cy="6739847"/>
          </a:xfrm>
        </p:spPr>
        <p:txBody>
          <a:bodyPr>
            <a:normAutofit fontScale="25000" lnSpcReduction="20000"/>
          </a:bodyPr>
          <a:lstStyle/>
          <a:p>
            <a:pPr marL="0" indent="0">
              <a:buNone/>
            </a:pPr>
            <a:endParaRPr lang="it-IT" i="1" dirty="0"/>
          </a:p>
          <a:p>
            <a:pPr marL="0" indent="0" algn="just">
              <a:buNone/>
            </a:pPr>
            <a:endParaRPr lang="it-IT" sz="11200" i="1" dirty="0"/>
          </a:p>
          <a:p>
            <a:pPr marL="0" indent="0" algn="just">
              <a:buNone/>
            </a:pPr>
            <a:r>
              <a:rPr lang="it-IT" sz="11200" i="1" dirty="0"/>
              <a:t>...Da ciò nasce il problema di studiare i dati di fatto più semplici dai quali dedurre le relazioni metriche dello spazio; un problema che per la natura della questione non è completamente determinato; invero si possono dare più sistemi di fatti sufficienti a determinare le relazioni metriche dello spazio; il più importante è quello scelto per fondamento da Euclide. </a:t>
            </a:r>
          </a:p>
          <a:p>
            <a:pPr marL="0" indent="0" algn="just">
              <a:buNone/>
            </a:pPr>
            <a:r>
              <a:rPr lang="it-IT" sz="11200" i="1" dirty="0"/>
              <a:t>Questi fatti sono come tutti i fatti non necessari, ma solo di </a:t>
            </a:r>
            <a:r>
              <a:rPr lang="it-IT" sz="11200" b="1" i="1" dirty="0"/>
              <a:t>certezza empirica, sono ipotesi</a:t>
            </a:r>
            <a:r>
              <a:rPr lang="it-IT" sz="11200" i="1" dirty="0"/>
              <a:t>; si può così studiare la loro probabilità, che entro i limiti dell’osservazione è tuttavia assai grande, e dopo di ciò valutare l’ammissibilità della loro estensione al di là dei confini dell’osservazione sia dal lato dell’incommensurabilmente grande che dal lato dell’incommensurabilmente piccolo. </a:t>
            </a:r>
            <a:endParaRPr lang="it-IT" sz="11200" dirty="0"/>
          </a:p>
          <a:p>
            <a:pPr marL="0" indent="0" algn="just">
              <a:buNone/>
            </a:pPr>
            <a:endParaRPr lang="it-IT" sz="11200" i="1" dirty="0"/>
          </a:p>
          <a:p>
            <a:pPr marL="0" indent="0" algn="just">
              <a:buNone/>
            </a:pPr>
            <a:r>
              <a:rPr lang="it-IT" sz="11200" i="1" dirty="0"/>
              <a:t>… la questione di cosa siano le basi delle relazioni metriche dello spazio. ... Pertanto la realtà dello Spazio sottostante, le basi delle relazioni metriche, devono essere ricercate fuori di esso, nelle forze vincolanti (</a:t>
            </a:r>
            <a:r>
              <a:rPr lang="it-IT" sz="11200" b="1" i="1" dirty="0" err="1"/>
              <a:t>bindenen</a:t>
            </a:r>
            <a:r>
              <a:rPr lang="it-IT" sz="11200" b="1" i="1" dirty="0"/>
              <a:t> </a:t>
            </a:r>
            <a:r>
              <a:rPr lang="it-IT" sz="11200" b="1" i="1" dirty="0" err="1"/>
              <a:t>Kräften</a:t>
            </a:r>
            <a:r>
              <a:rPr lang="it-IT" sz="11200" i="1" dirty="0"/>
              <a:t>) che agiscono su di esso. … </a:t>
            </a:r>
          </a:p>
          <a:p>
            <a:pPr marL="0" indent="0" algn="just">
              <a:buNone/>
            </a:pPr>
            <a:r>
              <a:rPr lang="it-IT" sz="11200" i="1" dirty="0"/>
              <a:t>Questo ci porta nel campo di un’altra scienza, il regno della fisica, nel quale la natura dell’attuale occasione non ci permette di entrare.</a:t>
            </a:r>
            <a:endParaRPr lang="it-IT" sz="11200" dirty="0"/>
          </a:p>
          <a:p>
            <a:pPr marL="0" indent="0">
              <a:buNone/>
            </a:pPr>
            <a:endParaRPr lang="it-IT" dirty="0"/>
          </a:p>
        </p:txBody>
      </p:sp>
    </p:spTree>
    <p:extLst>
      <p:ext uri="{BB962C8B-B14F-4D97-AF65-F5344CB8AC3E}">
        <p14:creationId xmlns:p14="http://schemas.microsoft.com/office/powerpoint/2010/main" val="1170867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B62DA4DF-F066-724F-987F-85DF24087F2A}"/>
              </a:ext>
            </a:extLst>
          </p:cNvPr>
          <p:cNvPicPr>
            <a:picLocks noGrp="1" noChangeAspect="1"/>
          </p:cNvPicPr>
          <p:nvPr>
            <p:ph idx="1"/>
          </p:nvPr>
        </p:nvPicPr>
        <p:blipFill>
          <a:blip r:embed="rId2"/>
          <a:stretch>
            <a:fillRect/>
          </a:stretch>
        </p:blipFill>
        <p:spPr>
          <a:xfrm>
            <a:off x="0" y="0"/>
            <a:ext cx="4123278" cy="4541178"/>
          </a:xfrm>
        </p:spPr>
      </p:pic>
      <p:sp>
        <p:nvSpPr>
          <p:cNvPr id="6" name="CasellaDiTesto 5">
            <a:extLst>
              <a:ext uri="{FF2B5EF4-FFF2-40B4-BE49-F238E27FC236}">
                <a16:creationId xmlns:a16="http://schemas.microsoft.com/office/drawing/2014/main" id="{1A31B664-899D-BB49-ACB7-F71E20D113DC}"/>
              </a:ext>
            </a:extLst>
          </p:cNvPr>
          <p:cNvSpPr txBox="1"/>
          <p:nvPr/>
        </p:nvSpPr>
        <p:spPr>
          <a:xfrm>
            <a:off x="4606165" y="524987"/>
            <a:ext cx="7486519" cy="3970318"/>
          </a:xfrm>
          <a:prstGeom prst="rect">
            <a:avLst/>
          </a:prstGeom>
          <a:noFill/>
        </p:spPr>
        <p:txBody>
          <a:bodyPr wrap="square" rtlCol="0">
            <a:spAutoFit/>
          </a:bodyPr>
          <a:lstStyle/>
          <a:p>
            <a:pPr algn="just"/>
            <a:r>
              <a:rPr lang="it-IT" sz="2800" dirty="0"/>
              <a:t>(1908): </a:t>
            </a:r>
            <a:r>
              <a:rPr lang="it-IT" sz="2800" i="1" dirty="0"/>
              <a:t>I concetti di spazio e di tempo che desidero esporvi traggono origine dal terreno della fisica sperimentale, e in ciò risiede la loro forza. Sono radicali. </a:t>
            </a:r>
          </a:p>
          <a:p>
            <a:pPr algn="just"/>
            <a:r>
              <a:rPr lang="it-IT" sz="2800" i="1" dirty="0"/>
              <a:t>D'ora in avanti lo spazio singolarmente inteso, ed il tempo singolarmente inteso, sono destinati a svanire in nient'altro che ombre, e solo una </a:t>
            </a:r>
            <a:r>
              <a:rPr lang="it-IT" sz="2800" b="1" i="1" dirty="0"/>
              <a:t>connessione</a:t>
            </a:r>
            <a:r>
              <a:rPr lang="it-IT" sz="2800" i="1" dirty="0"/>
              <a:t> </a:t>
            </a:r>
            <a:r>
              <a:rPr lang="it-IT" sz="2800" b="1" i="1" dirty="0"/>
              <a:t>dei due</a:t>
            </a:r>
            <a:r>
              <a:rPr lang="it-IT" sz="2800" i="1" dirty="0"/>
              <a:t> potrà preservare una realtà indipendente.</a:t>
            </a:r>
            <a:r>
              <a:rPr lang="it-IT" sz="2800" dirty="0"/>
              <a:t> </a:t>
            </a:r>
          </a:p>
        </p:txBody>
      </p:sp>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5F86B341-43D6-B746-9795-269131E3EDF9}"/>
                  </a:ext>
                </a:extLst>
              </p:cNvPr>
              <p:cNvSpPr/>
              <p:nvPr/>
            </p:nvSpPr>
            <p:spPr>
              <a:xfrm>
                <a:off x="4906537" y="4856107"/>
                <a:ext cx="6294174" cy="5219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2800" b="0" i="1" smtClean="0">
                          <a:latin typeface="Cambria Math" panose="02040503050406030204" pitchFamily="18" charset="0"/>
                        </a:rPr>
                        <m:t>𝑔</m:t>
                      </m:r>
                      <m:r>
                        <a:rPr lang="it-IT" sz="2800" i="0">
                          <a:latin typeface="Cambria Math" panose="02040503050406030204" pitchFamily="18" charset="0"/>
                        </a:rPr>
                        <m:t>=  </m:t>
                      </m:r>
                      <m:sSup>
                        <m:sSupPr>
                          <m:ctrlPr>
                            <a:rPr lang="it-IT" sz="2800" i="1">
                              <a:latin typeface="Cambria Math" panose="02040503050406030204" pitchFamily="18" charset="0"/>
                            </a:rPr>
                          </m:ctrlPr>
                        </m:sSupPr>
                        <m:e>
                          <m:r>
                            <a:rPr lang="it-IT" sz="2800" i="1">
                              <a:latin typeface="Cambria Math" panose="02040503050406030204" pitchFamily="18" charset="0"/>
                            </a:rPr>
                            <m:t>𝑐</m:t>
                          </m:r>
                        </m:e>
                        <m:sup>
                          <m:r>
                            <a:rPr lang="it-IT" sz="2800" i="0">
                              <a:latin typeface="Cambria Math" panose="02040503050406030204" pitchFamily="18" charset="0"/>
                            </a:rPr>
                            <m:t>2</m:t>
                          </m:r>
                        </m:sup>
                      </m:sSup>
                      <m:r>
                        <a:rPr lang="it-IT" sz="2800" i="1">
                          <a:latin typeface="Cambria Math" panose="02040503050406030204" pitchFamily="18" charset="0"/>
                        </a:rPr>
                        <m:t>𝑑𝑡</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𝑑𝑥</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𝑑𝑦</m:t>
                      </m:r>
                      <m:r>
                        <a:rPr lang="it-IT" sz="2800" i="0" baseline="30000">
                          <a:latin typeface="Cambria Math" panose="02040503050406030204" pitchFamily="18" charset="0"/>
                        </a:rPr>
                        <m:t>2</m:t>
                      </m:r>
                      <m:r>
                        <a:rPr lang="it-IT" sz="2800" i="0">
                          <a:latin typeface="Cambria Math" panose="02040503050406030204" pitchFamily="18" charset="0"/>
                        </a:rPr>
                        <m:t>−</m:t>
                      </m:r>
                      <m:r>
                        <a:rPr lang="it-IT" sz="2800" i="1">
                          <a:latin typeface="Cambria Math" panose="02040503050406030204" pitchFamily="18" charset="0"/>
                        </a:rPr>
                        <m:t>𝑑𝑦</m:t>
                      </m:r>
                      <m:r>
                        <a:rPr lang="it-IT" sz="2800" i="0" baseline="30000">
                          <a:latin typeface="Cambria Math" panose="02040503050406030204" pitchFamily="18" charset="0"/>
                        </a:rPr>
                        <m:t>2</m:t>
                      </m:r>
                    </m:oMath>
                  </m:oMathPara>
                </a14:m>
                <a:endParaRPr lang="it-IT" sz="2800" baseline="30000" dirty="0"/>
              </a:p>
            </p:txBody>
          </p:sp>
        </mc:Choice>
        <mc:Fallback xmlns="">
          <p:sp>
            <p:nvSpPr>
              <p:cNvPr id="7" name="Rettangolo 6">
                <a:extLst>
                  <a:ext uri="{FF2B5EF4-FFF2-40B4-BE49-F238E27FC236}">
                    <a16:creationId xmlns:a16="http://schemas.microsoft.com/office/drawing/2014/main" id="{5F86B341-43D6-B746-9795-269131E3EDF9}"/>
                  </a:ext>
                </a:extLst>
              </p:cNvPr>
              <p:cNvSpPr>
                <a:spLocks noRot="1" noChangeAspect="1" noMove="1" noResize="1" noEditPoints="1" noAdjustHandles="1" noChangeArrowheads="1" noChangeShapeType="1" noTextEdit="1"/>
              </p:cNvSpPr>
              <p:nvPr/>
            </p:nvSpPr>
            <p:spPr>
              <a:xfrm>
                <a:off x="4906537" y="4856107"/>
                <a:ext cx="6294174" cy="521938"/>
              </a:xfrm>
              <a:prstGeom prst="rect">
                <a:avLst/>
              </a:prstGeom>
              <a:blipFill>
                <a:blip r:embed="rId3"/>
                <a:stretch>
                  <a:fillRect b="-23810"/>
                </a:stretch>
              </a:blipFill>
            </p:spPr>
            <p:txBody>
              <a:bodyPr/>
              <a:lstStyle/>
              <a:p>
                <a:r>
                  <a:rPr lang="it-IT">
                    <a:noFill/>
                  </a:rPr>
                  <a:t> </a:t>
                </a:r>
              </a:p>
            </p:txBody>
          </p:sp>
        </mc:Fallback>
      </mc:AlternateContent>
      <p:sp>
        <p:nvSpPr>
          <p:cNvPr id="2" name="CasellaDiTesto 1">
            <a:extLst>
              <a:ext uri="{FF2B5EF4-FFF2-40B4-BE49-F238E27FC236}">
                <a16:creationId xmlns:a16="http://schemas.microsoft.com/office/drawing/2014/main" id="{2ED71C8D-658D-4848-A3E8-E3449EFA36FF}"/>
              </a:ext>
            </a:extLst>
          </p:cNvPr>
          <p:cNvSpPr txBox="1"/>
          <p:nvPr/>
        </p:nvSpPr>
        <p:spPr>
          <a:xfrm>
            <a:off x="308146" y="4823460"/>
            <a:ext cx="3506986" cy="400110"/>
          </a:xfrm>
          <a:prstGeom prst="rect">
            <a:avLst/>
          </a:prstGeom>
          <a:noFill/>
        </p:spPr>
        <p:txBody>
          <a:bodyPr wrap="none" rtlCol="0">
            <a:spAutoFit/>
          </a:bodyPr>
          <a:lstStyle/>
          <a:p>
            <a:r>
              <a:rPr lang="it-IT" sz="2000" dirty="0"/>
              <a:t>Hermann </a:t>
            </a:r>
            <a:r>
              <a:rPr lang="it-IT" sz="2000" dirty="0" err="1"/>
              <a:t>Minkowski</a:t>
            </a:r>
            <a:r>
              <a:rPr lang="it-IT" sz="2000" dirty="0"/>
              <a:t> 1864-1909</a:t>
            </a:r>
          </a:p>
        </p:txBody>
      </p:sp>
    </p:spTree>
    <p:extLst>
      <p:ext uri="{BB962C8B-B14F-4D97-AF65-F5344CB8AC3E}">
        <p14:creationId xmlns:p14="http://schemas.microsoft.com/office/powerpoint/2010/main" val="2927793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78A1FC3-8829-5544-ABD1-17A6DB3DAC10}"/>
                  </a:ext>
                </a:extLst>
              </p:cNvPr>
              <p:cNvSpPr>
                <a:spLocks noGrp="1"/>
              </p:cNvSpPr>
              <p:nvPr>
                <p:ph idx="1"/>
              </p:nvPr>
            </p:nvSpPr>
            <p:spPr>
              <a:xfrm>
                <a:off x="129283" y="79018"/>
                <a:ext cx="11983948" cy="6778982"/>
              </a:xfrm>
            </p:spPr>
            <p:txBody>
              <a:bodyPr>
                <a:normAutofit lnSpcReduction="10000"/>
              </a:bodyPr>
              <a:lstStyle/>
              <a:p>
                <a:pPr marL="0" indent="0" algn="just">
                  <a:buNone/>
                </a:pPr>
                <a:r>
                  <a:rPr lang="it-IT" dirty="0"/>
                  <a:t>La </a:t>
                </a:r>
                <a:r>
                  <a:rPr lang="it-IT" b="1" dirty="0"/>
                  <a:t>Teoria della Relatività Generale</a:t>
                </a:r>
                <a:r>
                  <a:rPr lang="it-IT" dirty="0"/>
                  <a:t>, di fatto una teoria geometrica, propone un modello di varietà 4 dimensionale, spazio-temporale, dotata di una metrica </a:t>
                </a:r>
                <a14:m>
                  <m:oMath xmlns:m="http://schemas.openxmlformats.org/officeDocument/2006/math">
                    <m:r>
                      <a:rPr lang="it-IT" i="1">
                        <a:latin typeface="Cambria Math" panose="02040503050406030204" pitchFamily="18" charset="0"/>
                      </a:rPr>
                      <m:t>𝑔</m:t>
                    </m:r>
                    <m:r>
                      <a:rPr lang="it-IT" b="0" i="0" smtClean="0">
                        <a:latin typeface="Cambria Math" panose="02040503050406030204" pitchFamily="18" charset="0"/>
                      </a:rPr>
                      <m:t> </m:t>
                    </m:r>
                  </m:oMath>
                </a14:m>
                <a:r>
                  <a:rPr lang="it-IT" dirty="0"/>
                  <a:t>di </a:t>
                </a:r>
                <a:r>
                  <a:rPr lang="it-IT" dirty="0" err="1"/>
                  <a:t>Minkowski</a:t>
                </a:r>
                <a:r>
                  <a:rPr lang="it-IT" dirty="0"/>
                  <a:t> che soddisfa l’</a:t>
                </a:r>
                <a:r>
                  <a:rPr lang="it-IT" b="1" dirty="0"/>
                  <a:t>Equazione di Campo di Einstein</a:t>
                </a:r>
                <a:r>
                  <a:rPr lang="it-IT" dirty="0"/>
                  <a:t>:</a:t>
                </a:r>
              </a:p>
              <a:p>
                <a:pPr marL="0" indent="0" algn="just">
                  <a:buNone/>
                </a:pPr>
                <a:endParaRPr lang="it-IT" dirty="0"/>
              </a:p>
              <a:p>
                <a:pPr marL="0" indent="0">
                  <a:buNone/>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𝑅𝑖𝑐</m:t>
                      </m:r>
                      <m:r>
                        <a:rPr lang="it-IT" i="1" baseline="-25000">
                          <a:latin typeface="Cambria Math" panose="02040503050406030204" pitchFamily="18" charset="0"/>
                        </a:rPr>
                        <m:t>𝑔</m:t>
                      </m:r>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2</m:t>
                          </m:r>
                        </m:den>
                      </m:f>
                      <m:r>
                        <a:rPr lang="it-IT" i="1" smtClean="0">
                          <a:latin typeface="Cambria Math" panose="02040503050406030204" pitchFamily="18" charset="0"/>
                        </a:rPr>
                        <m:t> </m:t>
                      </m:r>
                      <m:r>
                        <a:rPr lang="it-IT" i="1">
                          <a:latin typeface="Cambria Math" panose="02040503050406030204" pitchFamily="18" charset="0"/>
                        </a:rPr>
                        <m:t>𝑠</m:t>
                      </m:r>
                      <m:r>
                        <a:rPr lang="it-IT" i="1" baseline="-25000">
                          <a:latin typeface="Cambria Math" panose="02040503050406030204" pitchFamily="18" charset="0"/>
                        </a:rPr>
                        <m:t>𝑔</m:t>
                      </m:r>
                      <m:r>
                        <a:rPr lang="it-IT" i="1">
                          <a:latin typeface="Cambria Math" panose="02040503050406030204" pitchFamily="18" charset="0"/>
                        </a:rPr>
                        <m:t> </m:t>
                      </m:r>
                      <m:r>
                        <a:rPr lang="it-IT" i="1">
                          <a:latin typeface="Cambria Math" panose="02040503050406030204" pitchFamily="18" charset="0"/>
                        </a:rPr>
                        <m:t>𝑔</m:t>
                      </m:r>
                      <m:r>
                        <a:rPr lang="it-IT" i="1">
                          <a:latin typeface="Cambria Math" panose="02040503050406030204" pitchFamily="18" charset="0"/>
                        </a:rPr>
                        <m:t>=8</m:t>
                      </m:r>
                      <m:r>
                        <a:rPr lang="it-IT" i="1">
                          <a:latin typeface="Cambria Math" panose="02040503050406030204" pitchFamily="18" charset="0"/>
                        </a:rPr>
                        <m:t>𝜋</m:t>
                      </m:r>
                      <m:r>
                        <a:rPr lang="it-IT" i="1">
                          <a:latin typeface="Cambria Math" panose="02040503050406030204" pitchFamily="18" charset="0"/>
                        </a:rPr>
                        <m:t>𝑇</m:t>
                      </m:r>
                    </m:oMath>
                  </m:oMathPara>
                </a14:m>
                <a:endParaRPr lang="it-IT" dirty="0"/>
              </a:p>
              <a:p>
                <a:pPr marL="0" indent="0">
                  <a:buNone/>
                </a:pPr>
                <a:endParaRPr lang="it-IT" dirty="0"/>
              </a:p>
              <a:p>
                <a:pPr marL="0" indent="0" algn="just">
                  <a:buNone/>
                </a:pPr>
                <a14:m>
                  <m:oMath xmlns:m="http://schemas.openxmlformats.org/officeDocument/2006/math">
                    <m:r>
                      <a:rPr lang="it-IT" i="1">
                        <a:latin typeface="Cambria Math" panose="02040503050406030204" pitchFamily="18" charset="0"/>
                      </a:rPr>
                      <m:t>𝑅𝑖𝑐</m:t>
                    </m:r>
                    <m:r>
                      <a:rPr lang="it-IT" i="1" baseline="-25000">
                        <a:latin typeface="Cambria Math" panose="02040503050406030204" pitchFamily="18" charset="0"/>
                      </a:rPr>
                      <m:t>𝑔</m:t>
                    </m:r>
                  </m:oMath>
                </a14:m>
                <a:r>
                  <a:rPr lang="it-IT" dirty="0"/>
                  <a:t> e </a:t>
                </a:r>
                <a14:m>
                  <m:oMath xmlns:m="http://schemas.openxmlformats.org/officeDocument/2006/math">
                    <m:r>
                      <a:rPr lang="it-IT" i="1">
                        <a:latin typeface="Cambria Math" panose="02040503050406030204" pitchFamily="18" charset="0"/>
                      </a:rPr>
                      <m:t>𝑠</m:t>
                    </m:r>
                    <m:r>
                      <a:rPr lang="it-IT" i="1" baseline="-25000">
                        <a:latin typeface="Cambria Math" panose="02040503050406030204" pitchFamily="18" charset="0"/>
                      </a:rPr>
                      <m:t>𝑔</m:t>
                    </m:r>
                  </m:oMath>
                </a14:m>
                <a:r>
                  <a:rPr lang="it-IT" dirty="0"/>
                  <a:t> denotano rispettivamente la </a:t>
                </a:r>
                <a:r>
                  <a:rPr lang="it-IT" b="1" dirty="0"/>
                  <a:t>curvatura di Ricci</a:t>
                </a:r>
                <a:r>
                  <a:rPr lang="it-IT" dirty="0"/>
                  <a:t> e la </a:t>
                </a:r>
                <a:r>
                  <a:rPr lang="it-IT" b="1" dirty="0"/>
                  <a:t>curvatura scalare</a:t>
                </a:r>
                <a:r>
                  <a:rPr lang="it-IT" dirty="0"/>
                  <a:t> della metrica </a:t>
                </a:r>
                <a14:m>
                  <m:oMath xmlns:m="http://schemas.openxmlformats.org/officeDocument/2006/math">
                    <m:r>
                      <a:rPr lang="it-IT" i="1">
                        <a:latin typeface="Cambria Math" panose="02040503050406030204" pitchFamily="18" charset="0"/>
                      </a:rPr>
                      <m:t>𝑔</m:t>
                    </m:r>
                  </m:oMath>
                </a14:m>
                <a:r>
                  <a:rPr lang="it-IT" dirty="0"/>
                  <a:t>. </a:t>
                </a:r>
                <a14:m>
                  <m:oMath xmlns:m="http://schemas.openxmlformats.org/officeDocument/2006/math">
                    <m:r>
                      <a:rPr lang="it-IT" i="1">
                        <a:latin typeface="Cambria Math" panose="02040503050406030204" pitchFamily="18" charset="0"/>
                      </a:rPr>
                      <m:t>𝑇</m:t>
                    </m:r>
                  </m:oMath>
                </a14:m>
                <a:r>
                  <a:rPr lang="it-IT" dirty="0"/>
                  <a:t> è il </a:t>
                </a:r>
                <a:r>
                  <a:rPr lang="it-IT" b="1" dirty="0"/>
                  <a:t>Tensore Energia Impulso </a:t>
                </a:r>
                <a:r>
                  <a:rPr lang="it-IT" dirty="0"/>
                  <a:t>che contiene tutta l’informazione proveniente dalla fisica, in particolare dalla materia.</a:t>
                </a:r>
              </a:p>
              <a:p>
                <a:pPr marL="0" indent="0" algn="just">
                  <a:buNone/>
                </a:pPr>
                <a:endParaRPr lang="it-IT" dirty="0"/>
              </a:p>
              <a:p>
                <a:pPr marL="0" indent="0" algn="just">
                  <a:buNone/>
                </a:pPr>
                <a:r>
                  <a:rPr lang="it-IT" dirty="0"/>
                  <a:t>Einstein descrive l'equazione come un monumento composto da </a:t>
                </a:r>
                <a:r>
                  <a:rPr lang="it-IT" b="1" i="1" dirty="0"/>
                  <a:t>marmo pregiato</a:t>
                </a:r>
                <a:r>
                  <a:rPr lang="it-IT" dirty="0"/>
                  <a:t> (la parte sinistra che riguarda la geometria) e da </a:t>
                </a:r>
                <a:r>
                  <a:rPr lang="it-IT" b="1" i="1" dirty="0"/>
                  <a:t>legno scadente</a:t>
                </a:r>
                <a:r>
                  <a:rPr lang="it-IT" dirty="0"/>
                  <a:t> (la parte destra che riguarda la materia). Su questa parte “di legno” lavorano i fisici, come falegnami intagliando un modello dello spazio. Lui stesso si pose alla ricerca di una buona formalizzazione del tensore </a:t>
                </a:r>
                <a14:m>
                  <m:oMath xmlns:m="http://schemas.openxmlformats.org/officeDocument/2006/math">
                    <m:r>
                      <a:rPr lang="it-IT" i="1">
                        <a:latin typeface="Cambria Math" panose="02040503050406030204" pitchFamily="18" charset="0"/>
                      </a:rPr>
                      <m:t>𝑇</m:t>
                    </m:r>
                  </m:oMath>
                </a14:m>
                <a:r>
                  <a:rPr lang="it-IT" dirty="0"/>
                  <a:t>, tutt’oggi ancora lontana da essere raggiunta.</a:t>
                </a:r>
              </a:p>
              <a:p>
                <a:pPr marL="0" indent="0">
                  <a:buNone/>
                </a:pPr>
                <a:endParaRPr lang="it-IT" dirty="0"/>
              </a:p>
              <a:p>
                <a:pPr marL="0" indent="0">
                  <a:buNone/>
                </a:pPr>
                <a:endParaRPr lang="it-IT" dirty="0"/>
              </a:p>
            </p:txBody>
          </p:sp>
        </mc:Choice>
        <mc:Fallback xmlns="">
          <p:sp>
            <p:nvSpPr>
              <p:cNvPr id="3" name="Segnaposto contenuto 2">
                <a:extLst>
                  <a:ext uri="{FF2B5EF4-FFF2-40B4-BE49-F238E27FC236}">
                    <a16:creationId xmlns:a16="http://schemas.microsoft.com/office/drawing/2014/main" id="{778A1FC3-8829-5544-ABD1-17A6DB3DAC10}"/>
                  </a:ext>
                </a:extLst>
              </p:cNvPr>
              <p:cNvSpPr>
                <a:spLocks noGrp="1" noRot="1" noChangeAspect="1" noMove="1" noResize="1" noEditPoints="1" noAdjustHandles="1" noChangeArrowheads="1" noChangeShapeType="1" noTextEdit="1"/>
              </p:cNvSpPr>
              <p:nvPr>
                <p:ph idx="1"/>
              </p:nvPr>
            </p:nvSpPr>
            <p:spPr>
              <a:xfrm>
                <a:off x="129283" y="79018"/>
                <a:ext cx="11983948" cy="6778982"/>
              </a:xfrm>
              <a:blipFill>
                <a:blip r:embed="rId2"/>
                <a:stretch>
                  <a:fillRect l="-1059" t="-2060" r="-1801"/>
                </a:stretch>
              </a:blipFill>
            </p:spPr>
            <p:txBody>
              <a:bodyPr/>
              <a:lstStyle/>
              <a:p>
                <a:r>
                  <a:rPr lang="it-IT">
                    <a:noFill/>
                  </a:rPr>
                  <a:t> </a:t>
                </a:r>
              </a:p>
            </p:txBody>
          </p:sp>
        </mc:Fallback>
      </mc:AlternateContent>
    </p:spTree>
    <p:extLst>
      <p:ext uri="{BB962C8B-B14F-4D97-AF65-F5344CB8AC3E}">
        <p14:creationId xmlns:p14="http://schemas.microsoft.com/office/powerpoint/2010/main" val="323654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0D674F1D-4685-394D-8510-1C77CA9807EE}"/>
                  </a:ext>
                </a:extLst>
              </p:cNvPr>
              <p:cNvSpPr>
                <a:spLocks noGrp="1"/>
              </p:cNvSpPr>
              <p:nvPr>
                <p:ph idx="1"/>
              </p:nvPr>
            </p:nvSpPr>
            <p:spPr/>
            <p:txBody>
              <a:bodyPr>
                <a:normAutofit lnSpcReduction="10000"/>
              </a:bodyPr>
              <a:lstStyle/>
              <a:p>
                <a:endParaRPr lang="it-IT" sz="3600" dirty="0"/>
              </a:p>
              <a:p>
                <a:r>
                  <a:rPr lang="it-IT" sz="3600" dirty="0"/>
                  <a:t>Archimede (225 a.C.)           </a:t>
                </a:r>
                <a:r>
                  <a:rPr lang="it-IT" sz="3600" dirty="0" err="1"/>
                  <a:t>A</a:t>
                </a:r>
                <a:r>
                  <a:rPr lang="it-IT" sz="3600" baseline="-25000" dirty="0" err="1"/>
                  <a:t>Sfera</a:t>
                </a:r>
                <a:r>
                  <a:rPr lang="it-IT" sz="3600" dirty="0"/>
                  <a:t> = </a:t>
                </a:r>
                <a14:m>
                  <m:oMath xmlns:m="http://schemas.openxmlformats.org/officeDocument/2006/math">
                    <m:r>
                      <m:rPr>
                        <m:nor/>
                      </m:rPr>
                      <a:rPr lang="it-IT" sz="3600"/>
                      <m:t>4</m:t>
                    </m:r>
                    <m:r>
                      <m:rPr>
                        <m:nor/>
                      </m:rPr>
                      <a:rPr lang="it-IT" sz="3600"/>
                      <m:t>π</m:t>
                    </m:r>
                    <m:r>
                      <m:rPr>
                        <m:nor/>
                      </m:rPr>
                      <a:rPr lang="it-IT" sz="3600"/>
                      <m:t>r</m:t>
                    </m:r>
                    <m:r>
                      <m:rPr>
                        <m:nor/>
                      </m:rPr>
                      <a:rPr lang="it-IT" sz="3600" baseline="30000" smtClean="0"/>
                      <m:t>2</m:t>
                    </m:r>
                  </m:oMath>
                </a14:m>
                <a:r>
                  <a:rPr lang="it-IT" sz="3600" dirty="0">
                    <a:effectLst/>
                  </a:rPr>
                  <a:t> </a:t>
                </a:r>
                <a:r>
                  <a:rPr lang="it-IT" sz="3600" dirty="0"/>
                  <a:t> </a:t>
                </a:r>
                <a:r>
                  <a:rPr lang="it-IT" sz="3200" dirty="0"/>
                  <a:t> (</a:t>
                </a:r>
                <a14:m>
                  <m:oMath xmlns:m="http://schemas.openxmlformats.org/officeDocument/2006/math">
                    <m:f>
                      <m:fPr>
                        <m:ctrlPr>
                          <a:rPr lang="it-IT" sz="3200" b="0" i="1" smtClean="0">
                            <a:latin typeface="Cambria Math" panose="02040503050406030204" pitchFamily="18" charset="0"/>
                          </a:rPr>
                        </m:ctrlPr>
                      </m:fPr>
                      <m:num>
                        <m:r>
                          <a:rPr lang="it-IT" sz="3200" b="0" i="1" smtClean="0">
                            <a:latin typeface="Cambria Math" panose="02040503050406030204" pitchFamily="18" charset="0"/>
                          </a:rPr>
                          <m:t>1</m:t>
                        </m:r>
                      </m:num>
                      <m:den>
                        <m:sSup>
                          <m:sSupPr>
                            <m:ctrlPr>
                              <a:rPr lang="it-IT" sz="3200" b="0" i="1" smtClean="0">
                                <a:latin typeface="Cambria Math" panose="02040503050406030204" pitchFamily="18" charset="0"/>
                              </a:rPr>
                            </m:ctrlPr>
                          </m:sSupPr>
                          <m:e>
                            <m:r>
                              <a:rPr lang="it-IT" sz="3200" b="0" i="1" smtClean="0">
                                <a:latin typeface="Cambria Math" panose="02040503050406030204" pitchFamily="18" charset="0"/>
                              </a:rPr>
                              <m:t>𝑟</m:t>
                            </m:r>
                          </m:e>
                          <m:sup>
                            <m:r>
                              <a:rPr lang="it-IT" sz="3200" b="0" i="1" smtClean="0">
                                <a:latin typeface="Cambria Math" panose="02040503050406030204" pitchFamily="18" charset="0"/>
                              </a:rPr>
                              <m:t>2</m:t>
                            </m:r>
                          </m:sup>
                        </m:sSup>
                      </m:den>
                    </m:f>
                    <m:r>
                      <a:rPr lang="it-IT" sz="3200" b="0" i="1" smtClean="0">
                        <a:latin typeface="Cambria Math" panose="02040503050406030204" pitchFamily="18" charset="0"/>
                      </a:rPr>
                      <m:t> </m:t>
                    </m:r>
                    <m:r>
                      <a:rPr lang="it-IT" sz="3200" b="0" i="1" smtClean="0">
                        <a:latin typeface="Cambria Math" panose="02040503050406030204" pitchFamily="18" charset="0"/>
                      </a:rPr>
                      <m:t>𝐴</m:t>
                    </m:r>
                    <m:r>
                      <a:rPr lang="it-IT" sz="3200" b="0" i="1" smtClean="0">
                        <a:latin typeface="Cambria Math" panose="02040503050406030204" pitchFamily="18" charset="0"/>
                      </a:rPr>
                      <m:t> </m:t>
                    </m:r>
                    <m:r>
                      <m:rPr>
                        <m:nor/>
                      </m:rPr>
                      <a:rPr lang="it-IT" sz="3200" b="0" i="0" smtClean="0">
                        <a:latin typeface="Cambria Math" panose="02040503050406030204" pitchFamily="18" charset="0"/>
                      </a:rPr>
                      <m:t>= </m:t>
                    </m:r>
                    <m:r>
                      <m:rPr>
                        <m:nor/>
                      </m:rPr>
                      <a:rPr lang="it-IT" sz="3200"/>
                      <m:t>4</m:t>
                    </m:r>
                    <m:r>
                      <m:rPr>
                        <m:nor/>
                      </m:rPr>
                      <a:rPr lang="it-IT" sz="3200"/>
                      <m:t>π</m:t>
                    </m:r>
                  </m:oMath>
                </a14:m>
                <a:r>
                  <a:rPr lang="it-IT" sz="3200" dirty="0">
                    <a:effectLst/>
                  </a:rPr>
                  <a:t>)</a:t>
                </a:r>
              </a:p>
              <a:p>
                <a:endParaRPr lang="it-IT" sz="3600" dirty="0"/>
              </a:p>
              <a:p>
                <a:r>
                  <a:rPr lang="it-IT" sz="3600" dirty="0"/>
                  <a:t>Gauss (1827)	                         </a:t>
                </a:r>
                <a14:m>
                  <m:oMath xmlns:m="http://schemas.openxmlformats.org/officeDocument/2006/math">
                    <m:r>
                      <a:rPr lang="it-IT" sz="3600" i="1">
                        <a:latin typeface="Cambria Math" panose="02040503050406030204" pitchFamily="18" charset="0"/>
                      </a:rPr>
                      <m:t>𝐾</m:t>
                    </m:r>
                    <m:r>
                      <a:rPr lang="it-IT" sz="3600" i="1">
                        <a:latin typeface="Cambria Math" panose="02040503050406030204" pitchFamily="18" charset="0"/>
                      </a:rPr>
                      <m:t>∙</m:t>
                    </m:r>
                    <m:r>
                      <a:rPr lang="it-IT" sz="3600" i="1">
                        <a:latin typeface="Cambria Math" panose="02040503050406030204" pitchFamily="18" charset="0"/>
                      </a:rPr>
                      <m:t>𝐴</m:t>
                    </m:r>
                    <m:r>
                      <a:rPr lang="it-IT" sz="3600" i="1">
                        <a:latin typeface="Cambria Math" panose="02040503050406030204" pitchFamily="18" charset="0"/>
                      </a:rPr>
                      <m:t>=</m:t>
                    </m:r>
                    <m:d>
                      <m:dPr>
                        <m:ctrlPr>
                          <a:rPr lang="it-IT" sz="3600" i="1">
                            <a:latin typeface="Cambria Math" panose="02040503050406030204" pitchFamily="18" charset="0"/>
                          </a:rPr>
                        </m:ctrlPr>
                      </m:dPr>
                      <m:e>
                        <m:r>
                          <a:rPr lang="it-IT" sz="3600" i="1">
                            <a:latin typeface="Cambria Math" panose="02040503050406030204" pitchFamily="18" charset="0"/>
                          </a:rPr>
                          <m:t>𝛼</m:t>
                        </m:r>
                        <m:r>
                          <a:rPr lang="it-IT" sz="3600" i="1">
                            <a:latin typeface="Cambria Math" panose="02040503050406030204" pitchFamily="18" charset="0"/>
                          </a:rPr>
                          <m:t>+ </m:t>
                        </m:r>
                        <m:r>
                          <a:rPr lang="it-IT" sz="3600" i="1">
                            <a:latin typeface="Cambria Math" panose="02040503050406030204" pitchFamily="18" charset="0"/>
                          </a:rPr>
                          <m:t>𝛽</m:t>
                        </m:r>
                        <m:r>
                          <a:rPr lang="it-IT" sz="3600" i="1">
                            <a:latin typeface="Cambria Math" panose="02040503050406030204" pitchFamily="18" charset="0"/>
                          </a:rPr>
                          <m:t>+ </m:t>
                        </m:r>
                        <m:r>
                          <a:rPr lang="it-IT" sz="3600" i="1">
                            <a:latin typeface="Cambria Math" panose="02040503050406030204" pitchFamily="18" charset="0"/>
                          </a:rPr>
                          <m:t>𝛾</m:t>
                        </m:r>
                        <m:r>
                          <a:rPr lang="it-IT" sz="3600" i="1">
                            <a:latin typeface="Cambria Math" panose="02040503050406030204" pitchFamily="18" charset="0"/>
                          </a:rPr>
                          <m:t>− </m:t>
                        </m:r>
                        <m:r>
                          <a:rPr lang="it-IT" sz="3600" i="1">
                            <a:latin typeface="Cambria Math" panose="02040503050406030204" pitchFamily="18" charset="0"/>
                          </a:rPr>
                          <m:t>𝜋</m:t>
                        </m:r>
                      </m:e>
                    </m:d>
                  </m:oMath>
                </a14:m>
                <a:endParaRPr lang="it-IT" sz="3600" dirty="0">
                  <a:effectLst/>
                </a:endParaRPr>
              </a:p>
              <a:p>
                <a:endParaRPr lang="it-IT" sz="3600" dirty="0"/>
              </a:p>
              <a:p>
                <a:r>
                  <a:rPr lang="en-US" sz="3600" dirty="0"/>
                  <a:t>Einstein (1916)                       </a:t>
                </a:r>
                <a14:m>
                  <m:oMath xmlns:m="http://schemas.openxmlformats.org/officeDocument/2006/math">
                    <m:sSub>
                      <m:sSubPr>
                        <m:ctrlPr>
                          <a:rPr lang="it-IT" sz="3600" i="1">
                            <a:latin typeface="Cambria Math" panose="02040503050406030204" pitchFamily="18" charset="0"/>
                          </a:rPr>
                        </m:ctrlPr>
                      </m:sSubPr>
                      <m:e>
                        <m:r>
                          <a:rPr lang="it-IT" sz="3600" i="1">
                            <a:latin typeface="Cambria Math" panose="02040503050406030204" pitchFamily="18" charset="0"/>
                          </a:rPr>
                          <m:t>𝑅𝑖𝑐</m:t>
                        </m:r>
                      </m:e>
                      <m:sub>
                        <m:r>
                          <a:rPr lang="it-IT" sz="3600" i="1">
                            <a:latin typeface="Cambria Math" panose="02040503050406030204" pitchFamily="18" charset="0"/>
                          </a:rPr>
                          <m:t>𝑔</m:t>
                        </m:r>
                      </m:sub>
                    </m:sSub>
                    <m:r>
                      <a:rPr lang="en-US" sz="3600" i="1">
                        <a:latin typeface="Cambria Math" panose="02040503050406030204" pitchFamily="18" charset="0"/>
                      </a:rPr>
                      <m:t>−</m:t>
                    </m:r>
                    <m:f>
                      <m:fPr>
                        <m:ctrlPr>
                          <a:rPr lang="it-IT"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2</m:t>
                        </m:r>
                      </m:den>
                    </m:f>
                    <m:r>
                      <a:rPr lang="en-US" sz="3600" i="1">
                        <a:latin typeface="Cambria Math" panose="02040503050406030204" pitchFamily="18" charset="0"/>
                      </a:rPr>
                      <m:t> </m:t>
                    </m:r>
                    <m:sSub>
                      <m:sSubPr>
                        <m:ctrlPr>
                          <a:rPr lang="it-IT" sz="3600" i="1">
                            <a:latin typeface="Cambria Math" panose="02040503050406030204" pitchFamily="18" charset="0"/>
                          </a:rPr>
                        </m:ctrlPr>
                      </m:sSubPr>
                      <m:e>
                        <m:r>
                          <a:rPr lang="it-IT" sz="3600" i="1">
                            <a:latin typeface="Cambria Math" panose="02040503050406030204" pitchFamily="18" charset="0"/>
                          </a:rPr>
                          <m:t>𝑠</m:t>
                        </m:r>
                      </m:e>
                      <m:sub>
                        <m:r>
                          <a:rPr lang="it-IT" sz="3600" i="1">
                            <a:latin typeface="Cambria Math" panose="02040503050406030204" pitchFamily="18" charset="0"/>
                          </a:rPr>
                          <m:t>𝑔</m:t>
                        </m:r>
                      </m:sub>
                    </m:sSub>
                    <m:r>
                      <a:rPr lang="en-US" sz="3600" i="1" baseline="-25000">
                        <a:latin typeface="Cambria Math" panose="02040503050406030204" pitchFamily="18" charset="0"/>
                      </a:rPr>
                      <m:t> </m:t>
                    </m:r>
                    <m:r>
                      <a:rPr lang="it-IT" sz="3600" i="1">
                        <a:latin typeface="Cambria Math" panose="02040503050406030204" pitchFamily="18" charset="0"/>
                      </a:rPr>
                      <m:t>𝑔</m:t>
                    </m:r>
                    <m:r>
                      <a:rPr lang="en-US" sz="3600" i="1">
                        <a:latin typeface="Cambria Math" panose="02040503050406030204" pitchFamily="18" charset="0"/>
                      </a:rPr>
                      <m:t>= 8</m:t>
                    </m:r>
                    <m:r>
                      <a:rPr lang="it-IT" sz="3600" i="1">
                        <a:latin typeface="Cambria Math" panose="02040503050406030204" pitchFamily="18" charset="0"/>
                      </a:rPr>
                      <m:t>𝜋</m:t>
                    </m:r>
                    <m:r>
                      <a:rPr lang="it-IT" sz="3600" i="1">
                        <a:latin typeface="Cambria Math" panose="02040503050406030204" pitchFamily="18" charset="0"/>
                      </a:rPr>
                      <m:t>𝑇</m:t>
                    </m:r>
                  </m:oMath>
                </a14:m>
                <a:endParaRPr lang="it-IT" sz="3600" dirty="0"/>
              </a:p>
              <a:p>
                <a:pPr marL="0" indent="0">
                  <a:buNone/>
                </a:pPr>
                <a:r>
                  <a:rPr lang="it-IT" sz="3600" dirty="0">
                    <a:effectLst/>
                  </a:rPr>
                  <a:t> </a:t>
                </a:r>
                <a:endParaRPr lang="it-IT" sz="3600" dirty="0"/>
              </a:p>
              <a:p>
                <a:endParaRPr lang="it-IT" dirty="0"/>
              </a:p>
            </p:txBody>
          </p:sp>
        </mc:Choice>
        <mc:Fallback xmlns="">
          <p:sp>
            <p:nvSpPr>
              <p:cNvPr id="3" name="Segnaposto contenuto 2">
                <a:extLst>
                  <a:ext uri="{FF2B5EF4-FFF2-40B4-BE49-F238E27FC236}">
                    <a16:creationId xmlns:a16="http://schemas.microsoft.com/office/drawing/2014/main" id="{0D674F1D-4685-394D-8510-1C77CA9807EE}"/>
                  </a:ext>
                </a:extLst>
              </p:cNvPr>
              <p:cNvSpPr>
                <a:spLocks noGrp="1" noRot="1" noChangeAspect="1" noMove="1" noResize="1" noEditPoints="1" noAdjustHandles="1" noChangeArrowheads="1" noChangeShapeType="1" noTextEdit="1"/>
              </p:cNvSpPr>
              <p:nvPr>
                <p:ph idx="1"/>
              </p:nvPr>
            </p:nvSpPr>
            <p:spPr>
              <a:blipFill>
                <a:blip r:embed="rId2"/>
                <a:stretch>
                  <a:fillRect l="-1689"/>
                </a:stretch>
              </a:blipFill>
            </p:spPr>
            <p:txBody>
              <a:bodyPr/>
              <a:lstStyle/>
              <a:p>
                <a:r>
                  <a:rPr lang="it-IT">
                    <a:noFill/>
                  </a:rPr>
                  <a:t> </a:t>
                </a:r>
              </a:p>
            </p:txBody>
          </p:sp>
        </mc:Fallback>
      </mc:AlternateContent>
    </p:spTree>
    <p:extLst>
      <p:ext uri="{BB962C8B-B14F-4D97-AF65-F5344CB8AC3E}">
        <p14:creationId xmlns:p14="http://schemas.microsoft.com/office/powerpoint/2010/main" val="1559139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04CB44D-7CFF-9549-B4E7-349BF48326C9}"/>
              </a:ext>
            </a:extLst>
          </p:cNvPr>
          <p:cNvPicPr>
            <a:picLocks noGrp="1" noChangeAspect="1"/>
          </p:cNvPicPr>
          <p:nvPr>
            <p:ph idx="1"/>
          </p:nvPr>
        </p:nvPicPr>
        <p:blipFill>
          <a:blip r:embed="rId2"/>
          <a:stretch>
            <a:fillRect/>
          </a:stretch>
        </p:blipFill>
        <p:spPr>
          <a:xfrm>
            <a:off x="388131" y="388161"/>
            <a:ext cx="3675726" cy="5198527"/>
          </a:xfrm>
        </p:spPr>
      </p:pic>
      <p:sp>
        <p:nvSpPr>
          <p:cNvPr id="6" name="CasellaDiTesto 5">
            <a:extLst>
              <a:ext uri="{FF2B5EF4-FFF2-40B4-BE49-F238E27FC236}">
                <a16:creationId xmlns:a16="http://schemas.microsoft.com/office/drawing/2014/main" id="{2CCAB2FC-9268-684B-8EEB-FCF31C2DF374}"/>
              </a:ext>
            </a:extLst>
          </p:cNvPr>
          <p:cNvSpPr txBox="1"/>
          <p:nvPr/>
        </p:nvSpPr>
        <p:spPr>
          <a:xfrm>
            <a:off x="261100" y="5946619"/>
            <a:ext cx="4052713" cy="523220"/>
          </a:xfrm>
          <a:prstGeom prst="rect">
            <a:avLst/>
          </a:prstGeom>
          <a:noFill/>
        </p:spPr>
        <p:txBody>
          <a:bodyPr wrap="none" rtlCol="0">
            <a:spAutoFit/>
          </a:bodyPr>
          <a:lstStyle/>
          <a:p>
            <a:r>
              <a:rPr lang="it-IT" sz="2800" dirty="0"/>
              <a:t>Albert Einstein 1879 -1955</a:t>
            </a: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0C3E3E9-90BB-0343-B710-F7F37E9BAF56}"/>
                  </a:ext>
                </a:extLst>
              </p:cNvPr>
              <p:cNvSpPr txBox="1"/>
              <p:nvPr/>
            </p:nvSpPr>
            <p:spPr>
              <a:xfrm>
                <a:off x="4128807" y="508138"/>
                <a:ext cx="7675062" cy="10143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3200" i="1" smtClean="0">
                              <a:latin typeface="Cambria Math" panose="02040503050406030204" pitchFamily="18" charset="0"/>
                            </a:rPr>
                          </m:ctrlPr>
                        </m:sSubPr>
                        <m:e>
                          <m:r>
                            <a:rPr lang="it-IT" sz="3200" i="1">
                              <a:latin typeface="Cambria Math" panose="02040503050406030204" pitchFamily="18" charset="0"/>
                            </a:rPr>
                            <m:t>𝑅𝑖𝑐</m:t>
                          </m:r>
                        </m:e>
                        <m:sub>
                          <m:r>
                            <a:rPr lang="it-IT" sz="3200" i="1">
                              <a:latin typeface="Cambria Math" panose="02040503050406030204" pitchFamily="18" charset="0"/>
                            </a:rPr>
                            <m:t>𝑔</m:t>
                          </m:r>
                        </m:sub>
                      </m:sSub>
                      <m:r>
                        <a:rPr lang="en-US" sz="3200" i="1">
                          <a:latin typeface="Cambria Math" panose="02040503050406030204" pitchFamily="18" charset="0"/>
                        </a:rPr>
                        <m:t>−</m:t>
                      </m:r>
                      <m:f>
                        <m:fPr>
                          <m:ctrlPr>
                            <a:rPr lang="it-IT"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r>
                        <a:rPr lang="en-US" sz="3200" i="1">
                          <a:latin typeface="Cambria Math" panose="02040503050406030204" pitchFamily="18" charset="0"/>
                        </a:rPr>
                        <m:t> </m:t>
                      </m:r>
                      <m:sSub>
                        <m:sSubPr>
                          <m:ctrlPr>
                            <a:rPr lang="it-IT" sz="3200" i="1">
                              <a:latin typeface="Cambria Math" panose="02040503050406030204" pitchFamily="18" charset="0"/>
                            </a:rPr>
                          </m:ctrlPr>
                        </m:sSubPr>
                        <m:e>
                          <m:r>
                            <a:rPr lang="it-IT" sz="3200" i="1">
                              <a:latin typeface="Cambria Math" panose="02040503050406030204" pitchFamily="18" charset="0"/>
                            </a:rPr>
                            <m:t>𝑠</m:t>
                          </m:r>
                        </m:e>
                        <m:sub>
                          <m:r>
                            <a:rPr lang="it-IT" sz="3200" i="1">
                              <a:latin typeface="Cambria Math" panose="02040503050406030204" pitchFamily="18" charset="0"/>
                            </a:rPr>
                            <m:t>𝑔</m:t>
                          </m:r>
                        </m:sub>
                      </m:sSub>
                      <m:r>
                        <a:rPr lang="en-US" sz="3200" i="1" baseline="-25000">
                          <a:latin typeface="Cambria Math" panose="02040503050406030204" pitchFamily="18" charset="0"/>
                        </a:rPr>
                        <m:t> </m:t>
                      </m:r>
                      <m:r>
                        <a:rPr lang="it-IT" sz="3200" i="1">
                          <a:latin typeface="Cambria Math" panose="02040503050406030204" pitchFamily="18" charset="0"/>
                        </a:rPr>
                        <m:t>𝑔</m:t>
                      </m:r>
                      <m:r>
                        <a:rPr lang="en-US" sz="3200" i="1">
                          <a:latin typeface="Cambria Math" panose="02040503050406030204" pitchFamily="18" charset="0"/>
                        </a:rPr>
                        <m:t>= 8</m:t>
                      </m:r>
                      <m:r>
                        <a:rPr lang="it-IT" sz="3200" i="1">
                          <a:latin typeface="Cambria Math" panose="02040503050406030204" pitchFamily="18" charset="0"/>
                        </a:rPr>
                        <m:t>𝜋</m:t>
                      </m:r>
                      <m:r>
                        <a:rPr lang="it-IT" sz="3200" i="1">
                          <a:latin typeface="Cambria Math" panose="02040503050406030204" pitchFamily="18" charset="0"/>
                        </a:rPr>
                        <m:t>𝑇</m:t>
                      </m:r>
                    </m:oMath>
                  </m:oMathPara>
                </a14:m>
                <a:endParaRPr lang="it-IT" sz="3200" dirty="0"/>
              </a:p>
            </p:txBody>
          </p:sp>
        </mc:Choice>
        <mc:Fallback xmlns="">
          <p:sp>
            <p:nvSpPr>
              <p:cNvPr id="8" name="CasellaDiTesto 7">
                <a:extLst>
                  <a:ext uri="{FF2B5EF4-FFF2-40B4-BE49-F238E27FC236}">
                    <a16:creationId xmlns:a16="http://schemas.microsoft.com/office/drawing/2014/main" id="{00C3E3E9-90BB-0343-B710-F7F37E9BAF56}"/>
                  </a:ext>
                </a:extLst>
              </p:cNvPr>
              <p:cNvSpPr txBox="1">
                <a:spLocks noRot="1" noChangeAspect="1" noMove="1" noResize="1" noEditPoints="1" noAdjustHandles="1" noChangeArrowheads="1" noChangeShapeType="1" noTextEdit="1"/>
              </p:cNvSpPr>
              <p:nvPr/>
            </p:nvSpPr>
            <p:spPr>
              <a:xfrm>
                <a:off x="4128807" y="508138"/>
                <a:ext cx="7675062" cy="1014317"/>
              </a:xfrm>
              <a:prstGeom prst="rect">
                <a:avLst/>
              </a:prstGeom>
              <a:blipFill>
                <a:blip r:embed="rId3"/>
                <a:stretch>
                  <a:fillRect b="-7317"/>
                </a:stretch>
              </a:blipFill>
            </p:spPr>
            <p:txBody>
              <a:bodyPr/>
              <a:lstStyle/>
              <a:p>
                <a:r>
                  <a:rPr lang="it-IT">
                    <a:noFill/>
                  </a:rPr>
                  <a:t> </a:t>
                </a:r>
              </a:p>
            </p:txBody>
          </p:sp>
        </mc:Fallback>
      </mc:AlternateContent>
      <p:pic>
        <p:nvPicPr>
          <p:cNvPr id="7" name="Segnaposto contenuto 4">
            <a:extLst>
              <a:ext uri="{FF2B5EF4-FFF2-40B4-BE49-F238E27FC236}">
                <a16:creationId xmlns:a16="http://schemas.microsoft.com/office/drawing/2014/main" id="{F173B82F-C485-3049-840F-71B1FCB054D5}"/>
              </a:ext>
            </a:extLst>
          </p:cNvPr>
          <p:cNvPicPr>
            <a:picLocks noChangeAspect="1"/>
          </p:cNvPicPr>
          <p:nvPr/>
        </p:nvPicPr>
        <p:blipFill>
          <a:blip r:embed="rId4"/>
          <a:stretch>
            <a:fillRect/>
          </a:stretch>
        </p:blipFill>
        <p:spPr>
          <a:xfrm>
            <a:off x="4313813" y="1714901"/>
            <a:ext cx="7778895" cy="4373351"/>
          </a:xfrm>
          <a:prstGeom prst="rect">
            <a:avLst/>
          </a:prstGeom>
        </p:spPr>
      </p:pic>
    </p:spTree>
    <p:extLst>
      <p:ext uri="{BB962C8B-B14F-4D97-AF65-F5344CB8AC3E}">
        <p14:creationId xmlns:p14="http://schemas.microsoft.com/office/powerpoint/2010/main" val="378270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C2688EB-450A-8C4F-8EB8-F7E1AB5E6DA2}"/>
              </a:ext>
            </a:extLst>
          </p:cNvPr>
          <p:cNvPicPr>
            <a:picLocks noGrp="1" noChangeAspect="1"/>
          </p:cNvPicPr>
          <p:nvPr>
            <p:ph idx="1"/>
          </p:nvPr>
        </p:nvPicPr>
        <p:blipFill>
          <a:blip r:embed="rId2"/>
          <a:stretch>
            <a:fillRect/>
          </a:stretch>
        </p:blipFill>
        <p:spPr>
          <a:xfrm>
            <a:off x="295323" y="1"/>
            <a:ext cx="7306956" cy="3109936"/>
          </a:xfrm>
        </p:spPr>
      </p:pic>
      <p:pic>
        <p:nvPicPr>
          <p:cNvPr id="3" name="Immagine 2">
            <a:extLst>
              <a:ext uri="{FF2B5EF4-FFF2-40B4-BE49-F238E27FC236}">
                <a16:creationId xmlns:a16="http://schemas.microsoft.com/office/drawing/2014/main" id="{D2D8A84F-D8F2-5A47-A77D-B562AD159AEE}"/>
              </a:ext>
            </a:extLst>
          </p:cNvPr>
          <p:cNvPicPr>
            <a:picLocks noChangeAspect="1"/>
          </p:cNvPicPr>
          <p:nvPr/>
        </p:nvPicPr>
        <p:blipFill>
          <a:blip r:embed="rId3"/>
          <a:stretch>
            <a:fillRect/>
          </a:stretch>
        </p:blipFill>
        <p:spPr>
          <a:xfrm>
            <a:off x="6624083" y="1931933"/>
            <a:ext cx="5443869" cy="4830373"/>
          </a:xfrm>
          <a:prstGeom prst="rect">
            <a:avLst/>
          </a:prstGeom>
        </p:spPr>
      </p:pic>
    </p:spTree>
    <p:extLst>
      <p:ext uri="{BB962C8B-B14F-4D97-AF65-F5344CB8AC3E}">
        <p14:creationId xmlns:p14="http://schemas.microsoft.com/office/powerpoint/2010/main" val="314056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8E830A9-5015-CF4D-8FE9-E1764EDEEEC3}"/>
              </a:ext>
            </a:extLst>
          </p:cNvPr>
          <p:cNvPicPr>
            <a:picLocks noGrp="1" noChangeAspect="1"/>
          </p:cNvPicPr>
          <p:nvPr>
            <p:ph idx="1"/>
          </p:nvPr>
        </p:nvPicPr>
        <p:blipFill>
          <a:blip r:embed="rId2"/>
          <a:stretch>
            <a:fillRect/>
          </a:stretch>
        </p:blipFill>
        <p:spPr>
          <a:xfrm>
            <a:off x="849630" y="575005"/>
            <a:ext cx="4110990" cy="5000682"/>
          </a:xfrm>
        </p:spPr>
      </p:pic>
      <p:pic>
        <p:nvPicPr>
          <p:cNvPr id="7" name="Immagine 6">
            <a:extLst>
              <a:ext uri="{FF2B5EF4-FFF2-40B4-BE49-F238E27FC236}">
                <a16:creationId xmlns:a16="http://schemas.microsoft.com/office/drawing/2014/main" id="{4176F394-76C0-C046-8057-F98661FF951C}"/>
              </a:ext>
            </a:extLst>
          </p:cNvPr>
          <p:cNvPicPr>
            <a:picLocks noChangeAspect="1"/>
          </p:cNvPicPr>
          <p:nvPr/>
        </p:nvPicPr>
        <p:blipFill>
          <a:blip r:embed="rId3"/>
          <a:stretch>
            <a:fillRect/>
          </a:stretch>
        </p:blipFill>
        <p:spPr>
          <a:xfrm>
            <a:off x="6585734" y="1273869"/>
            <a:ext cx="4591907" cy="4674644"/>
          </a:xfrm>
          <a:prstGeom prst="rect">
            <a:avLst/>
          </a:prstGeom>
        </p:spPr>
      </p:pic>
      <p:sp>
        <p:nvSpPr>
          <p:cNvPr id="2" name="CasellaDiTesto 1">
            <a:extLst>
              <a:ext uri="{FF2B5EF4-FFF2-40B4-BE49-F238E27FC236}">
                <a16:creationId xmlns:a16="http://schemas.microsoft.com/office/drawing/2014/main" id="{DC0855C2-1784-5D4A-82E0-60520C4C213E}"/>
              </a:ext>
            </a:extLst>
          </p:cNvPr>
          <p:cNvSpPr txBox="1"/>
          <p:nvPr/>
        </p:nvSpPr>
        <p:spPr>
          <a:xfrm>
            <a:off x="1863090" y="6035040"/>
            <a:ext cx="2311851" cy="400110"/>
          </a:xfrm>
          <a:prstGeom prst="rect">
            <a:avLst/>
          </a:prstGeom>
          <a:noFill/>
        </p:spPr>
        <p:txBody>
          <a:bodyPr wrap="none" rtlCol="0">
            <a:spAutoFit/>
          </a:bodyPr>
          <a:lstStyle/>
          <a:p>
            <a:r>
              <a:rPr lang="it-IT" sz="2000" dirty="0"/>
              <a:t>Platone 428-348 </a:t>
            </a:r>
            <a:r>
              <a:rPr lang="it-IT" sz="2000" dirty="0" err="1"/>
              <a:t>a.c.</a:t>
            </a:r>
            <a:endParaRPr lang="it-IT" sz="2000" dirty="0"/>
          </a:p>
        </p:txBody>
      </p:sp>
    </p:spTree>
    <p:extLst>
      <p:ext uri="{BB962C8B-B14F-4D97-AF65-F5344CB8AC3E}">
        <p14:creationId xmlns:p14="http://schemas.microsoft.com/office/powerpoint/2010/main" val="4120067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B827D36-C16A-6B4C-AB3E-4D16AEFC4224}"/>
              </a:ext>
            </a:extLst>
          </p:cNvPr>
          <p:cNvPicPr>
            <a:picLocks noGrp="1" noChangeAspect="1"/>
          </p:cNvPicPr>
          <p:nvPr>
            <p:ph idx="1"/>
          </p:nvPr>
        </p:nvPicPr>
        <p:blipFill>
          <a:blip r:embed="rId2"/>
          <a:stretch>
            <a:fillRect/>
          </a:stretch>
        </p:blipFill>
        <p:spPr>
          <a:xfrm>
            <a:off x="6096000" y="0"/>
            <a:ext cx="6065431" cy="6751566"/>
          </a:xfrm>
        </p:spPr>
      </p:pic>
      <p:pic>
        <p:nvPicPr>
          <p:cNvPr id="3" name="Immagine 2">
            <a:extLst>
              <a:ext uri="{FF2B5EF4-FFF2-40B4-BE49-F238E27FC236}">
                <a16:creationId xmlns:a16="http://schemas.microsoft.com/office/drawing/2014/main" id="{A4AF14A1-9C76-0449-AD9F-8076B5928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51"/>
            <a:ext cx="6096658" cy="4425749"/>
          </a:xfrm>
          <a:prstGeom prst="rect">
            <a:avLst/>
          </a:prstGeom>
        </p:spPr>
      </p:pic>
    </p:spTree>
    <p:extLst>
      <p:ext uri="{BB962C8B-B14F-4D97-AF65-F5344CB8AC3E}">
        <p14:creationId xmlns:p14="http://schemas.microsoft.com/office/powerpoint/2010/main" val="289723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764EDC0-CF59-EF48-8937-8FAD38B95B94}"/>
              </a:ext>
            </a:extLst>
          </p:cNvPr>
          <p:cNvSpPr>
            <a:spLocks noGrp="1"/>
          </p:cNvSpPr>
          <p:nvPr>
            <p:ph idx="1"/>
          </p:nvPr>
        </p:nvSpPr>
        <p:spPr>
          <a:xfrm>
            <a:off x="195210" y="174661"/>
            <a:ext cx="11866652" cy="6452170"/>
          </a:xfrm>
        </p:spPr>
        <p:txBody>
          <a:bodyPr>
            <a:normAutofit fontScale="92500" lnSpcReduction="20000"/>
          </a:bodyPr>
          <a:lstStyle/>
          <a:p>
            <a:pPr marL="0" indent="0">
              <a:buNone/>
            </a:pPr>
            <a:r>
              <a:rPr lang="it-IT" i="1" dirty="0"/>
              <a:t>che la somma degli angoli interni di un triangolo non possa essere </a:t>
            </a:r>
            <a:r>
              <a:rPr lang="it-IT" b="1" i="1" dirty="0"/>
              <a:t>meno di 180 gradi</a:t>
            </a:r>
            <a:r>
              <a:rPr lang="it-IT" i="1" dirty="0"/>
              <a:t>; questo è il vero nodo, la barriera contro cui tutto si scontra. ... L’ipotesi che la somma dei tre angoli sia più piccola di 180 gradi conduce ad una geometria molto diversa dalla nostra (euclidea), che è consistente [in </a:t>
            </a:r>
            <a:r>
              <a:rPr lang="it-IT" i="1" dirty="0" err="1"/>
              <a:t>sich</a:t>
            </a:r>
            <a:r>
              <a:rPr lang="it-IT" i="1" dirty="0"/>
              <a:t> </a:t>
            </a:r>
            <a:r>
              <a:rPr lang="it-IT" i="1" dirty="0" err="1"/>
              <a:t>selbst</a:t>
            </a:r>
            <a:r>
              <a:rPr lang="it-IT" i="1" dirty="0"/>
              <a:t> </a:t>
            </a:r>
            <a:r>
              <a:rPr lang="it-IT" i="1" dirty="0" err="1"/>
              <a:t>durchaus</a:t>
            </a:r>
            <a:r>
              <a:rPr lang="it-IT" i="1" dirty="0"/>
              <a:t> </a:t>
            </a:r>
            <a:r>
              <a:rPr lang="it-IT" i="1" dirty="0" err="1"/>
              <a:t>consequent</a:t>
            </a:r>
            <a:r>
              <a:rPr lang="it-IT" i="1" dirty="0"/>
              <a:t> </a:t>
            </a:r>
            <a:r>
              <a:rPr lang="it-IT" i="1" dirty="0" err="1"/>
              <a:t>ist</a:t>
            </a:r>
            <a:r>
              <a:rPr lang="it-IT" i="1" dirty="0"/>
              <a:t>], e che ho sviluppato in maniera così soddisfacente da risolvere ogni questione eccetto una, che riguarda la determinazione di una costante non apparente a priori. </a:t>
            </a:r>
          </a:p>
          <a:p>
            <a:pPr marL="0" indent="0" algn="just">
              <a:buNone/>
            </a:pPr>
            <a:r>
              <a:rPr lang="it-IT" i="1" dirty="0"/>
              <a:t>Più grande si prende questa costante più ci si avvicina alla geometria euclidea, all’infinito le due geometrie coincidono. I teoremi in questa geometria possono sembrare paradossali e, ai non esperti, privi di senso…. Tutti i miei sforzi per trovare una contraddizione o una inconsistenza</a:t>
            </a:r>
            <a:r>
              <a:rPr lang="it-IT" dirty="0"/>
              <a:t> </a:t>
            </a:r>
            <a:r>
              <a:rPr lang="it-IT" i="1" dirty="0"/>
              <a:t>[</a:t>
            </a:r>
            <a:r>
              <a:rPr lang="it-IT" i="1" dirty="0" err="1"/>
              <a:t>Inconsequenz</a:t>
            </a:r>
            <a:r>
              <a:rPr lang="it-IT" dirty="0"/>
              <a:t>]</a:t>
            </a:r>
            <a:r>
              <a:rPr lang="it-IT" i="1" dirty="0"/>
              <a:t> interna in questa </a:t>
            </a:r>
            <a:r>
              <a:rPr lang="it-IT" b="1" i="1" dirty="0"/>
              <a:t>geometria non euclidea</a:t>
            </a:r>
            <a:r>
              <a:rPr lang="it-IT" i="1" dirty="0"/>
              <a:t> sono stati vani. … </a:t>
            </a:r>
          </a:p>
          <a:p>
            <a:pPr marL="0" indent="0" algn="just">
              <a:buNone/>
            </a:pPr>
            <a:r>
              <a:rPr lang="it-IT" i="1" dirty="0"/>
              <a:t>Sappiamo davvero molto poco, o nulla, della vera natura dello spazio e possiamo dunque confondere ciò che ci appare innaturale con qualcosa di assolutamente impossibile. Se la geometria non-euclidea fosse la geometria vera e se la costante fosse comparabile alle grandezze che misuriamo in terra o in cielo allora essa potrebbe essere determinata a posteriori. Per questo, occasionalmente e per scherzo, ho espresso la possibilità che la geometria euclidea non sia la vera geometria…. </a:t>
            </a:r>
          </a:p>
          <a:p>
            <a:pPr marL="0" indent="0">
              <a:buNone/>
            </a:pPr>
            <a:r>
              <a:rPr lang="it-IT" dirty="0"/>
              <a:t>...</a:t>
            </a:r>
            <a:r>
              <a:rPr lang="it-IT" i="1" dirty="0"/>
              <a:t>Ho consolidato ulteriormente molte cose, tra le quali la convinzione che non si possa stabilire completamente la geometria a priori. …Dobbiamo con umiltà ammettere che, mentre il numero è un puro prodotto della nostra mente, lo spazio ha una realtà fuori dalla nostra mente, pertanto non possiamo prescrivere le sue leggi a priori.</a:t>
            </a:r>
            <a:endParaRPr lang="it-IT" dirty="0"/>
          </a:p>
          <a:p>
            <a:pPr marL="0" indent="0">
              <a:buNone/>
            </a:pPr>
            <a:endParaRPr lang="it-IT" dirty="0"/>
          </a:p>
        </p:txBody>
      </p:sp>
    </p:spTree>
    <p:extLst>
      <p:ext uri="{BB962C8B-B14F-4D97-AF65-F5344CB8AC3E}">
        <p14:creationId xmlns:p14="http://schemas.microsoft.com/office/powerpoint/2010/main" val="2527990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26D1048-3648-C34A-BA8F-FF28A199A7C5}"/>
              </a:ext>
            </a:extLst>
          </p:cNvPr>
          <p:cNvPicPr>
            <a:picLocks noGrp="1" noChangeAspect="1"/>
          </p:cNvPicPr>
          <p:nvPr>
            <p:ph idx="1"/>
          </p:nvPr>
        </p:nvPicPr>
        <p:blipFill>
          <a:blip r:embed="rId2"/>
          <a:stretch>
            <a:fillRect/>
          </a:stretch>
        </p:blipFill>
        <p:spPr>
          <a:xfrm>
            <a:off x="0" y="0"/>
            <a:ext cx="3403600" cy="4140200"/>
          </a:xfrm>
        </p:spPr>
      </p:pic>
      <p:sp>
        <p:nvSpPr>
          <p:cNvPr id="6" name="CasellaDiTesto 5">
            <a:extLst>
              <a:ext uri="{FF2B5EF4-FFF2-40B4-BE49-F238E27FC236}">
                <a16:creationId xmlns:a16="http://schemas.microsoft.com/office/drawing/2014/main" id="{FC1EB1B5-07AF-FB43-98BE-43B44214165E}"/>
              </a:ext>
            </a:extLst>
          </p:cNvPr>
          <p:cNvSpPr txBox="1"/>
          <p:nvPr/>
        </p:nvSpPr>
        <p:spPr>
          <a:xfrm>
            <a:off x="4568205" y="593718"/>
            <a:ext cx="7216125" cy="5755422"/>
          </a:xfrm>
          <a:prstGeom prst="rect">
            <a:avLst/>
          </a:prstGeom>
          <a:noFill/>
        </p:spPr>
        <p:txBody>
          <a:bodyPr wrap="square" rtlCol="0">
            <a:spAutoFit/>
          </a:bodyPr>
          <a:lstStyle/>
          <a:p>
            <a:pPr algn="just"/>
            <a:r>
              <a:rPr lang="it-IT" sz="3200" dirty="0"/>
              <a:t>Nikolai </a:t>
            </a:r>
            <a:r>
              <a:rPr lang="it-IT" sz="3200" dirty="0" err="1"/>
              <a:t>Ivanovitch</a:t>
            </a:r>
            <a:r>
              <a:rPr lang="it-IT" sz="3200" dirty="0"/>
              <a:t> </a:t>
            </a:r>
            <a:r>
              <a:rPr lang="it-IT" sz="3200" dirty="0" err="1"/>
              <a:t>Lobatchevski</a:t>
            </a:r>
            <a:r>
              <a:rPr lang="it-IT" sz="3200" dirty="0"/>
              <a:t> 1792-1856</a:t>
            </a:r>
            <a:endParaRPr lang="it-IT" sz="2000" dirty="0"/>
          </a:p>
          <a:p>
            <a:pPr algn="just"/>
            <a:endParaRPr lang="it-IT" sz="2400" dirty="0"/>
          </a:p>
          <a:p>
            <a:pPr algn="just"/>
            <a:r>
              <a:rPr lang="it-IT" sz="2400" dirty="0"/>
              <a:t>Una </a:t>
            </a:r>
            <a:r>
              <a:rPr lang="it-IT" sz="2400" i="1" dirty="0"/>
              <a:t>geometria immaginaria</a:t>
            </a:r>
          </a:p>
          <a:p>
            <a:pPr algn="just"/>
            <a:r>
              <a:rPr lang="it-IT" sz="2400" dirty="0"/>
              <a:t>senza il quinto postulato e con un </a:t>
            </a:r>
            <a:r>
              <a:rPr lang="it-IT" sz="2400" i="1" dirty="0"/>
              <a:t>angolo di parallelismo</a:t>
            </a:r>
          </a:p>
          <a:p>
            <a:pPr algn="just"/>
            <a:endParaRPr lang="it-IT" sz="2400" i="1" dirty="0"/>
          </a:p>
          <a:p>
            <a:pPr algn="just"/>
            <a:r>
              <a:rPr lang="it-IT" sz="2400" dirty="0"/>
              <a:t>Seguace di Francis Bacon vuole dare evidenza empirica alla sua geometria e quindi la utilizza per mostrare che il nostro sistema solare deve essere molto piccolo. </a:t>
            </a:r>
          </a:p>
          <a:p>
            <a:pPr algn="just"/>
            <a:endParaRPr lang="it-IT" sz="2400" dirty="0"/>
          </a:p>
          <a:p>
            <a:pPr algn="just"/>
            <a:endParaRPr lang="it-IT" sz="2400" dirty="0"/>
          </a:p>
          <a:p>
            <a:pPr algn="just"/>
            <a:r>
              <a:rPr lang="it-IT" sz="2400" dirty="0"/>
              <a:t>Prende un triangolo con lato AB uguale al raggio dell’orbita terrestre a con vertice opposto la stella </a:t>
            </a:r>
            <a:r>
              <a:rPr lang="it-IT" sz="2400" dirty="0" err="1"/>
              <a:t>Sirius</a:t>
            </a:r>
            <a:r>
              <a:rPr lang="it-IT" sz="2400" dirty="0"/>
              <a:t>.</a:t>
            </a:r>
          </a:p>
          <a:p>
            <a:pPr algn="just"/>
            <a:r>
              <a:rPr lang="it-IT" sz="2400" dirty="0"/>
              <a:t>Calcola il rapporto tra la lunghezza di AB e la distanza da </a:t>
            </a:r>
            <a:r>
              <a:rPr lang="it-IT" sz="2400" dirty="0" err="1"/>
              <a:t>Sirius</a:t>
            </a:r>
            <a:r>
              <a:rPr lang="it-IT" sz="2400" dirty="0"/>
              <a:t> (ma usa un numero sbagliato per il parallasse di </a:t>
            </a:r>
            <a:r>
              <a:rPr lang="it-IT" sz="2400" dirty="0" err="1"/>
              <a:t>Sirius</a:t>
            </a:r>
            <a:r>
              <a:rPr lang="it-IT" sz="2400" dirty="0"/>
              <a:t>, che è l’angolo in A)</a:t>
            </a:r>
          </a:p>
        </p:txBody>
      </p:sp>
      <p:pic>
        <p:nvPicPr>
          <p:cNvPr id="8" name="Immagine 7">
            <a:extLst>
              <a:ext uri="{FF2B5EF4-FFF2-40B4-BE49-F238E27FC236}">
                <a16:creationId xmlns:a16="http://schemas.microsoft.com/office/drawing/2014/main" id="{569E6B47-3A52-D845-872C-FC3B9BAD6ABB}"/>
              </a:ext>
            </a:extLst>
          </p:cNvPr>
          <p:cNvPicPr>
            <a:picLocks noChangeAspect="1"/>
          </p:cNvPicPr>
          <p:nvPr/>
        </p:nvPicPr>
        <p:blipFill>
          <a:blip r:embed="rId3"/>
          <a:stretch>
            <a:fillRect/>
          </a:stretch>
        </p:blipFill>
        <p:spPr>
          <a:xfrm>
            <a:off x="0" y="4321754"/>
            <a:ext cx="4623233" cy="2536246"/>
          </a:xfrm>
          <a:prstGeom prst="rect">
            <a:avLst/>
          </a:prstGeom>
        </p:spPr>
      </p:pic>
    </p:spTree>
    <p:extLst>
      <p:ext uri="{BB962C8B-B14F-4D97-AF65-F5344CB8AC3E}">
        <p14:creationId xmlns:p14="http://schemas.microsoft.com/office/powerpoint/2010/main" val="2575296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0B1EE56-8739-7045-984C-9B326F1B962E}"/>
              </a:ext>
            </a:extLst>
          </p:cNvPr>
          <p:cNvPicPr>
            <a:picLocks noGrp="1" noChangeAspect="1"/>
          </p:cNvPicPr>
          <p:nvPr>
            <p:ph idx="1"/>
          </p:nvPr>
        </p:nvPicPr>
        <p:blipFill>
          <a:blip r:embed="rId2"/>
          <a:stretch>
            <a:fillRect/>
          </a:stretch>
        </p:blipFill>
        <p:spPr>
          <a:xfrm>
            <a:off x="-1" y="0"/>
            <a:ext cx="3759113" cy="4695290"/>
          </a:xfrm>
        </p:spPr>
      </p:pic>
      <p:sp>
        <p:nvSpPr>
          <p:cNvPr id="6" name="CasellaDiTesto 5">
            <a:extLst>
              <a:ext uri="{FF2B5EF4-FFF2-40B4-BE49-F238E27FC236}">
                <a16:creationId xmlns:a16="http://schemas.microsoft.com/office/drawing/2014/main" id="{83D949FE-86D1-4744-B856-B8666DA2B50A}"/>
              </a:ext>
            </a:extLst>
          </p:cNvPr>
          <p:cNvSpPr txBox="1"/>
          <p:nvPr/>
        </p:nvSpPr>
        <p:spPr>
          <a:xfrm>
            <a:off x="3759112" y="1725930"/>
            <a:ext cx="8134949" cy="4431983"/>
          </a:xfrm>
          <a:prstGeom prst="rect">
            <a:avLst/>
          </a:prstGeom>
          <a:noFill/>
        </p:spPr>
        <p:txBody>
          <a:bodyPr wrap="square" rtlCol="0">
            <a:spAutoFit/>
          </a:bodyPr>
          <a:lstStyle/>
          <a:p>
            <a:r>
              <a:rPr lang="it-IT" sz="2400" b="1" i="1" dirty="0"/>
              <a:t>Saggio di interpretazione della Geometria non euclidea</a:t>
            </a:r>
            <a:r>
              <a:rPr lang="it-IT" sz="2400" dirty="0"/>
              <a:t> (1868).  </a:t>
            </a:r>
          </a:p>
          <a:p>
            <a:endParaRPr lang="it-IT" sz="2400" dirty="0"/>
          </a:p>
          <a:p>
            <a:pPr algn="just"/>
            <a:r>
              <a:rPr lang="it-IT" sz="2400" i="1" dirty="0"/>
              <a:t>In questi ultimi tempi il pubblico matematico ha incominciato ad occuparsi di alcuni nuovi concetti i quali sembrano destinati, in caso che prevalgano, a mutare profondamente tutto l’ordito della classica geometria. Questi concetti non sono di data recente, il sommo Gauss li aveva abbracciati fino dai suoi primi passi nella carriera delle scienze, e benché nessuno dei suoi scritti ne contenga l’esplicita esposizione, le sue lettere fanno fede della predilezione con cui li ha sempre coltivati e attestano la piena adesione che ha data alla dottrina di </a:t>
            </a:r>
            <a:r>
              <a:rPr lang="it-IT" sz="2400" i="1" dirty="0" err="1"/>
              <a:t>Lobatschewky</a:t>
            </a:r>
            <a:r>
              <a:rPr lang="it-IT" sz="2400" i="1" dirty="0"/>
              <a:t>.</a:t>
            </a:r>
            <a:endParaRPr lang="it-IT" sz="2400" dirty="0"/>
          </a:p>
          <a:p>
            <a:endParaRPr lang="it-IT" dirty="0"/>
          </a:p>
        </p:txBody>
      </p:sp>
      <p:sp>
        <p:nvSpPr>
          <p:cNvPr id="2" name="CasellaDiTesto 1">
            <a:extLst>
              <a:ext uri="{FF2B5EF4-FFF2-40B4-BE49-F238E27FC236}">
                <a16:creationId xmlns:a16="http://schemas.microsoft.com/office/drawing/2014/main" id="{52EB4667-B11C-CE46-A17F-55F40DE738DB}"/>
              </a:ext>
            </a:extLst>
          </p:cNvPr>
          <p:cNvSpPr txBox="1"/>
          <p:nvPr/>
        </p:nvSpPr>
        <p:spPr>
          <a:xfrm>
            <a:off x="375778" y="5026491"/>
            <a:ext cx="3137397" cy="400110"/>
          </a:xfrm>
          <a:prstGeom prst="rect">
            <a:avLst/>
          </a:prstGeom>
          <a:noFill/>
        </p:spPr>
        <p:txBody>
          <a:bodyPr wrap="none" rtlCol="0">
            <a:spAutoFit/>
          </a:bodyPr>
          <a:lstStyle/>
          <a:p>
            <a:r>
              <a:rPr lang="it-IT" sz="2000" dirty="0"/>
              <a:t>Eugenio Beltrami 1835-1900</a:t>
            </a:r>
          </a:p>
        </p:txBody>
      </p:sp>
    </p:spTree>
    <p:extLst>
      <p:ext uri="{BB962C8B-B14F-4D97-AF65-F5344CB8AC3E}">
        <p14:creationId xmlns:p14="http://schemas.microsoft.com/office/powerpoint/2010/main" val="137211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CB572A-A130-6B4E-B06A-548B0A4F4F5C}"/>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79C0E34A-1E9B-E541-9362-071A2B757684}"/>
              </a:ext>
            </a:extLst>
          </p:cNvPr>
          <p:cNvPicPr>
            <a:picLocks noGrp="1" noChangeAspect="1"/>
          </p:cNvPicPr>
          <p:nvPr>
            <p:ph idx="1"/>
          </p:nvPr>
        </p:nvPicPr>
        <p:blipFill>
          <a:blip r:embed="rId2"/>
          <a:stretch>
            <a:fillRect/>
          </a:stretch>
        </p:blipFill>
        <p:spPr>
          <a:xfrm>
            <a:off x="8209851" y="1923392"/>
            <a:ext cx="3616914" cy="4004441"/>
          </a:xfrm>
        </p:spPr>
      </p:pic>
      <p:pic>
        <p:nvPicPr>
          <p:cNvPr id="7" name="Immagine 6">
            <a:extLst>
              <a:ext uri="{FF2B5EF4-FFF2-40B4-BE49-F238E27FC236}">
                <a16:creationId xmlns:a16="http://schemas.microsoft.com/office/drawing/2014/main" id="{9CF113FC-0DD5-6844-AB4A-552932DA5D6D}"/>
              </a:ext>
            </a:extLst>
          </p:cNvPr>
          <p:cNvPicPr>
            <a:picLocks noChangeAspect="1"/>
          </p:cNvPicPr>
          <p:nvPr/>
        </p:nvPicPr>
        <p:blipFill>
          <a:blip r:embed="rId3"/>
          <a:stretch>
            <a:fillRect/>
          </a:stretch>
        </p:blipFill>
        <p:spPr>
          <a:xfrm>
            <a:off x="5192219" y="1690688"/>
            <a:ext cx="1807561" cy="5005554"/>
          </a:xfrm>
          <a:prstGeom prst="rect">
            <a:avLst/>
          </a:prstGeom>
        </p:spPr>
      </p:pic>
      <p:pic>
        <p:nvPicPr>
          <p:cNvPr id="9" name="Immagine 8">
            <a:extLst>
              <a:ext uri="{FF2B5EF4-FFF2-40B4-BE49-F238E27FC236}">
                <a16:creationId xmlns:a16="http://schemas.microsoft.com/office/drawing/2014/main" id="{B3CE4DA7-A721-D74D-8141-24EFDD9BBBE7}"/>
              </a:ext>
            </a:extLst>
          </p:cNvPr>
          <p:cNvPicPr>
            <a:picLocks noChangeAspect="1"/>
          </p:cNvPicPr>
          <p:nvPr/>
        </p:nvPicPr>
        <p:blipFill>
          <a:blip r:embed="rId4"/>
          <a:stretch>
            <a:fillRect/>
          </a:stretch>
        </p:blipFill>
        <p:spPr>
          <a:xfrm>
            <a:off x="838199" y="1923391"/>
            <a:ext cx="3669792" cy="4267201"/>
          </a:xfrm>
          <a:prstGeom prst="rect">
            <a:avLst/>
          </a:prstGeom>
        </p:spPr>
      </p:pic>
    </p:spTree>
    <p:extLst>
      <p:ext uri="{BB962C8B-B14F-4D97-AF65-F5344CB8AC3E}">
        <p14:creationId xmlns:p14="http://schemas.microsoft.com/office/powerpoint/2010/main" val="3525118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E797478-3E4B-334C-AFB0-2A4604A57D12}"/>
              </a:ext>
            </a:extLst>
          </p:cNvPr>
          <p:cNvPicPr>
            <a:picLocks noGrp="1" noChangeAspect="1"/>
          </p:cNvPicPr>
          <p:nvPr>
            <p:ph idx="1"/>
          </p:nvPr>
        </p:nvPicPr>
        <p:blipFill>
          <a:blip r:embed="rId2"/>
          <a:stretch>
            <a:fillRect/>
          </a:stretch>
        </p:blipFill>
        <p:spPr>
          <a:xfrm>
            <a:off x="73572" y="1729033"/>
            <a:ext cx="6327265" cy="4745449"/>
          </a:xfrm>
        </p:spPr>
      </p:pic>
      <p:pic>
        <p:nvPicPr>
          <p:cNvPr id="7" name="Immagine 6">
            <a:extLst>
              <a:ext uri="{FF2B5EF4-FFF2-40B4-BE49-F238E27FC236}">
                <a16:creationId xmlns:a16="http://schemas.microsoft.com/office/drawing/2014/main" id="{C46DE761-1322-E442-9386-302C7EFA130C}"/>
              </a:ext>
            </a:extLst>
          </p:cNvPr>
          <p:cNvPicPr>
            <a:picLocks noChangeAspect="1"/>
          </p:cNvPicPr>
          <p:nvPr/>
        </p:nvPicPr>
        <p:blipFill>
          <a:blip r:embed="rId3"/>
          <a:stretch>
            <a:fillRect/>
          </a:stretch>
        </p:blipFill>
        <p:spPr>
          <a:xfrm>
            <a:off x="7975527" y="365125"/>
            <a:ext cx="4216473" cy="6324709"/>
          </a:xfrm>
          <a:prstGeom prst="rect">
            <a:avLst/>
          </a:prstGeom>
        </p:spPr>
      </p:pic>
    </p:spTree>
    <p:extLst>
      <p:ext uri="{BB962C8B-B14F-4D97-AF65-F5344CB8AC3E}">
        <p14:creationId xmlns:p14="http://schemas.microsoft.com/office/powerpoint/2010/main" val="3501988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7121A3B-453D-FD40-87FE-EF434186E97E}"/>
              </a:ext>
            </a:extLst>
          </p:cNvPr>
          <p:cNvPicPr>
            <a:picLocks noGrp="1" noChangeAspect="1"/>
          </p:cNvPicPr>
          <p:nvPr>
            <p:ph idx="1"/>
          </p:nvPr>
        </p:nvPicPr>
        <p:blipFill>
          <a:blip r:embed="rId2"/>
          <a:stretch>
            <a:fillRect/>
          </a:stretch>
        </p:blipFill>
        <p:spPr>
          <a:xfrm>
            <a:off x="-101007" y="1200779"/>
            <a:ext cx="6637800" cy="5378697"/>
          </a:xfrm>
        </p:spPr>
      </p:pic>
      <p:pic>
        <p:nvPicPr>
          <p:cNvPr id="7" name="Immagine 6">
            <a:extLst>
              <a:ext uri="{FF2B5EF4-FFF2-40B4-BE49-F238E27FC236}">
                <a16:creationId xmlns:a16="http://schemas.microsoft.com/office/drawing/2014/main" id="{88AE5CCD-8D03-5143-BCD7-A1DED80BAEF7}"/>
              </a:ext>
            </a:extLst>
          </p:cNvPr>
          <p:cNvPicPr>
            <a:picLocks noChangeAspect="1"/>
          </p:cNvPicPr>
          <p:nvPr/>
        </p:nvPicPr>
        <p:blipFill>
          <a:blip r:embed="rId3"/>
          <a:stretch>
            <a:fillRect/>
          </a:stretch>
        </p:blipFill>
        <p:spPr>
          <a:xfrm>
            <a:off x="6398010" y="1093076"/>
            <a:ext cx="5684791" cy="5664632"/>
          </a:xfrm>
          <a:prstGeom prst="rect">
            <a:avLst/>
          </a:prstGeom>
        </p:spPr>
      </p:pic>
    </p:spTree>
    <p:extLst>
      <p:ext uri="{BB962C8B-B14F-4D97-AF65-F5344CB8AC3E}">
        <p14:creationId xmlns:p14="http://schemas.microsoft.com/office/powerpoint/2010/main" val="328641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244B17B-64DC-604C-91BD-5013611D5273}"/>
              </a:ext>
            </a:extLst>
          </p:cNvPr>
          <p:cNvPicPr>
            <a:picLocks noGrp="1" noChangeAspect="1"/>
          </p:cNvPicPr>
          <p:nvPr>
            <p:ph idx="1"/>
          </p:nvPr>
        </p:nvPicPr>
        <p:blipFill>
          <a:blip r:embed="rId2"/>
          <a:stretch>
            <a:fillRect/>
          </a:stretch>
        </p:blipFill>
        <p:spPr>
          <a:xfrm>
            <a:off x="1389323" y="1732512"/>
            <a:ext cx="10144250" cy="5167312"/>
          </a:xfrm>
        </p:spPr>
      </p:pic>
    </p:spTree>
    <p:extLst>
      <p:ext uri="{BB962C8B-B14F-4D97-AF65-F5344CB8AC3E}">
        <p14:creationId xmlns:p14="http://schemas.microsoft.com/office/powerpoint/2010/main" val="2192455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a:t>Darwin: Notebook on Transmutation of Species</a:t>
            </a:r>
            <a:r>
              <a:rPr lang="en-US" sz="2800" dirty="0"/>
              <a:t> (1837).</a:t>
            </a:r>
          </a:p>
        </p:txBody>
      </p:sp>
      <p:pic>
        <p:nvPicPr>
          <p:cNvPr id="4" name="Content Placeholder 3" descr="Darwins_first_tree.jpg"/>
          <p:cNvPicPr>
            <a:picLocks noGrp="1" noChangeAspect="1"/>
          </p:cNvPicPr>
          <p:nvPr>
            <p:ph idx="1"/>
          </p:nvPr>
        </p:nvPicPr>
        <p:blipFill rotWithShape="1">
          <a:blip r:embed="rId2">
            <a:extLst>
              <a:ext uri="{28A0092B-C50C-407E-A947-70E740481C1C}">
                <a14:useLocalDpi xmlns:a14="http://schemas.microsoft.com/office/drawing/2010/main" val="0"/>
              </a:ext>
            </a:extLst>
          </a:blip>
          <a:srcRect r="218"/>
          <a:stretch/>
        </p:blipFill>
        <p:spPr>
          <a:xfrm>
            <a:off x="1981201" y="1600201"/>
            <a:ext cx="4411524" cy="4435720"/>
          </a:xfrm>
        </p:spPr>
      </p:pic>
      <p:pic>
        <p:nvPicPr>
          <p:cNvPr id="7" name="Picture 6" descr="FilT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725" y="2615567"/>
            <a:ext cx="4160482" cy="2810637"/>
          </a:xfrm>
          <a:prstGeom prst="rect">
            <a:avLst/>
          </a:prstGeom>
        </p:spPr>
      </p:pic>
    </p:spTree>
    <p:extLst>
      <p:ext uri="{BB962C8B-B14F-4D97-AF65-F5344CB8AC3E}">
        <p14:creationId xmlns:p14="http://schemas.microsoft.com/office/powerpoint/2010/main" val="2962059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382" y="0"/>
            <a:ext cx="5419492" cy="6897535"/>
          </a:xfrm>
        </p:spPr>
      </p:pic>
      <p:sp>
        <p:nvSpPr>
          <p:cNvPr id="5" name="Rettangolo 4"/>
          <p:cNvSpPr/>
          <p:nvPr/>
        </p:nvSpPr>
        <p:spPr>
          <a:xfrm>
            <a:off x="1170178" y="1707835"/>
            <a:ext cx="3394134" cy="523220"/>
          </a:xfrm>
          <a:prstGeom prst="rect">
            <a:avLst/>
          </a:prstGeom>
        </p:spPr>
        <p:txBody>
          <a:bodyPr wrap="none">
            <a:spAutoFit/>
          </a:bodyPr>
          <a:lstStyle/>
          <a:p>
            <a:r>
              <a:rPr lang="en-US" sz="2800" dirty="0"/>
              <a:t>Gino </a:t>
            </a:r>
            <a:r>
              <a:rPr lang="en-US" sz="2800" dirty="0" err="1"/>
              <a:t>Fano</a:t>
            </a:r>
            <a:r>
              <a:rPr lang="en-US" sz="2800" dirty="0"/>
              <a:t> 1871-1952 </a:t>
            </a:r>
            <a:endParaRPr lang="it-IT" sz="2800" dirty="0"/>
          </a:p>
        </p:txBody>
      </p:sp>
    </p:spTree>
    <p:extLst>
      <p:ext uri="{BB962C8B-B14F-4D97-AF65-F5344CB8AC3E}">
        <p14:creationId xmlns:p14="http://schemas.microsoft.com/office/powerpoint/2010/main" val="980011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157C487-21D3-9E46-8064-00613990C7C3}"/>
              </a:ext>
            </a:extLst>
          </p:cNvPr>
          <p:cNvPicPr>
            <a:picLocks noGrp="1" noChangeAspect="1"/>
          </p:cNvPicPr>
          <p:nvPr>
            <p:ph idx="1"/>
          </p:nvPr>
        </p:nvPicPr>
        <p:blipFill>
          <a:blip r:embed="rId2"/>
          <a:stretch>
            <a:fillRect/>
          </a:stretch>
        </p:blipFill>
        <p:spPr>
          <a:xfrm>
            <a:off x="251460" y="91440"/>
            <a:ext cx="4320540" cy="5410496"/>
          </a:xfrm>
        </p:spPr>
      </p:pic>
      <p:sp>
        <p:nvSpPr>
          <p:cNvPr id="6" name="CasellaDiTesto 5">
            <a:extLst>
              <a:ext uri="{FF2B5EF4-FFF2-40B4-BE49-F238E27FC236}">
                <a16:creationId xmlns:a16="http://schemas.microsoft.com/office/drawing/2014/main" id="{E91E6FFA-179E-5042-9743-B6B2BD256442}"/>
              </a:ext>
            </a:extLst>
          </p:cNvPr>
          <p:cNvSpPr txBox="1"/>
          <p:nvPr/>
        </p:nvSpPr>
        <p:spPr>
          <a:xfrm>
            <a:off x="5572446" y="1685507"/>
            <a:ext cx="5956614" cy="3816429"/>
          </a:xfrm>
          <a:prstGeom prst="rect">
            <a:avLst/>
          </a:prstGeom>
          <a:noFill/>
        </p:spPr>
        <p:txBody>
          <a:bodyPr wrap="square" rtlCol="0">
            <a:spAutoFit/>
          </a:bodyPr>
          <a:lstStyle/>
          <a:p>
            <a:pPr algn="just"/>
            <a:r>
              <a:rPr lang="it-IT" sz="2800" dirty="0"/>
              <a:t>… </a:t>
            </a:r>
            <a:r>
              <a:rPr lang="it-IT" sz="2800" i="1" dirty="0"/>
              <a:t>in ultima analisi, quando tentiamo di derivare dall'esperienza fisica i postulati della linea</a:t>
            </a:r>
            <a:r>
              <a:rPr lang="it-IT" sz="2800" dirty="0"/>
              <a:t> (o di altre idee geometriche)</a:t>
            </a:r>
            <a:r>
              <a:rPr lang="it-IT" sz="2800" i="1" dirty="0"/>
              <a:t>, dobbiamo tener conto, non tanto dei dati di fatto dell'esperienza stessa, quanto </a:t>
            </a:r>
            <a:r>
              <a:rPr lang="it-IT" sz="2800" b="1" dirty="0"/>
              <a:t>delle esigenze semplificatrici della nostra mente</a:t>
            </a:r>
            <a:r>
              <a:rPr lang="it-IT" sz="2800" i="1" dirty="0"/>
              <a:t>, che in essi si rispecchiano…</a:t>
            </a:r>
            <a:endParaRPr lang="it-IT" sz="2800" dirty="0"/>
          </a:p>
          <a:p>
            <a:endParaRPr lang="it-IT" dirty="0"/>
          </a:p>
        </p:txBody>
      </p:sp>
      <p:sp>
        <p:nvSpPr>
          <p:cNvPr id="2" name="CasellaDiTesto 1">
            <a:extLst>
              <a:ext uri="{FF2B5EF4-FFF2-40B4-BE49-F238E27FC236}">
                <a16:creationId xmlns:a16="http://schemas.microsoft.com/office/drawing/2014/main" id="{26EE9C61-0B48-0747-A95E-4C3B0B81012F}"/>
              </a:ext>
            </a:extLst>
          </p:cNvPr>
          <p:cNvSpPr txBox="1"/>
          <p:nvPr/>
        </p:nvSpPr>
        <p:spPr>
          <a:xfrm>
            <a:off x="795742" y="5735642"/>
            <a:ext cx="3231975" cy="400110"/>
          </a:xfrm>
          <a:prstGeom prst="rect">
            <a:avLst/>
          </a:prstGeom>
          <a:noFill/>
        </p:spPr>
        <p:txBody>
          <a:bodyPr wrap="none" rtlCol="0">
            <a:spAutoFit/>
          </a:bodyPr>
          <a:lstStyle/>
          <a:p>
            <a:r>
              <a:rPr lang="it-IT" sz="2000" dirty="0"/>
              <a:t>Federigo </a:t>
            </a:r>
            <a:r>
              <a:rPr lang="it-IT" sz="2000" dirty="0" err="1"/>
              <a:t>Enriques</a:t>
            </a:r>
            <a:r>
              <a:rPr lang="it-IT" sz="2000" dirty="0"/>
              <a:t> 1871-1946</a:t>
            </a:r>
          </a:p>
        </p:txBody>
      </p:sp>
    </p:spTree>
    <p:extLst>
      <p:ext uri="{BB962C8B-B14F-4D97-AF65-F5344CB8AC3E}">
        <p14:creationId xmlns:p14="http://schemas.microsoft.com/office/powerpoint/2010/main" val="3713718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Fano </a:t>
            </a:r>
            <a:r>
              <a:rPr lang="it-IT" dirty="0" err="1"/>
              <a:t>varieties</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7845" y="1935783"/>
            <a:ext cx="6068297" cy="416978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54" y="1551710"/>
            <a:ext cx="5595391" cy="4937932"/>
          </a:xfrm>
          <a:prstGeom prst="rect">
            <a:avLst/>
          </a:prstGeom>
        </p:spPr>
      </p:pic>
    </p:spTree>
    <p:extLst>
      <p:ext uri="{BB962C8B-B14F-4D97-AF65-F5344CB8AC3E}">
        <p14:creationId xmlns:p14="http://schemas.microsoft.com/office/powerpoint/2010/main" val="347346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F47C03-CAD1-3246-99C6-87298DE73791}"/>
              </a:ext>
            </a:extLst>
          </p:cNvPr>
          <p:cNvSpPr>
            <a:spLocks noGrp="1"/>
          </p:cNvSpPr>
          <p:nvPr>
            <p:ph idx="1"/>
          </p:nvPr>
        </p:nvSpPr>
        <p:spPr>
          <a:xfrm>
            <a:off x="493159" y="246580"/>
            <a:ext cx="11465959" cy="6452171"/>
          </a:xfrm>
        </p:spPr>
        <p:txBody>
          <a:bodyPr>
            <a:normAutofit/>
          </a:bodyPr>
          <a:lstStyle/>
          <a:p>
            <a:pPr marL="0" indent="0">
              <a:buNone/>
            </a:pPr>
            <a:r>
              <a:rPr lang="it-IT" i="1" dirty="0"/>
              <a:t>Elementi </a:t>
            </a:r>
            <a:r>
              <a:rPr lang="it-IT" dirty="0"/>
              <a:t>di </a:t>
            </a:r>
            <a:r>
              <a:rPr lang="it-IT" b="1" dirty="0"/>
              <a:t>Euclide</a:t>
            </a:r>
            <a:r>
              <a:rPr lang="it-IT" i="1" dirty="0"/>
              <a:t>:</a:t>
            </a:r>
          </a:p>
          <a:p>
            <a:pPr marL="0" indent="0">
              <a:buNone/>
            </a:pPr>
            <a:endParaRPr lang="it-IT" i="1" dirty="0"/>
          </a:p>
          <a:p>
            <a:pPr marL="0" indent="0">
              <a:buNone/>
            </a:pPr>
            <a:r>
              <a:rPr lang="it-IT" sz="2400" i="1" dirty="0"/>
              <a:t>Definizione 1. Un punto è ciò che non ha parti</a:t>
            </a:r>
          </a:p>
          <a:p>
            <a:pPr marL="0" indent="0">
              <a:buNone/>
            </a:pPr>
            <a:r>
              <a:rPr lang="it-IT" sz="2400" i="1" dirty="0">
                <a:highlight>
                  <a:srgbClr val="FFFF00"/>
                </a:highlight>
              </a:rPr>
              <a:t>Definizione 2. Una linea è lunghezza senza larghezza.</a:t>
            </a:r>
            <a:endParaRPr lang="it-IT" sz="2400" dirty="0">
              <a:highlight>
                <a:srgbClr val="FFFF00"/>
              </a:highlight>
            </a:endParaRPr>
          </a:p>
          <a:p>
            <a:pPr marL="0" indent="0">
              <a:buNone/>
            </a:pPr>
            <a:r>
              <a:rPr lang="it-IT" sz="2400" i="1" dirty="0">
                <a:highlight>
                  <a:srgbClr val="FFFF00"/>
                </a:highlight>
              </a:rPr>
              <a:t>Definizione 4. Una linea retta è quella che giace ugualmente rispetto ai suoi punti. </a:t>
            </a:r>
            <a:endParaRPr lang="it-IT" sz="2400" dirty="0">
              <a:highlight>
                <a:srgbClr val="FFFF00"/>
              </a:highlight>
            </a:endParaRPr>
          </a:p>
          <a:p>
            <a:pPr marL="0" indent="0">
              <a:buNone/>
            </a:pPr>
            <a:r>
              <a:rPr lang="it-IT" sz="2400" i="1" dirty="0">
                <a:highlight>
                  <a:srgbClr val="FFFF00"/>
                </a:highlight>
              </a:rPr>
              <a:t>Postulato 1. Tracciare una retta da un punto a un altro punto.</a:t>
            </a:r>
            <a:endParaRPr lang="it-IT" sz="2400" dirty="0">
              <a:highlight>
                <a:srgbClr val="FFFF00"/>
              </a:highlight>
            </a:endParaRPr>
          </a:p>
          <a:p>
            <a:pPr marL="0" indent="0">
              <a:buNone/>
            </a:pPr>
            <a:r>
              <a:rPr lang="it-IT" sz="2400" i="1" dirty="0">
                <a:highlight>
                  <a:srgbClr val="FFFF00"/>
                </a:highlight>
              </a:rPr>
              <a:t>Postulato 2. Prolungare senza soluzione di continuità una retta limitata in una retta.</a:t>
            </a:r>
          </a:p>
          <a:p>
            <a:pPr marL="0" indent="0">
              <a:buNone/>
            </a:pPr>
            <a:r>
              <a:rPr lang="it-IT" sz="2400" i="1" dirty="0">
                <a:highlight>
                  <a:srgbClr val="00FFFF"/>
                </a:highlight>
              </a:rPr>
              <a:t>Postulato 5. E che, qualora una retta che incide su due rette faccia minori di due retti gli angoli all'interno e dalla stessa parte, le due rette prolungate illimitatamente </a:t>
            </a:r>
            <a:r>
              <a:rPr lang="it-IT" sz="2400" b="1" i="1" dirty="0">
                <a:highlight>
                  <a:srgbClr val="00FFFF"/>
                </a:highlight>
              </a:rPr>
              <a:t>incidano dalla parte in cui sono gli angoli minori dei due retti</a:t>
            </a:r>
            <a:r>
              <a:rPr lang="it-IT" b="1" i="1" dirty="0">
                <a:highlight>
                  <a:srgbClr val="00FFFF"/>
                </a:highlight>
              </a:rPr>
              <a:t>.</a:t>
            </a:r>
          </a:p>
          <a:p>
            <a:pPr marL="0" indent="0">
              <a:buNone/>
            </a:pPr>
            <a:endParaRPr lang="it-IT" i="1" dirty="0">
              <a:highlight>
                <a:srgbClr val="FFFF00"/>
              </a:highlight>
            </a:endParaRPr>
          </a:p>
          <a:p>
            <a:pPr marL="0" indent="0">
              <a:buNone/>
            </a:pPr>
            <a:endParaRPr lang="it-IT" i="1" dirty="0"/>
          </a:p>
          <a:p>
            <a:endParaRPr lang="it-IT" dirty="0"/>
          </a:p>
        </p:txBody>
      </p:sp>
      <p:pic>
        <p:nvPicPr>
          <p:cNvPr id="5" name="Immagine 4" descr="PostParallele.pdf">
            <a:extLst>
              <a:ext uri="{FF2B5EF4-FFF2-40B4-BE49-F238E27FC236}">
                <a16:creationId xmlns:a16="http://schemas.microsoft.com/office/drawing/2014/main" id="{8273C2B0-D197-624F-99E0-92227F9FC5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83037" y="4067924"/>
            <a:ext cx="2150724" cy="3075826"/>
          </a:xfrm>
          <a:prstGeom prst="rect">
            <a:avLst/>
          </a:prstGeom>
          <a:noFill/>
          <a:ln>
            <a:noFill/>
          </a:ln>
        </p:spPr>
      </p:pic>
    </p:spTree>
    <p:extLst>
      <p:ext uri="{BB962C8B-B14F-4D97-AF65-F5344CB8AC3E}">
        <p14:creationId xmlns:p14="http://schemas.microsoft.com/office/powerpoint/2010/main" val="2512672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8436F-9F5A-E649-855E-4D32958D1914}"/>
              </a:ext>
            </a:extLst>
          </p:cNvPr>
          <p:cNvSpPr>
            <a:spLocks noGrp="1"/>
          </p:cNvSpPr>
          <p:nvPr>
            <p:ph type="title"/>
          </p:nvPr>
        </p:nvSpPr>
        <p:spPr/>
        <p:txBody>
          <a:bodyPr/>
          <a:lstStyle/>
          <a:p>
            <a:pPr algn="ctr"/>
            <a:r>
              <a:rPr lang="it-IT" dirty="0"/>
              <a:t>I solidi platonici nel </a:t>
            </a:r>
            <a:r>
              <a:rPr lang="it-IT" dirty="0" err="1"/>
              <a:t>Timeo</a:t>
            </a:r>
            <a:endParaRPr lang="it-IT" dirty="0"/>
          </a:p>
        </p:txBody>
      </p:sp>
      <p:pic>
        <p:nvPicPr>
          <p:cNvPr id="5" name="Immagine 4">
            <a:extLst>
              <a:ext uri="{FF2B5EF4-FFF2-40B4-BE49-F238E27FC236}">
                <a16:creationId xmlns:a16="http://schemas.microsoft.com/office/drawing/2014/main" id="{BEE1AE3A-1AC0-214D-BE94-B083407C452D}"/>
              </a:ext>
            </a:extLst>
          </p:cNvPr>
          <p:cNvPicPr>
            <a:picLocks noChangeAspect="1"/>
          </p:cNvPicPr>
          <p:nvPr/>
        </p:nvPicPr>
        <p:blipFill>
          <a:blip r:embed="rId2"/>
          <a:stretch>
            <a:fillRect/>
          </a:stretch>
        </p:blipFill>
        <p:spPr>
          <a:xfrm>
            <a:off x="0" y="2005253"/>
            <a:ext cx="12192000" cy="3520156"/>
          </a:xfrm>
          <a:prstGeom prst="rect">
            <a:avLst/>
          </a:prstGeom>
        </p:spPr>
      </p:pic>
    </p:spTree>
    <p:extLst>
      <p:ext uri="{BB962C8B-B14F-4D97-AF65-F5344CB8AC3E}">
        <p14:creationId xmlns:p14="http://schemas.microsoft.com/office/powerpoint/2010/main" val="344803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B50232-D8CE-EA46-883B-C2E3ECE988BA}"/>
              </a:ext>
            </a:extLst>
          </p:cNvPr>
          <p:cNvSpPr>
            <a:spLocks noGrp="1"/>
          </p:cNvSpPr>
          <p:nvPr>
            <p:ph type="title"/>
          </p:nvPr>
        </p:nvSpPr>
        <p:spPr>
          <a:xfrm>
            <a:off x="2130176" y="441789"/>
            <a:ext cx="8424808" cy="1633591"/>
          </a:xfrm>
        </p:spPr>
        <p:txBody>
          <a:bodyPr>
            <a:normAutofit fontScale="90000"/>
          </a:bodyPr>
          <a:lstStyle/>
          <a:p>
            <a:r>
              <a:rPr lang="it-IT" sz="3100" dirty="0"/>
              <a:t>De Divina </a:t>
            </a:r>
            <a:r>
              <a:rPr lang="it-IT" sz="3100" dirty="0" err="1"/>
              <a:t>Proportione</a:t>
            </a:r>
            <a:r>
              <a:rPr lang="it-IT" sz="3100" dirty="0"/>
              <a:t> 1497</a:t>
            </a:r>
            <a:br>
              <a:rPr lang="it-IT" dirty="0"/>
            </a:br>
            <a:r>
              <a:rPr lang="it-IT" sz="2700" dirty="0"/>
              <a:t>stampato a Venezia nel 1509 da </a:t>
            </a:r>
            <a:r>
              <a:rPr lang="it-IT" sz="2700" dirty="0" err="1"/>
              <a:t>Paganino</a:t>
            </a:r>
            <a:r>
              <a:rPr lang="it-IT" sz="2700" dirty="0"/>
              <a:t> Paganini</a:t>
            </a:r>
            <a:br>
              <a:rPr lang="it-IT" dirty="0"/>
            </a:br>
            <a:br>
              <a:rPr lang="it-IT" dirty="0"/>
            </a:br>
            <a:endParaRPr lang="it-IT" dirty="0"/>
          </a:p>
        </p:txBody>
      </p:sp>
      <p:pic>
        <p:nvPicPr>
          <p:cNvPr id="4" name="Segnaposto contenuto 3">
            <a:extLst>
              <a:ext uri="{FF2B5EF4-FFF2-40B4-BE49-F238E27FC236}">
                <a16:creationId xmlns:a16="http://schemas.microsoft.com/office/drawing/2014/main" id="{F1184201-9671-B849-ADF1-1352967846DE}"/>
              </a:ext>
            </a:extLst>
          </p:cNvPr>
          <p:cNvPicPr>
            <a:picLocks noGrp="1" noChangeAspect="1"/>
          </p:cNvPicPr>
          <p:nvPr>
            <p:ph idx="1"/>
          </p:nvPr>
        </p:nvPicPr>
        <p:blipFill>
          <a:blip r:embed="rId2"/>
          <a:stretch>
            <a:fillRect/>
          </a:stretch>
        </p:blipFill>
        <p:spPr>
          <a:xfrm>
            <a:off x="6943061" y="1322382"/>
            <a:ext cx="3238742" cy="4801435"/>
          </a:xfrm>
          <a:prstGeom prst="rect">
            <a:avLst/>
          </a:prstGeom>
        </p:spPr>
      </p:pic>
      <p:sp>
        <p:nvSpPr>
          <p:cNvPr id="8" name="CasellaDiTesto 7">
            <a:extLst>
              <a:ext uri="{FF2B5EF4-FFF2-40B4-BE49-F238E27FC236}">
                <a16:creationId xmlns:a16="http://schemas.microsoft.com/office/drawing/2014/main" id="{F7584C1B-7982-A545-826A-ADB420D9B00A}"/>
              </a:ext>
            </a:extLst>
          </p:cNvPr>
          <p:cNvSpPr txBox="1"/>
          <p:nvPr/>
        </p:nvSpPr>
        <p:spPr>
          <a:xfrm>
            <a:off x="4197666" y="6123818"/>
            <a:ext cx="4289829" cy="523220"/>
          </a:xfrm>
          <a:prstGeom prst="rect">
            <a:avLst/>
          </a:prstGeom>
          <a:noFill/>
        </p:spPr>
        <p:txBody>
          <a:bodyPr wrap="none" rtlCol="0">
            <a:spAutoFit/>
          </a:bodyPr>
          <a:lstStyle/>
          <a:p>
            <a:r>
              <a:rPr lang="it-IT" sz="2800" dirty="0"/>
              <a:t>Disegni di Leonardo da Vinci</a:t>
            </a:r>
          </a:p>
        </p:txBody>
      </p:sp>
      <p:pic>
        <p:nvPicPr>
          <p:cNvPr id="5" name="Immagine 4">
            <a:extLst>
              <a:ext uri="{FF2B5EF4-FFF2-40B4-BE49-F238E27FC236}">
                <a16:creationId xmlns:a16="http://schemas.microsoft.com/office/drawing/2014/main" id="{03A66640-3ADD-6849-B467-503D55F87F67}"/>
              </a:ext>
            </a:extLst>
          </p:cNvPr>
          <p:cNvPicPr>
            <a:picLocks noChangeAspect="1"/>
          </p:cNvPicPr>
          <p:nvPr/>
        </p:nvPicPr>
        <p:blipFill>
          <a:blip r:embed="rId3"/>
          <a:stretch>
            <a:fillRect/>
          </a:stretch>
        </p:blipFill>
        <p:spPr>
          <a:xfrm>
            <a:off x="1833123" y="1307269"/>
            <a:ext cx="3340640" cy="4831659"/>
          </a:xfrm>
          <a:prstGeom prst="rect">
            <a:avLst/>
          </a:prstGeom>
        </p:spPr>
      </p:pic>
    </p:spTree>
    <p:extLst>
      <p:ext uri="{BB962C8B-B14F-4D97-AF65-F5344CB8AC3E}">
        <p14:creationId xmlns:p14="http://schemas.microsoft.com/office/powerpoint/2010/main" val="344741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 y="365125"/>
            <a:ext cx="11250930" cy="1418273"/>
          </a:xfrm>
        </p:spPr>
        <p:txBody>
          <a:bodyPr>
            <a:normAutofit fontScale="90000"/>
          </a:bodyPr>
          <a:lstStyle/>
          <a:p>
            <a:pPr algn="ctr"/>
            <a:r>
              <a:rPr lang="en-US" sz="2800" dirty="0"/>
              <a:t>     </a:t>
            </a:r>
            <a:r>
              <a:rPr lang="en-US" sz="3600" b="1" dirty="0" err="1"/>
              <a:t>Simmetrie</a:t>
            </a:r>
            <a:r>
              <a:rPr lang="en-US" sz="3600" b="1" dirty="0"/>
              <a:t> ed </a:t>
            </a:r>
            <a:r>
              <a:rPr lang="en-US" sz="3600" b="1" dirty="0" err="1"/>
              <a:t>Invarianti</a:t>
            </a:r>
            <a:br>
              <a:rPr lang="en-US" sz="3600" b="1" dirty="0"/>
            </a:br>
            <a:br>
              <a:rPr lang="en-US" sz="3600" b="1" dirty="0"/>
            </a:br>
            <a:r>
              <a:rPr lang="en-US" sz="2800" dirty="0"/>
              <a:t>E. </a:t>
            </a:r>
            <a:r>
              <a:rPr lang="en-US" sz="2800" dirty="0" err="1"/>
              <a:t>Noether</a:t>
            </a:r>
            <a:r>
              <a:rPr lang="en-US" sz="2800" dirty="0"/>
              <a:t> 1882- 1935                                               A. Einstein 1879-1955</a:t>
            </a:r>
          </a:p>
        </p:txBody>
      </p:sp>
      <p:pic>
        <p:nvPicPr>
          <p:cNvPr id="4" name="Content Placeholder 3"/>
          <p:cNvPicPr>
            <a:picLocks noGrp="1" noChangeAspect="1"/>
          </p:cNvPicPr>
          <p:nvPr>
            <p:ph idx="1"/>
          </p:nvPr>
        </p:nvPicPr>
        <p:blipFill rotWithShape="1">
          <a:blip r:embed="rId2"/>
          <a:srcRect l="-475" r="-475"/>
          <a:stretch/>
        </p:blipFill>
        <p:spPr>
          <a:xfrm>
            <a:off x="1076635" y="1817688"/>
            <a:ext cx="3528566" cy="4923081"/>
          </a:xfrm>
        </p:spPr>
      </p:pic>
      <p:pic>
        <p:nvPicPr>
          <p:cNvPr id="5" name="Picture 4"/>
          <p:cNvPicPr>
            <a:picLocks noChangeAspect="1"/>
          </p:cNvPicPr>
          <p:nvPr/>
        </p:nvPicPr>
        <p:blipFill>
          <a:blip r:embed="rId3"/>
          <a:stretch>
            <a:fillRect/>
          </a:stretch>
        </p:blipFill>
        <p:spPr>
          <a:xfrm>
            <a:off x="7153843" y="1783398"/>
            <a:ext cx="3747674" cy="4923081"/>
          </a:xfrm>
          <a:prstGeom prst="rect">
            <a:avLst/>
          </a:prstGeom>
        </p:spPr>
      </p:pic>
    </p:spTree>
    <p:extLst>
      <p:ext uri="{BB962C8B-B14F-4D97-AF65-F5344CB8AC3E}">
        <p14:creationId xmlns:p14="http://schemas.microsoft.com/office/powerpoint/2010/main" val="384937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60512" cy="1235076"/>
          </a:xfrm>
        </p:spPr>
        <p:txBody>
          <a:bodyPr>
            <a:normAutofit/>
          </a:bodyPr>
          <a:lstStyle/>
          <a:p>
            <a:r>
              <a:rPr lang="en-US" sz="2800" dirty="0"/>
              <a:t>P. Higgs 1929-                                il </a:t>
            </a:r>
            <a:r>
              <a:rPr lang="en-US" sz="2800" dirty="0" err="1"/>
              <a:t>Bosone</a:t>
            </a:r>
            <a:r>
              <a:rPr lang="en-US" sz="2800" dirty="0"/>
              <a:t> di Higgs: la </a:t>
            </a:r>
            <a:r>
              <a:rPr lang="en-US" sz="2800" dirty="0" err="1"/>
              <a:t>particella</a:t>
            </a:r>
            <a:r>
              <a:rPr lang="en-US" sz="2800" dirty="0"/>
              <a:t> di </a:t>
            </a:r>
            <a:r>
              <a:rPr lang="en-US" sz="2800" dirty="0" err="1"/>
              <a:t>Dio</a:t>
            </a:r>
            <a:endParaRPr lang="en-US" sz="2800" dirty="0"/>
          </a:p>
        </p:txBody>
      </p:sp>
      <p:pic>
        <p:nvPicPr>
          <p:cNvPr id="4" name="Content Placeholder 3" descr="PhysRevLett.13.50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96" r="-468"/>
          <a:stretch/>
        </p:blipFill>
        <p:spPr>
          <a:xfrm>
            <a:off x="4053922" y="1172767"/>
            <a:ext cx="8138078" cy="10462183"/>
          </a:xfrm>
        </p:spPr>
      </p:pic>
      <p:pic>
        <p:nvPicPr>
          <p:cNvPr id="5" name="Picture 4"/>
          <p:cNvPicPr>
            <a:picLocks noChangeAspect="1"/>
          </p:cNvPicPr>
          <p:nvPr/>
        </p:nvPicPr>
        <p:blipFill>
          <a:blip r:embed="rId3"/>
          <a:stretch>
            <a:fillRect/>
          </a:stretch>
        </p:blipFill>
        <p:spPr>
          <a:xfrm>
            <a:off x="527664" y="2080067"/>
            <a:ext cx="3526257" cy="4564665"/>
          </a:xfrm>
          <a:prstGeom prst="rect">
            <a:avLst/>
          </a:prstGeom>
        </p:spPr>
      </p:pic>
    </p:spTree>
    <p:extLst>
      <p:ext uri="{BB962C8B-B14F-4D97-AF65-F5344CB8AC3E}">
        <p14:creationId xmlns:p14="http://schemas.microsoft.com/office/powerpoint/2010/main" val="419374523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TotalTime>
  <Words>1875</Words>
  <Application>Microsoft Macintosh PowerPoint</Application>
  <PresentationFormat>Widescreen</PresentationFormat>
  <Paragraphs>112</Paragraphs>
  <Slides>40</Slides>
  <Notes>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40</vt:i4>
      </vt:variant>
    </vt:vector>
  </HeadingPairs>
  <TitlesOfParts>
    <vt:vector size="45" baseType="lpstr">
      <vt:lpstr>Arial</vt:lpstr>
      <vt:lpstr>Calibri</vt:lpstr>
      <vt:lpstr>Calibri Light</vt:lpstr>
      <vt:lpstr>Cambria Math</vt:lpstr>
      <vt:lpstr>Tema di Office</vt:lpstr>
      <vt:lpstr>IL LINGUAGGIO MATEMATICO E I SUOI SIMBOLI  La matematica è molto più che la semplice lingua del libro della natura </vt:lpstr>
      <vt:lpstr>Presentazione standard di PowerPoint</vt:lpstr>
      <vt:lpstr>Presentazione standard di PowerPoint</vt:lpstr>
      <vt:lpstr>Presentazione standard di PowerPoint</vt:lpstr>
      <vt:lpstr>Presentazione standard di PowerPoint</vt:lpstr>
      <vt:lpstr>I solidi platonici nel Timeo</vt:lpstr>
      <vt:lpstr>De Divina Proportione 1497 stampato a Venezia nel 1509 da Paganino Paganini  </vt:lpstr>
      <vt:lpstr>     Simmetrie ed Invarianti  E. Noether 1882- 1935                                               A. Einstein 1879-1955</vt:lpstr>
      <vt:lpstr>P. Higgs 1929-                                il Bosone di Higgs: la particella di Dio</vt:lpstr>
      <vt:lpstr>Presentazione standard di PowerPoint</vt:lpstr>
      <vt:lpstr>Presentazione standard di PowerPoint</vt:lpstr>
      <vt:lpstr>Presentazione standard di PowerPoint</vt:lpstr>
      <vt:lpstr>Sulla Sfera e sul Cilindro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Darwin: Notebook on Transmutation of Species (1837).</vt:lpstr>
      <vt:lpstr>Presentazione standard di PowerPoint</vt:lpstr>
      <vt:lpstr>Fano varieties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Evocare ed esplorare il mondo con gli occhi della geometria </dc:title>
  <dc:creator>Utente di Microsoft Office</dc:creator>
  <cp:lastModifiedBy>Microsoft Office User</cp:lastModifiedBy>
  <cp:revision>248</cp:revision>
  <dcterms:created xsi:type="dcterms:W3CDTF">2019-02-07T07:55:36Z</dcterms:created>
  <dcterms:modified xsi:type="dcterms:W3CDTF">2022-04-03T11:51:32Z</dcterms:modified>
</cp:coreProperties>
</file>