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56" r:id="rId2"/>
    <p:sldId id="282" r:id="rId3"/>
    <p:sldId id="257" r:id="rId4"/>
    <p:sldId id="258" r:id="rId5"/>
    <p:sldId id="259" r:id="rId6"/>
    <p:sldId id="260" r:id="rId7"/>
    <p:sldId id="261" r:id="rId8"/>
    <p:sldId id="263" r:id="rId9"/>
    <p:sldId id="262" r:id="rId10"/>
    <p:sldId id="264" r:id="rId11"/>
    <p:sldId id="265" r:id="rId12"/>
    <p:sldId id="266" r:id="rId13"/>
    <p:sldId id="267" r:id="rId14"/>
    <p:sldId id="283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1pPr>
    <a:lvl2pPr marL="0" marR="0" indent="4572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2pPr>
    <a:lvl3pPr marL="0" marR="0" indent="9144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3pPr>
    <a:lvl4pPr marL="0" marR="0" indent="13716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4pPr>
    <a:lvl5pPr marL="0" marR="0" indent="18288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5pPr>
    <a:lvl6pPr marL="0" marR="0" indent="22860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6pPr>
    <a:lvl7pPr marL="0" marR="0" indent="27432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7pPr>
    <a:lvl8pPr marL="0" marR="0" indent="32004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8pPr>
    <a:lvl9pPr marL="0" marR="0" indent="36576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217956"/>
              <a:satOff val="14368"/>
              <a:lumOff val="17764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CEEEE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571091"/>
              <a:satOff val="15926"/>
              <a:lumOff val="22314"/>
            </a:schemeClr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45B43B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45B43B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9036"/>
              <a:lumOff val="17111"/>
            </a:schemeClr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BD17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FBD17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8A2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CEEEF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32C5B9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240640"/>
                  <a:satOff val="2542"/>
                  <a:lumOff val="-1319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240640"/>
              <a:satOff val="2542"/>
              <a:lumOff val="-13198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F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1455"/>
  </p:normalViewPr>
  <p:slideViewPr>
    <p:cSldViewPr snapToGrid="0">
      <p:cViewPr varScale="1">
        <p:scale>
          <a:sx n="32" d="100"/>
          <a:sy n="32" d="100"/>
        </p:scale>
        <p:origin x="293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e e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11986162"/>
            <a:ext cx="21945599" cy="605791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3000" spc="-29"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Autore e data</a:t>
            </a:r>
          </a:p>
        </p:txBody>
      </p:sp>
      <p:sp>
        <p:nvSpPr>
          <p:cNvPr id="12" name="Titolo presentazione"/>
          <p:cNvSpPr txBox="1">
            <a:spLocks noGrp="1"/>
          </p:cNvSpPr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>
              <a:defRPr sz="12800" spc="-128"/>
            </a:lvl1pPr>
          </a:lstStyle>
          <a:p>
            <a:r>
              <a:t>Titolo presentazione</a:t>
            </a:r>
          </a:p>
        </p:txBody>
      </p:sp>
      <p:sp>
        <p:nvSpPr>
          <p:cNvPr id="13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7567579"/>
            <a:ext cx="21945600" cy="225059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latin typeface="Graphik-SemiboldItalic"/>
                <a:ea typeface="Graphik-SemiboldItalic"/>
                <a:cs typeface="Graphik-SemiboldItalic"/>
                <a:sym typeface="Graphik Semi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latin typeface="Graphik-SemiboldItalic"/>
                <a:ea typeface="Graphik-SemiboldItalic"/>
                <a:cs typeface="Graphik-SemiboldItalic"/>
                <a:sym typeface="Graphik Semi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latin typeface="Graphik-SemiboldItalic"/>
                <a:ea typeface="Graphik-SemiboldItalic"/>
                <a:cs typeface="Graphik-SemiboldItalic"/>
                <a:sym typeface="Graphik Semi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latin typeface="Graphik-SemiboldItalic"/>
                <a:ea typeface="Graphik-SemiboldItalic"/>
                <a:cs typeface="Graphik-SemiboldItalic"/>
                <a:sym typeface="Graphik Semibold"/>
              </a:defRPr>
            </a:lvl5pPr>
          </a:lstStyle>
          <a:p>
            <a:r>
              <a:t>Sottotitolo presentazione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chiar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Corpo livello uno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3251200"/>
            <a:ext cx="21945600" cy="6604000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5pPr>
          </a:lstStyle>
          <a:p>
            <a:r>
              <a:t>Dichiarazione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formazione import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Dettagli informazion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8462239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Dettagli informazione</a:t>
            </a:r>
          </a:p>
        </p:txBody>
      </p:sp>
      <p:sp>
        <p:nvSpPr>
          <p:cNvPr id="107" name="Corpo livello uno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19200" y="4214484"/>
            <a:ext cx="21945600" cy="4269708"/>
          </a:xfrm>
          <a:prstGeom prst="rect">
            <a:avLst/>
          </a:prstGeom>
        </p:spPr>
        <p:txBody>
          <a:bodyPr anchor="b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zion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11100053"/>
            <a:ext cx="21945602" cy="832613"/>
          </a:xfrm>
          <a:prstGeom prst="rect">
            <a:avLst/>
          </a:prstGeom>
        </p:spPr>
        <p:txBody>
          <a:bodyPr anchor="ctr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Attribuzione</a:t>
            </a:r>
          </a:p>
        </p:txBody>
      </p:sp>
      <p:sp>
        <p:nvSpPr>
          <p:cNvPr id="116" name="Corpo livello uno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19200" y="4178300"/>
            <a:ext cx="21945600" cy="4416425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r>
              <a:t>“Citazione degna di nota”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Mare e cielo al tramonto 2"/>
          <p:cNvSpPr>
            <a:spLocks noGrp="1"/>
          </p:cNvSpPr>
          <p:nvPr>
            <p:ph type="pic" sz="quarter" idx="21"/>
          </p:nvPr>
        </p:nvSpPr>
        <p:spPr>
          <a:xfrm>
            <a:off x="15744825" y="5581752"/>
            <a:ext cx="7365408" cy="8280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Mare e cielo al tramonto 1"/>
          <p:cNvSpPr>
            <a:spLocks noGrp="1"/>
          </p:cNvSpPr>
          <p:nvPr>
            <p:ph type="pic" sz="quarter" idx="22"/>
          </p:nvPr>
        </p:nvSpPr>
        <p:spPr>
          <a:xfrm>
            <a:off x="15363825" y="1270000"/>
            <a:ext cx="8115300" cy="540900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Spiaggia e mare al tramonto"/>
          <p:cNvSpPr>
            <a:spLocks noGrp="1"/>
          </p:cNvSpPr>
          <p:nvPr>
            <p:ph type="pic" idx="23"/>
          </p:nvPr>
        </p:nvSpPr>
        <p:spPr>
          <a:xfrm>
            <a:off x="-63500" y="1270000"/>
            <a:ext cx="167640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piaggia e mare al tramonto"/>
          <p:cNvSpPr>
            <a:spLocks noGrp="1"/>
          </p:cNvSpPr>
          <p:nvPr>
            <p:ph type="pic" idx="21"/>
          </p:nvPr>
        </p:nvSpPr>
        <p:spPr>
          <a:xfrm>
            <a:off x="1270000" y="-423334"/>
            <a:ext cx="21844000" cy="1456266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piaggia e mare al tramonto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itolo presentazione"/>
          <p:cNvSpPr txBox="1">
            <a:spLocks noGrp="1"/>
          </p:cNvSpPr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>
              <a:defRPr sz="12800" spc="-128">
                <a:solidFill>
                  <a:srgbClr val="FFFFFF"/>
                </a:solidFill>
              </a:defRPr>
            </a:lvl1pPr>
          </a:lstStyle>
          <a:p>
            <a:r>
              <a:t>Titolo presentazione</a:t>
            </a:r>
          </a:p>
        </p:txBody>
      </p:sp>
      <p:sp>
        <p:nvSpPr>
          <p:cNvPr id="23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7569200"/>
            <a:ext cx="21945600" cy="2252112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5pPr>
          </a:lstStyle>
          <a:p>
            <a:r>
              <a:t>Sottotitolo presentazione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Autore e dat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19200" y="11988800"/>
            <a:ext cx="21945602" cy="605791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3000" spc="-29">
                <a:solidFill>
                  <a:srgbClr val="FFFFFF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Autore e data</a:t>
            </a:r>
          </a:p>
        </p:txBody>
      </p:sp>
      <p:sp>
        <p:nvSpPr>
          <p:cNvPr id="2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olo"/>
          <p:cNvSpPr txBox="1">
            <a:spLocks noGrp="1"/>
          </p:cNvSpPr>
          <p:nvPr>
            <p:ph type="title" hasCustomPrompt="1"/>
          </p:nvPr>
        </p:nvSpPr>
        <p:spPr>
          <a:xfrm>
            <a:off x="1215495" y="4585102"/>
            <a:ext cx="9757338" cy="2540001"/>
          </a:xfrm>
          <a:prstGeom prst="rect">
            <a:avLst/>
          </a:prstGeom>
        </p:spPr>
        <p:txBody>
          <a:bodyPr anchor="b"/>
          <a:lstStyle/>
          <a:p>
            <a:r>
              <a:t>Titolo</a:t>
            </a:r>
          </a:p>
        </p:txBody>
      </p:sp>
      <p:sp>
        <p:nvSpPr>
          <p:cNvPr id="33" name="Mare e cielo al tramonto"/>
          <p:cNvSpPr>
            <a:spLocks noGrp="1"/>
          </p:cNvSpPr>
          <p:nvPr>
            <p:ph type="pic" idx="21"/>
          </p:nvPr>
        </p:nvSpPr>
        <p:spPr>
          <a:xfrm>
            <a:off x="9283700" y="1270000"/>
            <a:ext cx="167513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7016750"/>
            <a:ext cx="9753600" cy="5416550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-SemiboldItalic"/>
                <a:ea typeface="Graphik-SemiboldItalic"/>
                <a:cs typeface="Graphik-SemiboldItalic"/>
                <a:sym typeface="Graphik Semi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-SemiboldItalic"/>
                <a:ea typeface="Graphik-SemiboldItalic"/>
                <a:cs typeface="Graphik-SemiboldItalic"/>
                <a:sym typeface="Graphik Semi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-SemiboldItalic"/>
                <a:ea typeface="Graphik-SemiboldItalic"/>
                <a:cs typeface="Graphik-SemiboldItalic"/>
                <a:sym typeface="Graphik Semi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-SemiboldItalic"/>
                <a:ea typeface="Graphik-SemiboldItalic"/>
                <a:cs typeface="Graphik-SemiboldItalic"/>
                <a:sym typeface="Graphik Semibold"/>
              </a:defRPr>
            </a:lvl5pPr>
          </a:lstStyle>
          <a:p>
            <a:r>
              <a:t>Sottotitolo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olo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</a:t>
            </a:r>
          </a:p>
        </p:txBody>
      </p:sp>
      <p:sp>
        <p:nvSpPr>
          <p:cNvPr id="43" name="Corpo livello uno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Sottotitolo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Sottotitolo diapositiva</a:t>
            </a:r>
          </a:p>
        </p:txBody>
      </p:sp>
      <p:sp>
        <p:nvSpPr>
          <p:cNvPr id="4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orpo livello uno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4013200"/>
            <a:ext cx="21945600" cy="8487148"/>
          </a:xfrm>
          <a:prstGeom prst="rect">
            <a:avLst/>
          </a:prstGeom>
        </p:spPr>
        <p:txBody>
          <a:bodyPr numCol="2" spcCol="2558384"/>
          <a:lstStyle/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olo"/>
          <p:cNvSpPr txBox="1">
            <a:spLocks noGrp="1"/>
          </p:cNvSpPr>
          <p:nvPr>
            <p:ph type="title" hasCustomPrompt="1"/>
          </p:nvPr>
        </p:nvSpPr>
        <p:spPr>
          <a:xfrm>
            <a:off x="1219200" y="774700"/>
            <a:ext cx="9753600" cy="1600200"/>
          </a:xfrm>
          <a:prstGeom prst="rect">
            <a:avLst/>
          </a:prstGeom>
        </p:spPr>
        <p:txBody>
          <a:bodyPr/>
          <a:lstStyle/>
          <a:p>
            <a:r>
              <a:t>Titolo</a:t>
            </a:r>
          </a:p>
        </p:txBody>
      </p:sp>
      <p:sp>
        <p:nvSpPr>
          <p:cNvPr id="61" name="Mare e cielo al tramonto"/>
          <p:cNvSpPr>
            <a:spLocks noGrp="1"/>
          </p:cNvSpPr>
          <p:nvPr>
            <p:ph type="pic" idx="21"/>
          </p:nvPr>
        </p:nvSpPr>
        <p:spPr>
          <a:xfrm>
            <a:off x="12192644" y="718588"/>
            <a:ext cx="10972801" cy="1232962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2" name="Sottotitolo diapositiv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19200" y="2387600"/>
            <a:ext cx="9757569" cy="832612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Sottotitolo diapositiva</a:t>
            </a:r>
          </a:p>
        </p:txBody>
      </p:sp>
      <p:sp>
        <p:nvSpPr>
          <p:cNvPr id="63" name="Corpo livello uno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19200" y="4023221"/>
            <a:ext cx="9757569" cy="8384679"/>
          </a:xfrm>
          <a:prstGeom prst="rect">
            <a:avLst/>
          </a:prstGeom>
        </p:spPr>
        <p:txBody>
          <a:bodyPr/>
          <a:lstStyle/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403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olo sezione"/>
          <p:cNvSpPr txBox="1">
            <a:spLocks noGrp="1"/>
          </p:cNvSpPr>
          <p:nvPr>
            <p:ph type="title" hasCustomPrompt="1"/>
          </p:nvPr>
        </p:nvSpPr>
        <p:spPr>
          <a:xfrm>
            <a:off x="1219200" y="3242270"/>
            <a:ext cx="21945600" cy="6604001"/>
          </a:xfrm>
          <a:prstGeom prst="rect">
            <a:avLst/>
          </a:prstGeom>
        </p:spPr>
        <p:txBody>
          <a:bodyPr anchor="ctr"/>
          <a:lstStyle>
            <a:lvl1pPr>
              <a:defRPr sz="12800" spc="0"/>
            </a:lvl1pPr>
          </a:lstStyle>
          <a:p>
            <a:r>
              <a:t>Titolo sezione</a:t>
            </a:r>
          </a:p>
        </p:txBody>
      </p:sp>
      <p:sp>
        <p:nvSpPr>
          <p:cNvPr id="72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olo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</a:t>
            </a:r>
          </a:p>
        </p:txBody>
      </p:sp>
      <p:sp>
        <p:nvSpPr>
          <p:cNvPr id="80" name="Sottotitolo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Sottotitolo diapositiva</a:t>
            </a:r>
          </a:p>
        </p:txBody>
      </p:sp>
      <p:sp>
        <p:nvSpPr>
          <p:cNvPr id="81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ogra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olo programma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programma</a:t>
            </a:r>
          </a:p>
        </p:txBody>
      </p:sp>
      <p:sp>
        <p:nvSpPr>
          <p:cNvPr id="89" name="Corpo livello uno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4013200"/>
            <a:ext cx="21945600" cy="838554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1pPr>
            <a:lvl2pPr marL="0" indent="45720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2pPr>
            <a:lvl3pPr marL="0" indent="91440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3pPr>
            <a:lvl4pPr marL="0" indent="137160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4pPr>
            <a:lvl5pPr marL="0" indent="182880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5pPr>
          </a:lstStyle>
          <a:p>
            <a:r>
              <a:t>Argomenti del programma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0" name="Sottotitolo programm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2387115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Sottotitolo programma</a:t>
            </a:r>
          </a:p>
        </p:txBody>
      </p:sp>
      <p:sp>
        <p:nvSpPr>
          <p:cNvPr id="91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"/>
          <p:cNvSpPr txBox="1">
            <a:spLocks noGrp="1"/>
          </p:cNvSpPr>
          <p:nvPr>
            <p:ph type="title" hasCustomPrompt="1"/>
          </p:nvPr>
        </p:nvSpPr>
        <p:spPr>
          <a:xfrm>
            <a:off x="1219200" y="774700"/>
            <a:ext cx="21945600" cy="172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Titolo</a:t>
            </a:r>
          </a:p>
        </p:txBody>
      </p:sp>
      <p:sp>
        <p:nvSpPr>
          <p:cNvPr id="3" name="Corpo livello uno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4013200"/>
            <a:ext cx="21948577" cy="848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997689" y="12700000"/>
            <a:ext cx="388621" cy="42926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lnSpc>
                <a:spcPct val="100000"/>
              </a:lnSpc>
              <a:defRPr sz="2000">
                <a:solidFill>
                  <a:srgbClr val="5E5E5E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1pPr>
      <a:lvl2pPr marL="0" marR="0" indent="4572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2pPr>
      <a:lvl3pPr marL="0" marR="0" indent="9144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3pPr>
      <a:lvl4pPr marL="0" marR="0" indent="13716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4pPr>
      <a:lvl5pPr marL="0" marR="0" indent="18288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5pPr>
      <a:lvl6pPr marL="0" marR="0" indent="22860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6pPr>
      <a:lvl7pPr marL="0" marR="0" indent="27432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7pPr>
      <a:lvl8pPr marL="0" marR="0" indent="32004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8pPr>
      <a:lvl9pPr marL="0" marR="0" indent="36576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9pPr>
    </p:titleStyle>
    <p:bodyStyle>
      <a:lvl1pPr marL="5461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1pPr>
      <a:lvl2pPr marL="10922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2pPr>
      <a:lvl3pPr marL="16383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3pPr>
      <a:lvl4pPr marL="21844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4pPr>
      <a:lvl5pPr marL="27305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5pPr>
      <a:lvl6pPr marL="32766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6pPr>
      <a:lvl7pPr marL="38227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7pPr>
      <a:lvl8pPr marL="43688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8pPr>
      <a:lvl9pPr marL="49149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t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Marco Andreatta"/>
          <p:cNvSpPr txBox="1">
            <a:spLocks noGrp="1"/>
          </p:cNvSpPr>
          <p:nvPr>
            <p:ph type="body" idx="21"/>
          </p:nvPr>
        </p:nvSpPr>
        <p:spPr>
          <a:xfrm>
            <a:off x="1219200" y="11998791"/>
            <a:ext cx="21945600" cy="60579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defTabSz="544830">
              <a:defRPr sz="3036" spc="-30"/>
            </a:lvl1pPr>
          </a:lstStyle>
          <a:p>
            <a:r>
              <a:t>Marco Andreatta </a:t>
            </a:r>
          </a:p>
        </p:txBody>
      </p:sp>
      <p:sp>
        <p:nvSpPr>
          <p:cNvPr id="152" name="Viaggio nell’ astratto…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1300" spc="-113"/>
            </a:pPr>
            <a:r>
              <a:t>Viaggio nell’ astratto</a:t>
            </a:r>
          </a:p>
          <a:p>
            <a:pPr>
              <a:defRPr sz="11300" spc="-113"/>
            </a:pPr>
            <a:r>
              <a:rPr sz="9500" spc="-95"/>
              <a:t>tra Arte e Matematica</a:t>
            </a:r>
          </a:p>
        </p:txBody>
      </p:sp>
      <p:sp>
        <p:nvSpPr>
          <p:cNvPr id="153" name="La bussola di Ulisse nel XXI secolo"/>
          <p:cNvSpPr txBox="1">
            <a:spLocks noGrp="1"/>
          </p:cNvSpPr>
          <p:nvPr>
            <p:ph type="subTitle" sz="quarter" idx="1"/>
          </p:nvPr>
        </p:nvSpPr>
        <p:spPr>
          <a:xfrm>
            <a:off x="1219200" y="7910693"/>
            <a:ext cx="21945600" cy="2250594"/>
          </a:xfrm>
          <a:prstGeom prst="rect">
            <a:avLst/>
          </a:prstGeom>
        </p:spPr>
        <p:txBody>
          <a:bodyPr/>
          <a:lstStyle/>
          <a:p>
            <a:r>
              <a:t>La bussola di Ulisse nel XXI secolo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lucio-fontana-concetto-spaziale-buchi.jpg" descr="lucio-fontana-concetto-spaziale-buch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6314" y="6125963"/>
            <a:ext cx="5929682" cy="7295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LucioFontanaCourtesyTornabuoniArt1.pdf" descr="LucioFontanaCourtesyTornabuoniArt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19293" y="49002"/>
            <a:ext cx="10693401" cy="7556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LucioFontanaCourtesyTornabuoniArt2.pdf" descr="LucioFontanaCourtesyTornabuoniArt2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9711" y="4932080"/>
            <a:ext cx="7050138" cy="8541263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Lucio Fontana…"/>
          <p:cNvSpPr txBox="1"/>
          <p:nvPr/>
        </p:nvSpPr>
        <p:spPr>
          <a:xfrm>
            <a:off x="10642355" y="1370691"/>
            <a:ext cx="12137163" cy="2053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700"/>
            </a:pPr>
            <a:r>
              <a:t>Lucio Fontana</a:t>
            </a:r>
          </a:p>
          <a:p>
            <a:pPr>
              <a:defRPr sz="3700"/>
            </a:pPr>
            <a:r>
              <a:t>1899-1968</a:t>
            </a:r>
          </a:p>
          <a:p>
            <a:pPr>
              <a:defRPr sz="3700"/>
            </a:pPr>
            <a:r>
              <a:rPr i="1"/>
              <a:t>Concetto Spaziale-Attesa</a:t>
            </a:r>
            <a:r>
              <a:t> 1966-</a:t>
            </a:r>
            <a:r>
              <a:rPr i="1"/>
              <a:t>Concetto Spaziale-Buchi</a:t>
            </a:r>
            <a:r>
              <a:t> 1968 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Lun-Yi_Tsai-Kovacs-Shafarevich-s-Conjecture-35x40in.jpg" descr="Lun-Yi_Tsai-Kovacs-Shafarevich-s-Conjecture-35x40i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29" y="143289"/>
            <a:ext cx="15558045" cy="13269121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Lun-Yi London Tsai…"/>
          <p:cNvSpPr txBox="1"/>
          <p:nvPr/>
        </p:nvSpPr>
        <p:spPr>
          <a:xfrm>
            <a:off x="17156869" y="11292456"/>
            <a:ext cx="5762029" cy="1424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700"/>
            </a:pPr>
            <a:r>
              <a:t>Lun-Yi London Tsai</a:t>
            </a:r>
          </a:p>
          <a:p>
            <a:pPr>
              <a:defRPr sz="3700"/>
            </a:pPr>
            <a:r>
              <a:rPr i="1"/>
              <a:t>Shafarevich Conjecture</a:t>
            </a:r>
            <a:r>
              <a:t> 2007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KummerCampedelli1951.jpg" descr="KummerCampedelli19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77" y="-70728"/>
            <a:ext cx="13319776" cy="88709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ClebshCampedelliMilano.jpg" descr="ClebshCampedelliMilan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1162" y="398468"/>
            <a:ext cx="8674302" cy="13011452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Luigi Campedelli…"/>
          <p:cNvSpPr txBox="1"/>
          <p:nvPr/>
        </p:nvSpPr>
        <p:spPr>
          <a:xfrm>
            <a:off x="1178248" y="9925678"/>
            <a:ext cx="10178619" cy="2053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700"/>
            </a:pPr>
            <a:r>
              <a:t>Luigi Campedelli</a:t>
            </a:r>
          </a:p>
          <a:p>
            <a:pPr>
              <a:defRPr sz="3700" i="1"/>
            </a:pPr>
            <a:r>
              <a:t>Superfici di Clebsch e Kummer </a:t>
            </a:r>
            <a:r>
              <a:rPr i="0"/>
              <a:t>1951</a:t>
            </a:r>
          </a:p>
          <a:p>
            <a:pPr>
              <a:defRPr sz="3700"/>
            </a:pPr>
            <a:r>
              <a:t>Museo Nazionale Scienza e Tecnologia, Milano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- Saggio di interpetrazione della geometria non-euclidea…"/>
          <p:cNvSpPr txBox="1"/>
          <p:nvPr/>
        </p:nvSpPr>
        <p:spPr>
          <a:xfrm>
            <a:off x="0" y="761274"/>
            <a:ext cx="24384000" cy="12259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lnSpc>
                <a:spcPct val="100000"/>
              </a:lnSpc>
              <a:spcBef>
                <a:spcPts val="1200"/>
              </a:spcBef>
              <a:defRPr sz="3700" b="1" i="1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lang="it-IT" sz="4400" dirty="0"/>
              <a:t>- Saggio di </a:t>
            </a:r>
            <a:r>
              <a:rPr lang="it-IT" sz="4400" dirty="0" err="1"/>
              <a:t>interpetrazione</a:t>
            </a:r>
            <a:r>
              <a:rPr lang="it-IT" sz="4400" dirty="0"/>
              <a:t> della geometria non-euclidea </a:t>
            </a:r>
          </a:p>
          <a:p>
            <a:pPr algn="l" defTabSz="457200">
              <a:lnSpc>
                <a:spcPct val="100000"/>
              </a:lnSpc>
              <a:spcBef>
                <a:spcPts val="1200"/>
              </a:spcBef>
              <a:defRPr sz="3700" b="1" i="1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lang="it-IT" sz="4400" dirty="0"/>
              <a:t>- Teoria Fondamentale degli Spazi di Curvatura Costante</a:t>
            </a:r>
          </a:p>
          <a:p>
            <a:pPr algn="l" defTabSz="457200">
              <a:lnSpc>
                <a:spcPct val="100000"/>
              </a:lnSpc>
              <a:spcBef>
                <a:spcPts val="1200"/>
              </a:spcBef>
              <a:defRPr sz="3700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lang="it-IT" sz="4400" dirty="0"/>
              <a:t>Eugenio Beltrami, Giornale di Matematiche e Annali di Matematica Pura ed Applicata, 1868.</a:t>
            </a:r>
          </a:p>
          <a:p>
            <a:pPr algn="l" defTabSz="457200">
              <a:lnSpc>
                <a:spcPct val="100000"/>
              </a:lnSpc>
              <a:spcBef>
                <a:spcPts val="1200"/>
              </a:spcBef>
              <a:defRPr sz="3700" i="1">
                <a:latin typeface="Times Roman"/>
                <a:ea typeface="Times Roman"/>
                <a:cs typeface="Times Roman"/>
                <a:sym typeface="Times Roman"/>
              </a:defRPr>
            </a:pPr>
            <a:endParaRPr lang="it-IT" sz="4400" dirty="0"/>
          </a:p>
          <a:p>
            <a:pPr algn="just" defTabSz="457200">
              <a:lnSpc>
                <a:spcPct val="100000"/>
              </a:lnSpc>
              <a:spcBef>
                <a:spcPts val="1200"/>
              </a:spcBef>
              <a:defRPr sz="3700" i="1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lang="it-IT" sz="4400" dirty="0"/>
              <a:t>In questi ultimi tempi il pubblico matematico ha incominciato ad occuparsi di alcuni nuovi concetti i quali </a:t>
            </a:r>
          </a:p>
          <a:p>
            <a:pPr algn="just" defTabSz="457200">
              <a:lnSpc>
                <a:spcPct val="100000"/>
              </a:lnSpc>
              <a:spcBef>
                <a:spcPts val="1200"/>
              </a:spcBef>
              <a:defRPr sz="3700" i="1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lang="it-IT" sz="4400" dirty="0"/>
              <a:t>sembrano destinati, in caso che prevalgano, a mutare profondamente tutto l’ordito della classica geometria.</a:t>
            </a:r>
          </a:p>
          <a:p>
            <a:pPr algn="just" defTabSz="457200">
              <a:lnSpc>
                <a:spcPct val="100000"/>
              </a:lnSpc>
              <a:spcBef>
                <a:spcPts val="1200"/>
              </a:spcBef>
              <a:defRPr sz="3700" i="1">
                <a:latin typeface="Times Roman"/>
                <a:ea typeface="Times Roman"/>
                <a:cs typeface="Times Roman"/>
                <a:sym typeface="Times Roman"/>
              </a:defRPr>
            </a:pPr>
            <a:endParaRPr lang="it-IT" sz="4400" dirty="0"/>
          </a:p>
          <a:p>
            <a:pPr algn="just" defTabSz="457200">
              <a:lnSpc>
                <a:spcPct val="100000"/>
              </a:lnSpc>
              <a:spcBef>
                <a:spcPts val="1200"/>
              </a:spcBef>
              <a:defRPr sz="3700" i="1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lang="it-IT" sz="4400" dirty="0"/>
              <a:t>…Siffatti tentativi di rinnovamento radicale dei principi si incontrano non di rado nella storia dello scibile.</a:t>
            </a:r>
          </a:p>
          <a:p>
            <a:pPr algn="just" defTabSz="457200">
              <a:lnSpc>
                <a:spcPct val="100000"/>
              </a:lnSpc>
              <a:spcBef>
                <a:spcPts val="1200"/>
              </a:spcBef>
              <a:defRPr sz="3700" i="1">
                <a:latin typeface="Times Roman"/>
                <a:ea typeface="Times Roman"/>
                <a:cs typeface="Times Roman"/>
                <a:sym typeface="Times Roman"/>
              </a:defRPr>
            </a:pPr>
            <a:endParaRPr lang="it-IT" sz="4400" dirty="0"/>
          </a:p>
          <a:p>
            <a:pPr algn="just" defTabSz="457200">
              <a:lnSpc>
                <a:spcPct val="100000"/>
              </a:lnSpc>
              <a:spcBef>
                <a:spcPts val="1200"/>
              </a:spcBef>
              <a:defRPr sz="3700" i="1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lang="it-IT" sz="4400" dirty="0"/>
              <a:t>alcuni principii tracciati da RIEMANN nell'insigne suo lavoro postumo, non ha guari …. </a:t>
            </a:r>
          </a:p>
          <a:p>
            <a:pPr algn="just" defTabSz="457200">
              <a:lnSpc>
                <a:spcPct val="100000"/>
              </a:lnSpc>
              <a:spcBef>
                <a:spcPts val="1200"/>
              </a:spcBef>
              <a:defRPr sz="3700" i="1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lang="it-IT" sz="4400" dirty="0"/>
              <a:t>Spero che le mie ricerche possano aiutare l'intelligenza di alcune parti di questo profondo lavoro. </a:t>
            </a:r>
          </a:p>
          <a:p>
            <a:pPr algn="just" defTabSz="457200">
              <a:lnSpc>
                <a:spcPct val="100000"/>
              </a:lnSpc>
              <a:spcBef>
                <a:spcPts val="1200"/>
              </a:spcBef>
              <a:defRPr sz="3700" i="1">
                <a:latin typeface="Times Roman"/>
                <a:ea typeface="Times Roman"/>
                <a:cs typeface="Times Roman"/>
                <a:sym typeface="Times Roman"/>
              </a:defRPr>
            </a:pPr>
            <a:endParaRPr lang="it-IT" sz="4400" dirty="0"/>
          </a:p>
          <a:p>
            <a:pPr algn="just" defTabSz="457200">
              <a:lnSpc>
                <a:spcPct val="100000"/>
              </a:lnSpc>
              <a:spcBef>
                <a:spcPts val="1200"/>
              </a:spcBef>
              <a:defRPr sz="3700" i="1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lang="it-IT" sz="4400" dirty="0"/>
              <a:t>…Per evitare circonlocuzioni ci permettiamo di denominare </a:t>
            </a:r>
            <a:r>
              <a:rPr lang="it-IT" sz="4400" b="1" dirty="0"/>
              <a:t>pseudosferiche</a:t>
            </a:r>
            <a:r>
              <a:rPr lang="it-IT" sz="4400" dirty="0"/>
              <a:t> le superficie </a:t>
            </a:r>
          </a:p>
          <a:p>
            <a:pPr algn="just" defTabSz="457200">
              <a:lnSpc>
                <a:spcPct val="100000"/>
              </a:lnSpc>
              <a:spcBef>
                <a:spcPts val="1200"/>
              </a:spcBef>
              <a:defRPr sz="3700" i="1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lang="it-IT" sz="4400" dirty="0"/>
              <a:t>di curvatura costante negativa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E68884D-375F-AEB3-74D0-47A809F204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1080" y="7003473"/>
            <a:ext cx="11962920" cy="671252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8B17754-637C-ED13-1DF4-873C6C9B47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292"/>
            <a:ext cx="12464292" cy="704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1276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pseudosphere.png" descr="pseudospher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045" y="453106"/>
            <a:ext cx="9707504" cy="46777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77.Luminati.png" descr="77.Luminat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4149" y="-72199"/>
            <a:ext cx="10190220" cy="8152177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Pseudosfera"/>
          <p:cNvSpPr txBox="1"/>
          <p:nvPr/>
        </p:nvSpPr>
        <p:spPr>
          <a:xfrm>
            <a:off x="776874" y="9223954"/>
            <a:ext cx="5908091" cy="1703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8400" spc="-84">
                <a:latin typeface="+mn-lt"/>
                <a:ea typeface="+mn-ea"/>
                <a:cs typeface="+mn-cs"/>
                <a:sym typeface="Canela Bold"/>
              </a:defRPr>
            </a:lvl1pPr>
          </a:lstStyle>
          <a:p>
            <a:r>
              <a:t>Pseudosfera</a:t>
            </a:r>
          </a:p>
        </p:txBody>
      </p:sp>
      <p:pic>
        <p:nvPicPr>
          <p:cNvPr id="206" name="Immagine" descr="Immagin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4830" y="5331166"/>
            <a:ext cx="9223316" cy="83848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Siviglia.jpg" descr="Sivigl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0978" y="93142"/>
            <a:ext cx="9285188" cy="139277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Corals.jpg" descr="Coral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667" y="128931"/>
            <a:ext cx="12804362" cy="96032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CuffiadiBeltrami1.jpg" descr="CuffiadiBeltrami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06" y="4141313"/>
            <a:ext cx="7874574" cy="91299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Cuffia2.jpg" descr="Cuffia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8815" y="4182116"/>
            <a:ext cx="8162158" cy="90483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IMG-6156.jpg" descr="IMG-615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77010" y="6272"/>
            <a:ext cx="6967283" cy="13703456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Pseudosfera in Carta…"/>
          <p:cNvSpPr txBox="1"/>
          <p:nvPr/>
        </p:nvSpPr>
        <p:spPr>
          <a:xfrm>
            <a:off x="3754456" y="867457"/>
            <a:ext cx="7954113" cy="2053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700"/>
            </a:pPr>
            <a:r>
              <a:t>Pseudosfera in Carta</a:t>
            </a:r>
          </a:p>
          <a:p>
            <a:pPr>
              <a:defRPr sz="3700"/>
            </a:pPr>
            <a:r>
              <a:t>Beltrami - Casorati</a:t>
            </a:r>
          </a:p>
          <a:p>
            <a:pPr>
              <a:defRPr sz="3700"/>
            </a:pPr>
            <a:r>
              <a:t>Dipartimento di Matematica di Pavia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Il modello iperbolico di Beltrami non  si può realizzare nell’usuale spazio tridimensionale euclideo…"/>
          <p:cNvSpPr txBox="1"/>
          <p:nvPr/>
        </p:nvSpPr>
        <p:spPr>
          <a:xfrm>
            <a:off x="332509" y="5448989"/>
            <a:ext cx="23254855" cy="4091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4100"/>
            </a:pPr>
            <a:r>
              <a:rPr lang="it-IT" sz="4800" dirty="0"/>
              <a:t>Il modello iperbolico di Beltrami non può essere realizzato nell’usuale </a:t>
            </a:r>
          </a:p>
          <a:p>
            <a:pPr>
              <a:defRPr sz="4100"/>
            </a:pPr>
            <a:r>
              <a:rPr lang="it-IT" sz="4800" dirty="0"/>
              <a:t>spazio tridimensionale euclideo</a:t>
            </a:r>
          </a:p>
          <a:p>
            <a:pPr>
              <a:defRPr sz="4100"/>
            </a:pPr>
            <a:r>
              <a:rPr lang="it-IT" sz="4800" dirty="0"/>
              <a:t>(</a:t>
            </a:r>
            <a:r>
              <a:rPr lang="it-IT" sz="4800" dirty="0">
                <a:latin typeface="Canela Text Bold"/>
                <a:ea typeface="Canela Text Bold"/>
                <a:cs typeface="Canela Text Bold"/>
                <a:sym typeface="Canela Text Bold"/>
              </a:rPr>
              <a:t>Hilbert 1901</a:t>
            </a:r>
            <a:r>
              <a:rPr lang="it-IT" sz="4800" dirty="0"/>
              <a:t>)</a:t>
            </a:r>
          </a:p>
          <a:p>
            <a:pPr>
              <a:defRPr sz="4100"/>
            </a:pPr>
            <a:endParaRPr lang="it-IT" sz="4800" dirty="0"/>
          </a:p>
          <a:p>
            <a:pPr>
              <a:defRPr sz="4100"/>
            </a:pPr>
            <a:r>
              <a:rPr lang="it-IT" sz="4800" dirty="0"/>
              <a:t>Lo si può realizzare (immergere) in uno spazio euclideo di dimensione 5, </a:t>
            </a:r>
          </a:p>
          <a:p>
            <a:pPr>
              <a:defRPr sz="4100"/>
            </a:pPr>
            <a:r>
              <a:rPr lang="it-IT" sz="4800" dirty="0"/>
              <a:t>non è noto se può stare in dimensione 4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Pseudosphere.jpg" descr="Pseudospher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2087" y="5252785"/>
            <a:ext cx="11661913" cy="8463216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65B8BBE-479C-8227-0805-ACE8A94EAC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636501" cy="6858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C570724E-BEAB-34BB-B3AF-901F518F76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125" y="34775"/>
            <a:ext cx="8333509" cy="1372999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4446878B-C8C8-26FC-B570-0124B1E7A1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3367" y="0"/>
            <a:ext cx="8608979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985310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halfplane1.jpg" descr="halfplan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8527" y="6251655"/>
            <a:ext cx="12484101" cy="6934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The-5-4-tiled-hyperbolic-plane-H-2-in-the-Poincare-disc-model-Each-tile-is-a-pentagon_Q640.jpg" descr="The-5-4-tiled-hyperbolic-plane-H-2-in-the-Poincare-disc-model-Each-tile-is-a-pentagon_Q64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4780" y="-94606"/>
            <a:ext cx="10257858" cy="102578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Hyperbolic_domains_642.png" descr="Hyperbolic_domains_64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3" y="199454"/>
            <a:ext cx="12992433" cy="12992434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Tassellazione di Coxeter del piano iperbolico con triangoli di angoli 30°, 45° and 90°;…"/>
          <p:cNvSpPr txBox="1"/>
          <p:nvPr/>
        </p:nvSpPr>
        <p:spPr>
          <a:xfrm>
            <a:off x="12940104" y="8547512"/>
            <a:ext cx="11251745" cy="352539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>
              <a:lnSpc>
                <a:spcPct val="100000"/>
              </a:lnSpc>
              <a:defRPr sz="3200">
                <a:latin typeface="Graphik"/>
                <a:ea typeface="Graphik"/>
                <a:cs typeface="Graphik"/>
                <a:sym typeface="Graphik"/>
              </a:defRPr>
            </a:pPr>
            <a:r>
              <a:t> </a:t>
            </a:r>
            <a:r>
              <a:rPr sz="4100"/>
              <a:t>Tassellazione di Coxeter del piano iperbolico con triangoli di angoli 30°, 45° and 90°;</a:t>
            </a:r>
          </a:p>
          <a:p>
            <a:pPr defTabSz="825500">
              <a:lnSpc>
                <a:spcPct val="100000"/>
              </a:lnSpc>
              <a:defRPr sz="4100">
                <a:latin typeface="Graphik"/>
                <a:ea typeface="Graphik"/>
                <a:cs typeface="Graphik"/>
                <a:sym typeface="Graphik"/>
              </a:defRPr>
            </a:pPr>
            <a:r>
              <a:t>triangoli con questi angoli sono possibili in geometria iperbolica ma non in geometria euclidea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Circle-Limit-4-by-M-C-Escher.pbm" descr="Circle-Limit-4-by-M-C-Escher.pb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9362" y="3083438"/>
            <a:ext cx="10543431" cy="105434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Escher_Circle_Limit_III.jpg" descr="Escher_Circle_Limit_II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07" y="0"/>
            <a:ext cx="10795001" cy="10795001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M.C. Esher…"/>
          <p:cNvSpPr txBox="1"/>
          <p:nvPr/>
        </p:nvSpPr>
        <p:spPr>
          <a:xfrm>
            <a:off x="6691745" y="11077958"/>
            <a:ext cx="6826049" cy="1930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3700"/>
            </a:pPr>
            <a:r>
              <a:rPr sz="4400" dirty="0"/>
              <a:t>M.C. </a:t>
            </a:r>
            <a:r>
              <a:rPr sz="4400" dirty="0" err="1"/>
              <a:t>Esher</a:t>
            </a:r>
            <a:endParaRPr sz="4400" dirty="0"/>
          </a:p>
          <a:p>
            <a:pPr>
              <a:defRPr sz="3700"/>
            </a:pPr>
            <a:r>
              <a:rPr sz="4400" dirty="0" err="1"/>
              <a:t>Cerchi</a:t>
            </a:r>
            <a:r>
              <a:rPr sz="4400" dirty="0"/>
              <a:t> </a:t>
            </a:r>
            <a:r>
              <a:rPr sz="4400" dirty="0" err="1"/>
              <a:t>limite</a:t>
            </a:r>
            <a:r>
              <a:rPr sz="4400" dirty="0"/>
              <a:t> III e IV</a:t>
            </a:r>
          </a:p>
          <a:p>
            <a:pPr>
              <a:defRPr sz="3700"/>
            </a:pPr>
            <a:r>
              <a:rPr sz="4400" dirty="0"/>
              <a:t>1959 - 196</a:t>
            </a:r>
            <a:r>
              <a:rPr dirty="0"/>
              <a:t>0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BlackholeSingularities.jpeg" descr="BlackholeSingularities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9360" y="686656"/>
            <a:ext cx="13456418" cy="9800759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Teorema delle singolarità…"/>
          <p:cNvSpPr txBox="1"/>
          <p:nvPr/>
        </p:nvSpPr>
        <p:spPr>
          <a:xfrm>
            <a:off x="12482945" y="7744986"/>
            <a:ext cx="12098212" cy="5027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8400" spc="-84">
                <a:latin typeface="+mn-lt"/>
                <a:ea typeface="+mn-ea"/>
                <a:cs typeface="+mn-cs"/>
                <a:sym typeface="Canela Bold"/>
              </a:defRPr>
            </a:pPr>
            <a:r>
              <a:rPr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Teorema</a:t>
            </a:r>
            <a:r>
              <a:rPr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delle</a:t>
            </a:r>
            <a:r>
              <a:rPr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singolarità</a:t>
            </a:r>
            <a:endParaRPr lang="it-IT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 sz="8400" spc="-84">
                <a:latin typeface="+mn-lt"/>
                <a:ea typeface="+mn-ea"/>
                <a:cs typeface="+mn-cs"/>
                <a:sym typeface="Canela Bold"/>
              </a:defRPr>
            </a:pPr>
            <a:r>
              <a:rPr lang="it-IT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dell’incompletezza delle geodetiche</a:t>
            </a:r>
          </a:p>
          <a:p>
            <a:pPr>
              <a:lnSpc>
                <a:spcPct val="80000"/>
              </a:lnSpc>
              <a:defRPr sz="8400" spc="-84">
                <a:latin typeface="+mn-lt"/>
                <a:ea typeface="+mn-ea"/>
                <a:cs typeface="+mn-cs"/>
                <a:sym typeface="Canela Bold"/>
              </a:defRPr>
            </a:pPr>
            <a:endParaRPr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 sz="8400" spc="-84">
                <a:latin typeface="+mn-lt"/>
                <a:ea typeface="+mn-ea"/>
                <a:cs typeface="+mn-cs"/>
                <a:sym typeface="Canela Bold"/>
              </a:defRPr>
            </a:pPr>
            <a:r>
              <a:rPr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R. Penrose - </a:t>
            </a:r>
            <a:r>
              <a:rPr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S.Hawking</a:t>
            </a:r>
            <a:endParaRPr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2" name="roger-penrose-and-stephen-hawking.jpg" descr="roger-penrose-and-stephen-hawki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30211" y="77566"/>
            <a:ext cx="10160001" cy="635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Networking0.pdf" descr="Networking0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149" y="605191"/>
            <a:ext cx="9673633" cy="106355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Networking1.pdf" descr="Networking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4521" y="300788"/>
            <a:ext cx="8291004" cy="8169758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Reti…"/>
          <p:cNvSpPr txBox="1"/>
          <p:nvPr/>
        </p:nvSpPr>
        <p:spPr>
          <a:xfrm>
            <a:off x="8536453" y="7704416"/>
            <a:ext cx="9735771" cy="55811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8400" spc="-84">
                <a:latin typeface="+mn-lt"/>
                <a:ea typeface="+mn-ea"/>
                <a:cs typeface="+mn-cs"/>
                <a:sym typeface="Canela Bold"/>
              </a:defRPr>
            </a:pPr>
            <a:r>
              <a:rPr dirty="0" err="1"/>
              <a:t>Reti</a:t>
            </a:r>
            <a:endParaRPr dirty="0"/>
          </a:p>
          <a:p>
            <a:pPr>
              <a:lnSpc>
                <a:spcPct val="80000"/>
              </a:lnSpc>
              <a:defRPr sz="8400" spc="-84">
                <a:latin typeface="+mn-lt"/>
                <a:ea typeface="+mn-ea"/>
                <a:cs typeface="+mn-cs"/>
                <a:sym typeface="Canela Bold"/>
              </a:defRPr>
            </a:pPr>
            <a:endParaRPr dirty="0"/>
          </a:p>
          <a:p>
            <a:pPr>
              <a:lnSpc>
                <a:spcPct val="80000"/>
              </a:lnSpc>
              <a:defRPr sz="8400" spc="-84">
                <a:latin typeface="+mn-lt"/>
                <a:ea typeface="+mn-ea"/>
                <a:cs typeface="+mn-cs"/>
                <a:sym typeface="Canela Bold"/>
              </a:defRPr>
            </a:pPr>
            <a:r>
              <a:rPr dirty="0"/>
              <a:t>Greedy Forwarding</a:t>
            </a:r>
          </a:p>
          <a:p>
            <a:pPr>
              <a:lnSpc>
                <a:spcPct val="80000"/>
              </a:lnSpc>
              <a:defRPr sz="8400" spc="-84">
                <a:latin typeface="+mn-lt"/>
                <a:ea typeface="+mn-ea"/>
                <a:cs typeface="+mn-cs"/>
                <a:sym typeface="Canela Bold"/>
              </a:defRPr>
            </a:pPr>
            <a:r>
              <a:rPr dirty="0"/>
              <a:t> </a:t>
            </a:r>
            <a:r>
              <a:rPr dirty="0" err="1"/>
              <a:t>nel</a:t>
            </a:r>
            <a:r>
              <a:rPr dirty="0"/>
              <a:t> Piano </a:t>
            </a:r>
            <a:r>
              <a:rPr dirty="0" err="1"/>
              <a:t>Iperbolico</a:t>
            </a:r>
            <a:endParaRPr dirty="0"/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page3image32449680.jpg" descr="page3image3244968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60" y="233520"/>
            <a:ext cx="9621274" cy="9648801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Testo"/>
          <p:cNvSpPr txBox="1"/>
          <p:nvPr/>
        </p:nvSpPr>
        <p:spPr>
          <a:xfrm>
            <a:off x="90460" y="4920"/>
            <a:ext cx="1524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100000"/>
              </a:lnSpc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 </a:t>
            </a:r>
          </a:p>
        </p:txBody>
      </p:sp>
      <p:pic>
        <p:nvPicPr>
          <p:cNvPr id="240" name="Internet.pdf" descr="Internet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0825" y="-72471"/>
            <a:ext cx="11402007" cy="10138445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Internet è iperbolico"/>
          <p:cNvSpPr txBox="1"/>
          <p:nvPr/>
        </p:nvSpPr>
        <p:spPr>
          <a:xfrm>
            <a:off x="6308640" y="11358669"/>
            <a:ext cx="9708033" cy="1703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8400" spc="-84">
                <a:latin typeface="+mn-lt"/>
                <a:ea typeface="+mn-ea"/>
                <a:cs typeface="+mn-cs"/>
                <a:sym typeface="Canela Bold"/>
              </a:defRPr>
            </a:lvl1pPr>
          </a:lstStyle>
          <a:p>
            <a:r>
              <a:rPr dirty="0"/>
              <a:t>Internet </a:t>
            </a:r>
            <a:r>
              <a:rPr dirty="0" err="1"/>
              <a:t>è</a:t>
            </a:r>
            <a:r>
              <a:rPr dirty="0"/>
              <a:t> </a:t>
            </a:r>
            <a:r>
              <a:rPr dirty="0" err="1"/>
              <a:t>iperbolico</a:t>
            </a:r>
            <a:endParaRPr dirty="0"/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AlishaFirst.pdf" descr="AlishaFirst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4783" y="-120116"/>
            <a:ext cx="19305778" cy="9854545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Reticoli  Iperbolici…"/>
          <p:cNvSpPr txBox="1"/>
          <p:nvPr/>
        </p:nvSpPr>
        <p:spPr>
          <a:xfrm>
            <a:off x="1707103" y="10370308"/>
            <a:ext cx="17630147" cy="2170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8400" spc="-84">
                <a:latin typeface="+mn-lt"/>
                <a:ea typeface="+mn-ea"/>
                <a:cs typeface="+mn-cs"/>
                <a:sym typeface="Canela Bold"/>
              </a:defRPr>
            </a:pPr>
            <a:r>
              <a:rPr lang="it-IT" dirty="0"/>
              <a:t>Reticoli  Iperbolici </a:t>
            </a:r>
          </a:p>
          <a:p>
            <a:pPr>
              <a:lnSpc>
                <a:spcPct val="80000"/>
              </a:lnSpc>
              <a:defRPr sz="8400" spc="-84">
                <a:latin typeface="+mn-lt"/>
                <a:ea typeface="+mn-ea"/>
                <a:cs typeface="+mn-cs"/>
                <a:sym typeface="Canela Bold"/>
              </a:defRPr>
            </a:pPr>
            <a:r>
              <a:rPr lang="it-IT" dirty="0"/>
              <a:t>in circuiti elettrodinamici quantistici</a:t>
            </a:r>
            <a:r>
              <a:rPr dirty="0"/>
              <a:t> 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rafene.pdf" descr="Grafen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26" y="227496"/>
            <a:ext cx="14433225" cy="13520837"/>
          </a:xfrm>
          <a:prstGeom prst="rect">
            <a:avLst/>
          </a:prstGeom>
          <a:ln w="127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247" name="Il Grafene…"/>
          <p:cNvSpPr txBox="1"/>
          <p:nvPr/>
        </p:nvSpPr>
        <p:spPr>
          <a:xfrm>
            <a:off x="15813946" y="8409092"/>
            <a:ext cx="7166916" cy="4288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8400" spc="-84">
                <a:latin typeface="+mn-lt"/>
                <a:ea typeface="+mn-ea"/>
                <a:cs typeface="+mn-cs"/>
                <a:sym typeface="Canela Bold"/>
              </a:defRPr>
            </a:pPr>
            <a:r>
              <a:rPr dirty="0"/>
              <a:t>Il </a:t>
            </a:r>
            <a:r>
              <a:rPr dirty="0" err="1"/>
              <a:t>Grafene</a:t>
            </a:r>
            <a:endParaRPr dirty="0"/>
          </a:p>
          <a:p>
            <a:pPr>
              <a:lnSpc>
                <a:spcPct val="80000"/>
              </a:lnSpc>
              <a:defRPr sz="8400" spc="-84">
                <a:latin typeface="+mn-lt"/>
                <a:ea typeface="+mn-ea"/>
                <a:cs typeface="+mn-cs"/>
                <a:sym typeface="Canela Bold"/>
              </a:defRPr>
            </a:pPr>
            <a:r>
              <a:rPr dirty="0" err="1"/>
              <a:t>si</a:t>
            </a:r>
            <a:r>
              <a:rPr dirty="0"/>
              <a:t> dispone </a:t>
            </a:r>
            <a:r>
              <a:rPr dirty="0" err="1"/>
              <a:t>sulla</a:t>
            </a:r>
            <a:endParaRPr dirty="0"/>
          </a:p>
          <a:p>
            <a:pPr>
              <a:lnSpc>
                <a:spcPct val="80000"/>
              </a:lnSpc>
              <a:defRPr sz="8400" spc="-84">
                <a:latin typeface="+mn-lt"/>
                <a:ea typeface="+mn-ea"/>
                <a:cs typeface="+mn-cs"/>
                <a:sym typeface="Canela Bold"/>
              </a:defRPr>
            </a:pPr>
            <a:r>
              <a:rPr dirty="0" err="1"/>
              <a:t>Pseudosfera</a:t>
            </a:r>
            <a:endParaRPr dirty="0"/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Mori.JPG" descr="Mor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3983" y="0"/>
            <a:ext cx="10287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SteerableGrandfatherKlee.jpg" descr="SteerableGrandfatherKle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412" y="-1"/>
            <a:ext cx="1071750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Communist-manifesto.png" descr="Communist-manifest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566" y="-150345"/>
            <a:ext cx="5448244" cy="9489026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1848"/>
          <p:cNvSpPr txBox="1"/>
          <p:nvPr/>
        </p:nvSpPr>
        <p:spPr>
          <a:xfrm>
            <a:off x="2746302" y="11561268"/>
            <a:ext cx="996773" cy="7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/>
            </a:lvl1pPr>
          </a:lstStyle>
          <a:p>
            <a:r>
              <a:t>1848</a:t>
            </a:r>
          </a:p>
        </p:txBody>
      </p:sp>
      <p:pic>
        <p:nvPicPr>
          <p:cNvPr id="157" name="Origin_of_Species_title_page.jpg" descr="Origin_of_Species_title_p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9070" y="-131767"/>
            <a:ext cx="5911197" cy="9489026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1859"/>
          <p:cNvSpPr txBox="1"/>
          <p:nvPr/>
        </p:nvSpPr>
        <p:spPr>
          <a:xfrm>
            <a:off x="8111766" y="11561268"/>
            <a:ext cx="998653" cy="7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/>
            </a:lvl1pPr>
          </a:lstStyle>
          <a:p>
            <a:r>
              <a:t>1859</a:t>
            </a:r>
          </a:p>
        </p:txBody>
      </p:sp>
      <p:pic>
        <p:nvPicPr>
          <p:cNvPr id="159" name="Die_Traumdeutung.jpg" descr="Die_Traumdeutun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45939" y="-83490"/>
            <a:ext cx="7229734" cy="9489026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1899"/>
          <p:cNvSpPr txBox="1"/>
          <p:nvPr/>
        </p:nvSpPr>
        <p:spPr>
          <a:xfrm>
            <a:off x="20530231" y="11561268"/>
            <a:ext cx="1061150" cy="7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/>
            </a:lvl1pPr>
          </a:lstStyle>
          <a:p>
            <a:r>
              <a:t>1899</a:t>
            </a:r>
          </a:p>
        </p:txBody>
      </p:sp>
      <p:pic>
        <p:nvPicPr>
          <p:cNvPr id="161" name="riemann.jpeg" descr="riemann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8532" y="-83417"/>
            <a:ext cx="7042045" cy="9392325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1854-1868"/>
          <p:cNvSpPr txBox="1"/>
          <p:nvPr/>
        </p:nvSpPr>
        <p:spPr>
          <a:xfrm>
            <a:off x="13479110" y="11561268"/>
            <a:ext cx="2040891" cy="7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/>
            </a:lvl1pPr>
          </a:lstStyle>
          <a:p>
            <a:r>
              <a:t>1854-1868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Bernhard_Riemann_3.jpg" descr="Bernhard_Riemann_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002" y="484588"/>
            <a:ext cx="8145814" cy="12746824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Bernhard Riemann 1826-1866…"/>
          <p:cNvSpPr txBox="1"/>
          <p:nvPr/>
        </p:nvSpPr>
        <p:spPr>
          <a:xfrm>
            <a:off x="9999416" y="1539979"/>
            <a:ext cx="13397639" cy="11276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900"/>
            </a:pPr>
            <a:r>
              <a:t>Bernhard Riemann 1826-1866</a:t>
            </a:r>
          </a:p>
          <a:p>
            <a:pPr>
              <a:defRPr sz="3900"/>
            </a:pPr>
            <a:endParaRPr/>
          </a:p>
          <a:p>
            <a:pPr>
              <a:defRPr sz="3900"/>
            </a:pPr>
            <a:endParaRPr/>
          </a:p>
          <a:p>
            <a:pPr algn="l" defTabSz="457200">
              <a:lnSpc>
                <a:spcPct val="100000"/>
              </a:lnSpc>
              <a:defRPr sz="3700" i="1">
                <a:latin typeface="Calibri"/>
                <a:ea typeface="Calibri"/>
                <a:cs typeface="Calibri"/>
                <a:sym typeface="Calibri"/>
              </a:defRPr>
            </a:pPr>
            <a:r>
              <a:t>il concetto generale di grandezza multiplamente estesa </a:t>
            </a:r>
          </a:p>
          <a:p>
            <a:pPr algn="l" defTabSz="457200">
              <a:lnSpc>
                <a:spcPct val="100000"/>
              </a:lnSpc>
              <a:defRPr sz="3700" i="1">
                <a:latin typeface="Calibri"/>
                <a:ea typeface="Calibri"/>
                <a:cs typeface="Calibri"/>
                <a:sym typeface="Calibri"/>
              </a:defRPr>
            </a:pPr>
            <a:r>
              <a:rPr b="1"/>
              <a:t>mehrfach ausgedehnter Grössen</a:t>
            </a:r>
            <a:r>
              <a:rPr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  <a:p>
            <a:pPr algn="l" defTabSz="457200">
              <a:lnSpc>
                <a:spcPct val="100000"/>
              </a:lnSpc>
              <a:defRPr sz="3700" i="1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Times Roman"/>
                <a:ea typeface="Times Roman"/>
                <a:cs typeface="Times Roman"/>
                <a:sym typeface="Times Roman"/>
              </a:rPr>
              <a:t>….</a:t>
            </a:r>
          </a:p>
          <a:p>
            <a:pPr algn="l" defTabSz="457200">
              <a:lnSpc>
                <a:spcPct val="100000"/>
              </a:lnSpc>
              <a:defRPr sz="3700" i="1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Times Roman"/>
                <a:ea typeface="Times Roman"/>
                <a:cs typeface="Times Roman"/>
                <a:sym typeface="Times Roman"/>
              </a:rPr>
              <a:t>passibile di diverse relazioni metriche </a:t>
            </a:r>
          </a:p>
          <a:p>
            <a:pPr algn="l" defTabSz="457200">
              <a:lnSpc>
                <a:spcPct val="100000"/>
              </a:lnSpc>
              <a:defRPr sz="3700" b="1" i="1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Times Roman"/>
                <a:ea typeface="Times Roman"/>
                <a:cs typeface="Times Roman"/>
                <a:sym typeface="Times Roman"/>
              </a:rPr>
              <a:t>verschiedener Massverhältnisse fähig ist</a:t>
            </a:r>
          </a:p>
          <a:p>
            <a:pPr algn="l" defTabSz="457200">
              <a:lnSpc>
                <a:spcPct val="100000"/>
              </a:lnSpc>
              <a:defRPr sz="3700" i="1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Times Roman"/>
                <a:ea typeface="Times Roman"/>
                <a:cs typeface="Times Roman"/>
                <a:sym typeface="Times Roman"/>
              </a:rPr>
              <a:t>…</a:t>
            </a:r>
          </a:p>
          <a:p>
            <a:pPr algn="l" defTabSz="457200">
              <a:lnSpc>
                <a:spcPct val="100000"/>
              </a:lnSpc>
              <a:defRPr sz="3700" i="1">
                <a:latin typeface="Calibri"/>
                <a:ea typeface="Calibri"/>
                <a:cs typeface="Calibri"/>
                <a:sym typeface="Calibri"/>
              </a:defRPr>
            </a:pPr>
            <a:r>
              <a:t>A seconda che tra questi modi di determinazione vi possa essere </a:t>
            </a:r>
          </a:p>
          <a:p>
            <a:pPr algn="l" defTabSz="457200">
              <a:lnSpc>
                <a:spcPct val="100000"/>
              </a:lnSpc>
              <a:defRPr sz="3700" i="1">
                <a:latin typeface="Calibri"/>
                <a:ea typeface="Calibri"/>
                <a:cs typeface="Calibri"/>
                <a:sym typeface="Calibri"/>
              </a:defRPr>
            </a:pPr>
            <a:r>
              <a:t>una transizione dall’uno all’altro continua o no, </a:t>
            </a:r>
          </a:p>
          <a:p>
            <a:pPr algn="l" defTabSz="457200">
              <a:lnSpc>
                <a:spcPct val="100000"/>
              </a:lnSpc>
              <a:defRPr sz="3700" i="1">
                <a:latin typeface="Calibri"/>
                <a:ea typeface="Calibri"/>
                <a:cs typeface="Calibri"/>
                <a:sym typeface="Calibri"/>
              </a:defRPr>
            </a:pPr>
            <a:r>
              <a:t>essi costituiranno Varietà (</a:t>
            </a:r>
            <a:r>
              <a:rPr b="1"/>
              <a:t>Mannigfaltigkeit</a:t>
            </a:r>
            <a:r>
              <a:t>)</a:t>
            </a:r>
            <a:r>
              <a:rPr>
                <a:latin typeface="Times Roman"/>
                <a:ea typeface="Times Roman"/>
                <a:cs typeface="Times Roman"/>
                <a:sym typeface="Times Roman"/>
              </a:rPr>
              <a:t> </a:t>
            </a:r>
            <a:r>
              <a:t>continue o discrete</a:t>
            </a:r>
          </a:p>
          <a:p>
            <a:pPr algn="l" defTabSz="457200">
              <a:lnSpc>
                <a:spcPct val="100000"/>
              </a:lnSpc>
              <a:defRPr sz="3700" i="1">
                <a:latin typeface="Calibri"/>
                <a:ea typeface="Calibri"/>
                <a:cs typeface="Calibri"/>
                <a:sym typeface="Calibri"/>
              </a:defRPr>
            </a:pPr>
            <a:r>
              <a:t>…</a:t>
            </a:r>
          </a:p>
          <a:p>
            <a:pPr algn="l" defTabSz="457200">
              <a:lnSpc>
                <a:spcPct val="100000"/>
              </a:lnSpc>
              <a:defRPr sz="3700" i="1">
                <a:latin typeface="Calibri"/>
                <a:ea typeface="Calibri"/>
                <a:cs typeface="Calibri"/>
                <a:sym typeface="Calibri"/>
              </a:defRPr>
            </a:pPr>
            <a:r>
              <a:t>La metrica è determinata dalla (tensore di) curvatura</a:t>
            </a:r>
            <a:endParaRPr>
              <a:latin typeface="Times Roman"/>
              <a:ea typeface="Times Roman"/>
              <a:cs typeface="Times Roman"/>
              <a:sym typeface="Times Roman"/>
            </a:endParaRPr>
          </a:p>
          <a:p>
            <a:pPr algn="l" defTabSz="457200">
              <a:lnSpc>
                <a:spcPct val="100000"/>
              </a:lnSpc>
              <a:defRPr sz="3700">
                <a:latin typeface="Calibri"/>
                <a:ea typeface="Calibri"/>
                <a:cs typeface="Calibri"/>
                <a:sym typeface="Calibri"/>
              </a:defRPr>
            </a:pPr>
            <a:endParaRPr>
              <a:latin typeface="Times Roman"/>
              <a:ea typeface="Times Roman"/>
              <a:cs typeface="Times Roman"/>
              <a:sym typeface="Times Roman"/>
            </a:endParaRPr>
          </a:p>
          <a:p>
            <a:pPr algn="l" defTabSz="457200">
              <a:lnSpc>
                <a:spcPct val="100000"/>
              </a:lnSpc>
              <a:defRPr sz="3700">
                <a:latin typeface="Calibri"/>
                <a:ea typeface="Calibri"/>
                <a:cs typeface="Calibri"/>
                <a:sym typeface="Calibri"/>
              </a:defRPr>
            </a:pPr>
            <a:endParaRPr>
              <a:latin typeface="Times Roman"/>
              <a:ea typeface="Times Roman"/>
              <a:cs typeface="Times Roman"/>
              <a:sym typeface="Times Roman"/>
            </a:endParaRPr>
          </a:p>
          <a:p>
            <a:pPr algn="l" defTabSz="457200">
              <a:lnSpc>
                <a:spcPct val="100000"/>
              </a:lnSpc>
              <a:defRPr sz="3700">
                <a:latin typeface="Calibri"/>
                <a:ea typeface="Calibri"/>
                <a:cs typeface="Calibri"/>
                <a:sym typeface="Calibri"/>
              </a:defRPr>
            </a:pPr>
            <a:r>
              <a:t>Poesia di Schiller (‘700)  intitolata </a:t>
            </a:r>
            <a:r>
              <a:rPr b="1"/>
              <a:t>Mannigfaltigkeit</a:t>
            </a:r>
            <a:r>
              <a:rPr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  <a:p>
            <a:pPr algn="l" defTabSz="457200">
              <a:lnSpc>
                <a:spcPct val="100000"/>
              </a:lnSpc>
              <a:defRPr sz="31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nell’uomo etico (</a:t>
            </a:r>
            <a:r>
              <a:rPr b="1"/>
              <a:t>ethischen Menschen</a:t>
            </a:r>
            <a:r>
              <a:t>) dev’essersi prima placata la lotta tra </a:t>
            </a:r>
          </a:p>
          <a:p>
            <a:pPr algn="l" defTabSz="457200">
              <a:lnSpc>
                <a:spcPct val="100000"/>
              </a:lnSpc>
              <a:defRPr sz="31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elementi e impulsi ciechi se si vuole far maturare la molteplicità (</a:t>
            </a:r>
            <a:r>
              <a:rPr b="1"/>
              <a:t>Mannigfaltigkeit</a:t>
            </a:r>
            <a: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Turner1840.jpg" descr="Turner184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368" y="3851187"/>
            <a:ext cx="11344038" cy="78625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Turner1843.jpg" descr="Turner184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2425" y="3460007"/>
            <a:ext cx="9932165" cy="9914831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W. Turner 1775-1851"/>
          <p:cNvSpPr txBox="1"/>
          <p:nvPr/>
        </p:nvSpPr>
        <p:spPr>
          <a:xfrm>
            <a:off x="10017950" y="1923540"/>
            <a:ext cx="4348100" cy="7192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100000"/>
              </a:lnSpc>
              <a:defRPr sz="3700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W. Turner 1775-1851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Fig2left.jpeg" descr="Fig2left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0" y="27690"/>
            <a:ext cx="9049806" cy="132468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Fig2right.jpeg" descr="Fig2right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2614" y="3640150"/>
            <a:ext cx="12466499" cy="10048608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Puntinismo…"/>
          <p:cNvSpPr txBox="1"/>
          <p:nvPr/>
        </p:nvSpPr>
        <p:spPr>
          <a:xfrm>
            <a:off x="13887142" y="913206"/>
            <a:ext cx="6720156" cy="2053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700" i="1">
                <a:latin typeface="Canela Text Bold"/>
                <a:ea typeface="Canela Text Bold"/>
                <a:cs typeface="Canela Text Bold"/>
                <a:sym typeface="Canela Text Bold"/>
              </a:defRPr>
            </a:pPr>
            <a:r>
              <a:t>Puntinismo</a:t>
            </a:r>
          </a:p>
          <a:p>
            <a:pPr>
              <a:defRPr sz="3700"/>
            </a:pPr>
            <a:r>
              <a:t>P. Signac e T. Van Rysselberghe</a:t>
            </a:r>
          </a:p>
          <a:p>
            <a:pPr>
              <a:defRPr sz="3700"/>
            </a:pPr>
            <a:r>
              <a:t>1892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Casorati.jpg" descr="Casorat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53" y="-30208"/>
            <a:ext cx="8868997" cy="12377066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Felice Casorati…"/>
          <p:cNvSpPr txBox="1"/>
          <p:nvPr/>
        </p:nvSpPr>
        <p:spPr>
          <a:xfrm>
            <a:off x="9196769" y="2028366"/>
            <a:ext cx="3291295" cy="1424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700"/>
            </a:pPr>
            <a:r>
              <a:t>Felice Casorati</a:t>
            </a:r>
          </a:p>
          <a:p>
            <a:pPr>
              <a:defRPr sz="3700"/>
            </a:pPr>
            <a:r>
              <a:t>1835-1890</a:t>
            </a:r>
          </a:p>
        </p:txBody>
      </p:sp>
      <p:pic>
        <p:nvPicPr>
          <p:cNvPr id="177" name="Beltrami.jpg" descr="Beltram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6425" y="2152121"/>
            <a:ext cx="8084307" cy="11580223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Eugenio Beltrami…"/>
          <p:cNvSpPr txBox="1"/>
          <p:nvPr/>
        </p:nvSpPr>
        <p:spPr>
          <a:xfrm>
            <a:off x="12730909" y="10606226"/>
            <a:ext cx="3771533" cy="1424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700"/>
            </a:pPr>
            <a:r>
              <a:t>Eugenio Beltrami</a:t>
            </a:r>
          </a:p>
          <a:p>
            <a:pPr>
              <a:defRPr sz="3700"/>
            </a:pPr>
            <a:r>
              <a:t>1835-1900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RiemannSurface3D.pdf" descr="RiemannSurface3D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0349" y="6587119"/>
            <a:ext cx="8516556" cy="6984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Neumann1865.pdf" descr="Neumann1865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" y="7714674"/>
            <a:ext cx="5605953" cy="47291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FiguraCasorati.pdf" descr="FiguraCasorati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91" y="1418796"/>
            <a:ext cx="10879484" cy="4633259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Teorica delle Funzioni di Variabili Complesse…"/>
          <p:cNvSpPr txBox="1"/>
          <p:nvPr/>
        </p:nvSpPr>
        <p:spPr>
          <a:xfrm>
            <a:off x="5155559" y="7518197"/>
            <a:ext cx="9730805" cy="1424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700"/>
            </a:pPr>
            <a:r>
              <a:t>Teorica delle Funzioni di Variabili Complesse</a:t>
            </a:r>
          </a:p>
          <a:p>
            <a:pPr>
              <a:defRPr sz="3700"/>
            </a:pPr>
            <a:r>
              <a:t>F. Casorati 1868</a:t>
            </a:r>
          </a:p>
        </p:txBody>
      </p:sp>
      <p:sp>
        <p:nvSpPr>
          <p:cNvPr id="187" name="Superficie di Riemann…"/>
          <p:cNvSpPr txBox="1"/>
          <p:nvPr/>
        </p:nvSpPr>
        <p:spPr>
          <a:xfrm>
            <a:off x="17369351" y="2828966"/>
            <a:ext cx="6023293" cy="1424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700"/>
            </a:pPr>
            <a:r>
              <a:t>Superficie di Riemann</a:t>
            </a:r>
          </a:p>
          <a:p>
            <a:pPr>
              <a:defRPr sz="3700"/>
            </a:pPr>
            <a:r>
              <a:t>costruita con stampante 3D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casorati2.png" descr="casorati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095" y="0"/>
            <a:ext cx="11926958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Felice Casorati…"/>
          <p:cNvSpPr txBox="1"/>
          <p:nvPr/>
        </p:nvSpPr>
        <p:spPr>
          <a:xfrm>
            <a:off x="14709475" y="570091"/>
            <a:ext cx="3291295" cy="2053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700"/>
            </a:pPr>
            <a:r>
              <a:t>Felice Casorati</a:t>
            </a:r>
          </a:p>
          <a:p>
            <a:pPr>
              <a:defRPr sz="3700"/>
            </a:pPr>
            <a:r>
              <a:t>1883-1963</a:t>
            </a:r>
          </a:p>
          <a:p>
            <a:pPr>
              <a:defRPr sz="3700"/>
            </a:pPr>
            <a:r>
              <a:rPr i="1"/>
              <a:t>Gli scolari</a:t>
            </a:r>
            <a:r>
              <a:t> 1927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4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4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453</Words>
  <Application>Microsoft Macintosh PowerPoint</Application>
  <PresentationFormat>Personalizzato</PresentationFormat>
  <Paragraphs>94</Paragraphs>
  <Slides>28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41" baseType="lpstr">
      <vt:lpstr>Calibri</vt:lpstr>
      <vt:lpstr>Canela Bold</vt:lpstr>
      <vt:lpstr>Canela Deck Regular</vt:lpstr>
      <vt:lpstr>Canela Regular</vt:lpstr>
      <vt:lpstr>Canela Text Bold</vt:lpstr>
      <vt:lpstr>Canela Text Regular</vt:lpstr>
      <vt:lpstr>Graphik</vt:lpstr>
      <vt:lpstr>Graphik-Medium</vt:lpstr>
      <vt:lpstr>Graphik-SemiboldItalic</vt:lpstr>
      <vt:lpstr>Helvetica Neue</vt:lpstr>
      <vt:lpstr>Times New Roman</vt:lpstr>
      <vt:lpstr>Times Roman</vt:lpstr>
      <vt:lpstr>23_ClassicWhite</vt:lpstr>
      <vt:lpstr>Viaggio nell’ astratto tra Arte e Matematica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Viaggio nell’ astratto tra Arte e Matematica</dc:title>
  <cp:lastModifiedBy>Microsoft Office User</cp:lastModifiedBy>
  <cp:revision>10</cp:revision>
  <dcterms:modified xsi:type="dcterms:W3CDTF">2023-04-20T07:21:04Z</dcterms:modified>
</cp:coreProperties>
</file>