
<file path=[Content_Types].xml><?xml version="1.0" encoding="utf-8"?>
<Types xmlns="http://schemas.openxmlformats.org/package/2006/content-types">
  <Default Extension="(null)"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82" r:id="rId3"/>
    <p:sldId id="257" r:id="rId4"/>
    <p:sldId id="258" r:id="rId5"/>
    <p:sldId id="419" r:id="rId6"/>
    <p:sldId id="286" r:id="rId7"/>
    <p:sldId id="259" r:id="rId8"/>
    <p:sldId id="260" r:id="rId9"/>
    <p:sldId id="261" r:id="rId10"/>
    <p:sldId id="263" r:id="rId11"/>
    <p:sldId id="262" r:id="rId12"/>
    <p:sldId id="264" r:id="rId13"/>
    <p:sldId id="265" r:id="rId14"/>
    <p:sldId id="266" r:id="rId15"/>
    <p:sldId id="267" r:id="rId16"/>
    <p:sldId id="283" r:id="rId17"/>
    <p:sldId id="268" r:id="rId18"/>
    <p:sldId id="269" r:id="rId19"/>
    <p:sldId id="270" r:id="rId20"/>
    <p:sldId id="271" r:id="rId21"/>
    <p:sldId id="284" r:id="rId22"/>
    <p:sldId id="272" r:id="rId23"/>
    <p:sldId id="273" r:id="rId24"/>
    <p:sldId id="274" r:id="rId25"/>
    <p:sldId id="275" r:id="rId26"/>
    <p:sldId id="276" r:id="rId27"/>
    <p:sldId id="277" r:id="rId28"/>
    <p:sldId id="278" r:id="rId29"/>
    <p:sldId id="279" r:id="rId30"/>
    <p:sldId id="280" r:id="rId31"/>
    <p:sldId id="281" r:id="rId32"/>
    <p:sldId id="420"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1478"/>
  </p:normalViewPr>
  <p:slideViewPr>
    <p:cSldViewPr snapToGrid="0">
      <p:cViewPr varScale="1">
        <p:scale>
          <a:sx n="59" d="100"/>
          <a:sy n="59" d="100"/>
        </p:scale>
        <p:origin x="90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Autore e data</a:t>
            </a:r>
          </a:p>
        </p:txBody>
      </p:sp>
      <p:sp>
        <p:nvSpPr>
          <p:cNvPr id="1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Titolo presentazione</a:t>
            </a:r>
          </a:p>
        </p:txBody>
      </p:sp>
      <p:sp>
        <p:nvSpPr>
          <p:cNvPr id="13" name="Corpo livello uno…"/>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Dettagli informazione"/>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Dettagli informazione</a:t>
            </a:r>
          </a:p>
        </p:txBody>
      </p:sp>
      <p:sp>
        <p:nvSpPr>
          <p:cNvPr id="107" name="Corpo livello uno…"/>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Attribuzione</a:t>
            </a:r>
          </a:p>
        </p:txBody>
      </p:sp>
      <p:sp>
        <p:nvSpPr>
          <p:cNvPr id="116" name="Corpo livello uno…"/>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Mare e cielo al tramonto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Mare e cielo al tramonto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Spiaggia e mare al tramonto"/>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piaggia e mare al tramonto"/>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7DDEB45-DAC0-284F-A185-9CEF2CD16666}" type="datetimeFigureOut">
              <a:rPr lang="it-IT" smtClean="0"/>
              <a:t>06/02/24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11964373" y="12718892"/>
            <a:ext cx="455253" cy="410369"/>
          </a:xfrm>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2556257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Spiaggia e mare al tramonto"/>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Titolo presentazione</a:t>
            </a:r>
          </a:p>
        </p:txBody>
      </p:sp>
      <p:sp>
        <p:nvSpPr>
          <p:cNvPr id="23" name="Corpo livello uno…"/>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24" name="Autore e data"/>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Autore e data</a:t>
            </a:r>
          </a:p>
        </p:txBody>
      </p:sp>
      <p:sp>
        <p:nvSpPr>
          <p:cNvPr id="2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Titolo"/>
          <p:cNvSpPr txBox="1">
            <a:spLocks noGrp="1"/>
          </p:cNvSpPr>
          <p:nvPr>
            <p:ph type="title" hasCustomPrompt="1"/>
          </p:nvPr>
        </p:nvSpPr>
        <p:spPr>
          <a:xfrm>
            <a:off x="1215495" y="4585102"/>
            <a:ext cx="9757338" cy="2540001"/>
          </a:xfrm>
          <a:prstGeom prst="rect">
            <a:avLst/>
          </a:prstGeom>
        </p:spPr>
        <p:txBody>
          <a:bodyPr anchor="b"/>
          <a:lstStyle/>
          <a:p>
            <a:r>
              <a:t>Titolo</a:t>
            </a:r>
          </a:p>
        </p:txBody>
      </p:sp>
      <p:sp>
        <p:nvSpPr>
          <p:cNvPr id="33" name="Mare e cielo al tramonto"/>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Corpo livello uno…"/>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4"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xfrm>
            <a:off x="1219200" y="4013200"/>
            <a:ext cx="21945600" cy="8487148"/>
          </a:xfrm>
          <a:prstGeom prst="rect">
            <a:avLst/>
          </a:prstGeom>
        </p:spPr>
        <p:txBody>
          <a:bodyPr numCol="2" spcCol="2558384"/>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p:cNvSpPr txBox="1">
            <a:spLocks noGrp="1"/>
          </p:cNvSpPr>
          <p:nvPr>
            <p:ph type="title" hasCustomPrompt="1"/>
          </p:nvPr>
        </p:nvSpPr>
        <p:spPr>
          <a:xfrm>
            <a:off x="1219200" y="774700"/>
            <a:ext cx="9753600" cy="1600200"/>
          </a:xfrm>
          <a:prstGeom prst="rect">
            <a:avLst/>
          </a:prstGeom>
        </p:spPr>
        <p:txBody>
          <a:bodyPr/>
          <a:lstStyle/>
          <a:p>
            <a:r>
              <a:t>Titolo</a:t>
            </a:r>
          </a:p>
        </p:txBody>
      </p:sp>
      <p:sp>
        <p:nvSpPr>
          <p:cNvPr id="61" name="Mare e cielo al tramonto"/>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ottotitolo diapositiva"/>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63" name="Corpo livello uno…"/>
          <p:cNvSpPr txBox="1">
            <a:spLocks noGrp="1"/>
          </p:cNvSpPr>
          <p:nvPr>
            <p:ph type="body" sz="half" idx="1" hasCustomPrompt="1"/>
          </p:nvPr>
        </p:nvSpPr>
        <p:spPr>
          <a:xfrm>
            <a:off x="1219200" y="4023221"/>
            <a:ext cx="9757569" cy="8384679"/>
          </a:xfrm>
          <a:prstGeom prst="rect">
            <a:avLst/>
          </a:prstGeom>
        </p:spPr>
        <p:txBody>
          <a:bodyPr/>
          <a:lstStyle/>
          <a:p>
            <a:r>
              <a:t>Testo elenco puntato diapositiva</a:t>
            </a:r>
          </a:p>
          <a:p>
            <a:pPr lvl="1"/>
            <a:endParaRPr/>
          </a:p>
          <a:p>
            <a:pPr lvl="2"/>
            <a:endParaRPr/>
          </a:p>
          <a:p>
            <a:pPr lvl="3"/>
            <a:endParaRPr/>
          </a:p>
          <a:p>
            <a:pPr lvl="4"/>
            <a:endParaRPr/>
          </a:p>
        </p:txBody>
      </p:sp>
      <p:sp>
        <p:nvSpPr>
          <p:cNvPr id="64" name="Numero diapositiva"/>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Titolo sezione</a:t>
            </a:r>
          </a:p>
        </p:txBody>
      </p:sp>
      <p:sp>
        <p:nvSpPr>
          <p:cNvPr id="7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8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prstGeom prst="rect">
            <a:avLst/>
          </a:prstGeom>
        </p:spPr>
        <p:txBody>
          <a:bodyPr/>
          <a:lstStyle/>
          <a:p>
            <a:r>
              <a:t>Titolo programma</a:t>
            </a:r>
          </a:p>
        </p:txBody>
      </p:sp>
      <p:sp>
        <p:nvSpPr>
          <p:cNvPr id="89" name="Corpo livello uno…"/>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Argomenti del programma</a:t>
            </a:r>
          </a:p>
          <a:p>
            <a:pPr lvl="1"/>
            <a:endParaRPr/>
          </a:p>
          <a:p>
            <a:pPr lvl="2"/>
            <a:endParaRPr/>
          </a:p>
          <a:p>
            <a:pPr lvl="3"/>
            <a:endParaRPr/>
          </a:p>
          <a:p>
            <a:pPr lvl="4"/>
            <a:endParaRPr/>
          </a:p>
        </p:txBody>
      </p:sp>
      <p:sp>
        <p:nvSpPr>
          <p:cNvPr id="90" name="Sottotitolo programma"/>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programma</a:t>
            </a:r>
          </a:p>
        </p:txBody>
      </p:sp>
      <p:sp>
        <p:nvSpPr>
          <p:cNvPr id="9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ti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null)"/><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Marco Andreatta"/>
          <p:cNvSpPr txBox="1">
            <a:spLocks noGrp="1"/>
          </p:cNvSpPr>
          <p:nvPr>
            <p:ph type="body" idx="21"/>
          </p:nvPr>
        </p:nvSpPr>
        <p:spPr>
          <a:xfrm>
            <a:off x="1219200" y="11998791"/>
            <a:ext cx="21945600" cy="6057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44830">
              <a:defRPr sz="3036" spc="-30"/>
            </a:lvl1pPr>
          </a:lstStyle>
          <a:p>
            <a:r>
              <a:t>Marco Andreatta </a:t>
            </a:r>
          </a:p>
        </p:txBody>
      </p:sp>
      <p:sp>
        <p:nvSpPr>
          <p:cNvPr id="152" name="Viaggio nell’ astratto…"/>
          <p:cNvSpPr txBox="1">
            <a:spLocks noGrp="1"/>
          </p:cNvSpPr>
          <p:nvPr>
            <p:ph type="ctrTitle"/>
          </p:nvPr>
        </p:nvSpPr>
        <p:spPr>
          <a:prstGeom prst="rect">
            <a:avLst/>
          </a:prstGeom>
        </p:spPr>
        <p:txBody>
          <a:bodyPr/>
          <a:lstStyle/>
          <a:p>
            <a:pPr>
              <a:defRPr sz="11300" spc="-113"/>
            </a:pPr>
            <a:r>
              <a:rPr dirty="0" err="1"/>
              <a:t>Viaggio</a:t>
            </a:r>
            <a:r>
              <a:rPr dirty="0"/>
              <a:t> nell’ </a:t>
            </a:r>
            <a:r>
              <a:rPr dirty="0" err="1"/>
              <a:t>astratto</a:t>
            </a:r>
            <a:endParaRPr dirty="0"/>
          </a:p>
          <a:p>
            <a:pPr>
              <a:defRPr sz="11300" spc="-113"/>
            </a:pPr>
            <a:r>
              <a:rPr sz="9500" spc="-95" dirty="0" err="1"/>
              <a:t>tra</a:t>
            </a:r>
            <a:r>
              <a:rPr sz="9500" spc="-95" dirty="0"/>
              <a:t> </a:t>
            </a:r>
            <a:r>
              <a:rPr sz="9500" spc="-95" dirty="0" err="1"/>
              <a:t>Arte</a:t>
            </a:r>
            <a:r>
              <a:rPr sz="9500" spc="-95" dirty="0"/>
              <a:t> e </a:t>
            </a:r>
            <a:r>
              <a:rPr sz="9500" spc="-95" dirty="0" err="1"/>
              <a:t>Matematica</a:t>
            </a:r>
            <a:endParaRPr sz="9500" spc="-95"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iemannSurface3D.pdf" descr="RiemannSurface3D.pdf"/>
          <p:cNvPicPr>
            <a:picLocks noChangeAspect="1"/>
          </p:cNvPicPr>
          <p:nvPr/>
        </p:nvPicPr>
        <p:blipFill>
          <a:blip r:embed="rId2"/>
          <a:stretch>
            <a:fillRect/>
          </a:stretch>
        </p:blipFill>
        <p:spPr>
          <a:xfrm>
            <a:off x="15590349" y="6587119"/>
            <a:ext cx="8516556" cy="6984244"/>
          </a:xfrm>
          <a:prstGeom prst="rect">
            <a:avLst/>
          </a:prstGeom>
          <a:ln w="12700">
            <a:miter lim="400000"/>
          </a:ln>
        </p:spPr>
      </p:pic>
      <p:pic>
        <p:nvPicPr>
          <p:cNvPr id="184" name="Neumann1865.pdf" descr="Neumann1865.pdf"/>
          <p:cNvPicPr>
            <a:picLocks noChangeAspect="1"/>
          </p:cNvPicPr>
          <p:nvPr/>
        </p:nvPicPr>
        <p:blipFill>
          <a:blip r:embed="rId3"/>
          <a:stretch>
            <a:fillRect/>
          </a:stretch>
        </p:blipFill>
        <p:spPr>
          <a:xfrm>
            <a:off x="575" y="7714674"/>
            <a:ext cx="5605953" cy="4729134"/>
          </a:xfrm>
          <a:prstGeom prst="rect">
            <a:avLst/>
          </a:prstGeom>
          <a:ln w="12700">
            <a:miter lim="400000"/>
          </a:ln>
        </p:spPr>
      </p:pic>
      <p:pic>
        <p:nvPicPr>
          <p:cNvPr id="185" name="FiguraCasorati.pdf" descr="FiguraCasorati.pdf"/>
          <p:cNvPicPr>
            <a:picLocks noChangeAspect="1"/>
          </p:cNvPicPr>
          <p:nvPr/>
        </p:nvPicPr>
        <p:blipFill>
          <a:blip r:embed="rId4"/>
          <a:stretch>
            <a:fillRect/>
          </a:stretch>
        </p:blipFill>
        <p:spPr>
          <a:xfrm>
            <a:off x="48191" y="1418796"/>
            <a:ext cx="10879484" cy="4633259"/>
          </a:xfrm>
          <a:prstGeom prst="rect">
            <a:avLst/>
          </a:prstGeom>
          <a:ln w="12700">
            <a:miter lim="400000"/>
          </a:ln>
        </p:spPr>
      </p:pic>
      <p:sp>
        <p:nvSpPr>
          <p:cNvPr id="186" name="Teorica delle Funzioni di Variabili Complesse…"/>
          <p:cNvSpPr txBox="1"/>
          <p:nvPr/>
        </p:nvSpPr>
        <p:spPr>
          <a:xfrm>
            <a:off x="5155559" y="7518197"/>
            <a:ext cx="9730805"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Teorica delle Funzioni di Variabili Complesse</a:t>
            </a:r>
          </a:p>
          <a:p>
            <a:pPr>
              <a:defRPr sz="3700"/>
            </a:pPr>
            <a:r>
              <a:t>F. Casorati 1868</a:t>
            </a:r>
          </a:p>
        </p:txBody>
      </p:sp>
      <p:sp>
        <p:nvSpPr>
          <p:cNvPr id="187" name="Superficie di Riemann…"/>
          <p:cNvSpPr txBox="1"/>
          <p:nvPr/>
        </p:nvSpPr>
        <p:spPr>
          <a:xfrm>
            <a:off x="17369351" y="2828966"/>
            <a:ext cx="6023293"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Superficie di Riemann</a:t>
            </a:r>
          </a:p>
          <a:p>
            <a:pPr>
              <a:defRPr sz="3700"/>
            </a:pPr>
            <a:r>
              <a:t>costruita con stampante 3D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casorati2.png" descr="casorati2.png"/>
          <p:cNvPicPr>
            <a:picLocks noChangeAspect="1"/>
          </p:cNvPicPr>
          <p:nvPr/>
        </p:nvPicPr>
        <p:blipFill>
          <a:blip r:embed="rId2"/>
          <a:stretch>
            <a:fillRect/>
          </a:stretch>
        </p:blipFill>
        <p:spPr>
          <a:xfrm>
            <a:off x="1188095" y="0"/>
            <a:ext cx="11926958" cy="13716001"/>
          </a:xfrm>
          <a:prstGeom prst="rect">
            <a:avLst/>
          </a:prstGeom>
          <a:ln w="12700">
            <a:miter lim="400000"/>
          </a:ln>
        </p:spPr>
      </p:pic>
      <p:sp>
        <p:nvSpPr>
          <p:cNvPr id="181" name="Felice Casorati…"/>
          <p:cNvSpPr txBox="1"/>
          <p:nvPr/>
        </p:nvSpPr>
        <p:spPr>
          <a:xfrm>
            <a:off x="14709475" y="570091"/>
            <a:ext cx="3291295"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Felice Casorati</a:t>
            </a:r>
          </a:p>
          <a:p>
            <a:pPr>
              <a:defRPr sz="3700"/>
            </a:pPr>
            <a:r>
              <a:t>1883-1963</a:t>
            </a:r>
          </a:p>
          <a:p>
            <a:pPr>
              <a:defRPr sz="3700"/>
            </a:pPr>
            <a:r>
              <a:rPr i="1"/>
              <a:t>Gli scolari</a:t>
            </a:r>
            <a:r>
              <a:t> 1927</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lucio-fontana-concetto-spaziale-buchi.jpg" descr="lucio-fontana-concetto-spaziale-buchi.jpg"/>
          <p:cNvPicPr>
            <a:picLocks noChangeAspect="1"/>
          </p:cNvPicPr>
          <p:nvPr/>
        </p:nvPicPr>
        <p:blipFill>
          <a:blip r:embed="rId2"/>
          <a:stretch>
            <a:fillRect/>
          </a:stretch>
        </p:blipFill>
        <p:spPr>
          <a:xfrm>
            <a:off x="17626314" y="6125963"/>
            <a:ext cx="5929682" cy="7295682"/>
          </a:xfrm>
          <a:prstGeom prst="rect">
            <a:avLst/>
          </a:prstGeom>
          <a:ln w="12700">
            <a:miter lim="400000"/>
          </a:ln>
        </p:spPr>
      </p:pic>
      <p:pic>
        <p:nvPicPr>
          <p:cNvPr id="190" name="LucioFontanaCourtesyTornabuoniArt1.pdf" descr="LucioFontanaCourtesyTornabuoniArt1.pdf"/>
          <p:cNvPicPr>
            <a:picLocks noChangeAspect="1"/>
          </p:cNvPicPr>
          <p:nvPr/>
        </p:nvPicPr>
        <p:blipFill>
          <a:blip r:embed="rId3"/>
          <a:stretch>
            <a:fillRect/>
          </a:stretch>
        </p:blipFill>
        <p:spPr>
          <a:xfrm>
            <a:off x="-1519293" y="49002"/>
            <a:ext cx="10693401" cy="7556501"/>
          </a:xfrm>
          <a:prstGeom prst="rect">
            <a:avLst/>
          </a:prstGeom>
          <a:ln w="12700">
            <a:miter lim="400000"/>
          </a:ln>
        </p:spPr>
      </p:pic>
      <p:pic>
        <p:nvPicPr>
          <p:cNvPr id="191" name="LucioFontanaCourtesyTornabuoniArt2.pdf" descr="LucioFontanaCourtesyTornabuoniArt2.pdf"/>
          <p:cNvPicPr>
            <a:picLocks noChangeAspect="1"/>
          </p:cNvPicPr>
          <p:nvPr/>
        </p:nvPicPr>
        <p:blipFill>
          <a:blip r:embed="rId4"/>
          <a:stretch>
            <a:fillRect/>
          </a:stretch>
        </p:blipFill>
        <p:spPr>
          <a:xfrm>
            <a:off x="7769711" y="4932080"/>
            <a:ext cx="7050138" cy="8541263"/>
          </a:xfrm>
          <a:prstGeom prst="rect">
            <a:avLst/>
          </a:prstGeom>
          <a:ln w="12700">
            <a:miter lim="400000"/>
          </a:ln>
        </p:spPr>
      </p:pic>
      <p:sp>
        <p:nvSpPr>
          <p:cNvPr id="192" name="Lucio Fontana…"/>
          <p:cNvSpPr txBox="1"/>
          <p:nvPr/>
        </p:nvSpPr>
        <p:spPr>
          <a:xfrm>
            <a:off x="10642355" y="1370691"/>
            <a:ext cx="12137163"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Lucio Fontana</a:t>
            </a:r>
          </a:p>
          <a:p>
            <a:pPr>
              <a:defRPr sz="3700"/>
            </a:pPr>
            <a:r>
              <a:t>1899-1968</a:t>
            </a:r>
          </a:p>
          <a:p>
            <a:pPr>
              <a:defRPr sz="3700"/>
            </a:pPr>
            <a:r>
              <a:rPr i="1"/>
              <a:t>Concetto Spaziale-Attesa</a:t>
            </a:r>
            <a:r>
              <a:t> 1966-</a:t>
            </a:r>
            <a:r>
              <a:rPr i="1"/>
              <a:t>Concetto Spaziale-Buchi</a:t>
            </a:r>
            <a:r>
              <a:t> 1968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Lun-Yi_Tsai-Kovacs-Shafarevich-s-Conjecture-35x40in.jpg" descr="Lun-Yi_Tsai-Kovacs-Shafarevich-s-Conjecture-35x40in.jpg"/>
          <p:cNvPicPr>
            <a:picLocks noChangeAspect="1"/>
          </p:cNvPicPr>
          <p:nvPr/>
        </p:nvPicPr>
        <p:blipFill>
          <a:blip r:embed="rId2"/>
          <a:stretch>
            <a:fillRect/>
          </a:stretch>
        </p:blipFill>
        <p:spPr>
          <a:xfrm>
            <a:off x="244929" y="143289"/>
            <a:ext cx="15558045" cy="13269121"/>
          </a:xfrm>
          <a:prstGeom prst="rect">
            <a:avLst/>
          </a:prstGeom>
          <a:ln w="12700">
            <a:miter lim="400000"/>
          </a:ln>
        </p:spPr>
      </p:pic>
      <p:sp>
        <p:nvSpPr>
          <p:cNvPr id="195" name="Lun-Yi London Tsai…"/>
          <p:cNvSpPr txBox="1"/>
          <p:nvPr/>
        </p:nvSpPr>
        <p:spPr>
          <a:xfrm>
            <a:off x="17156869" y="11292456"/>
            <a:ext cx="5762029"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Lun-Yi London Tsai</a:t>
            </a:r>
          </a:p>
          <a:p>
            <a:pPr>
              <a:defRPr sz="3700"/>
            </a:pPr>
            <a:r>
              <a:rPr i="1"/>
              <a:t>Shafarevich Conjecture</a:t>
            </a:r>
            <a:r>
              <a:t> 2007</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KummerCampedelli1951.jpg" descr="KummerCampedelli1951.jpg"/>
          <p:cNvPicPr>
            <a:picLocks noChangeAspect="1"/>
          </p:cNvPicPr>
          <p:nvPr/>
        </p:nvPicPr>
        <p:blipFill>
          <a:blip r:embed="rId2"/>
          <a:stretch>
            <a:fillRect/>
          </a:stretch>
        </p:blipFill>
        <p:spPr>
          <a:xfrm>
            <a:off x="69677" y="-70728"/>
            <a:ext cx="13319776" cy="8870971"/>
          </a:xfrm>
          <a:prstGeom prst="rect">
            <a:avLst/>
          </a:prstGeom>
          <a:ln w="12700">
            <a:miter lim="400000"/>
          </a:ln>
        </p:spPr>
      </p:pic>
      <p:pic>
        <p:nvPicPr>
          <p:cNvPr id="198" name="ClebshCampedelliMilano.jpg" descr="ClebshCampedelliMilano.jpg"/>
          <p:cNvPicPr>
            <a:picLocks noChangeAspect="1"/>
          </p:cNvPicPr>
          <p:nvPr/>
        </p:nvPicPr>
        <p:blipFill>
          <a:blip r:embed="rId3"/>
          <a:stretch>
            <a:fillRect/>
          </a:stretch>
        </p:blipFill>
        <p:spPr>
          <a:xfrm>
            <a:off x="14741162" y="398468"/>
            <a:ext cx="8674302" cy="13011452"/>
          </a:xfrm>
          <a:prstGeom prst="rect">
            <a:avLst/>
          </a:prstGeom>
          <a:ln w="12700">
            <a:miter lim="400000"/>
          </a:ln>
        </p:spPr>
      </p:pic>
      <p:sp>
        <p:nvSpPr>
          <p:cNvPr id="199" name="Luigi Campedelli…"/>
          <p:cNvSpPr txBox="1"/>
          <p:nvPr/>
        </p:nvSpPr>
        <p:spPr>
          <a:xfrm>
            <a:off x="1178248" y="9925678"/>
            <a:ext cx="10178619"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Luigi Campedelli</a:t>
            </a:r>
          </a:p>
          <a:p>
            <a:pPr>
              <a:defRPr sz="3700" i="1"/>
            </a:pPr>
            <a:r>
              <a:t>Superfici di Clebsch e Kummer </a:t>
            </a:r>
            <a:r>
              <a:rPr i="0"/>
              <a:t>1951</a:t>
            </a:r>
          </a:p>
          <a:p>
            <a:pPr>
              <a:defRPr sz="3700"/>
            </a:pPr>
            <a:r>
              <a:t>Museo Nazionale Scienza e Tecnologia, Milano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 Saggio di interpetrazione della geometria non-euclidea…"/>
          <p:cNvSpPr txBox="1"/>
          <p:nvPr/>
        </p:nvSpPr>
        <p:spPr>
          <a:xfrm>
            <a:off x="0" y="761274"/>
            <a:ext cx="24384000" cy="12259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lnSpc>
                <a:spcPct val="100000"/>
              </a:lnSpc>
              <a:spcBef>
                <a:spcPts val="1200"/>
              </a:spcBef>
              <a:defRPr sz="3700" b="1" i="1">
                <a:latin typeface="Times Roman"/>
                <a:ea typeface="Times Roman"/>
                <a:cs typeface="Times Roman"/>
                <a:sym typeface="Times Roman"/>
              </a:defRPr>
            </a:pPr>
            <a:r>
              <a:rPr lang="it-IT" sz="4400" dirty="0"/>
              <a:t>- Saggio di </a:t>
            </a:r>
            <a:r>
              <a:rPr lang="it-IT" sz="4400" dirty="0" err="1"/>
              <a:t>interpetrazione</a:t>
            </a:r>
            <a:r>
              <a:rPr lang="it-IT" sz="4400" dirty="0"/>
              <a:t> della geometria non-euclidea </a:t>
            </a:r>
          </a:p>
          <a:p>
            <a:pPr algn="l" defTabSz="457200">
              <a:lnSpc>
                <a:spcPct val="100000"/>
              </a:lnSpc>
              <a:spcBef>
                <a:spcPts val="1200"/>
              </a:spcBef>
              <a:defRPr sz="3700" b="1" i="1">
                <a:latin typeface="Times Roman"/>
                <a:ea typeface="Times Roman"/>
                <a:cs typeface="Times Roman"/>
                <a:sym typeface="Times Roman"/>
              </a:defRPr>
            </a:pPr>
            <a:r>
              <a:rPr lang="it-IT" sz="4400" dirty="0"/>
              <a:t>- Teoria Fondamentale degli Spazi di Curvatura Costante</a:t>
            </a:r>
          </a:p>
          <a:p>
            <a:pPr algn="l" defTabSz="457200">
              <a:lnSpc>
                <a:spcPct val="100000"/>
              </a:lnSpc>
              <a:spcBef>
                <a:spcPts val="1200"/>
              </a:spcBef>
              <a:defRPr sz="3700">
                <a:latin typeface="Times Roman"/>
                <a:ea typeface="Times Roman"/>
                <a:cs typeface="Times Roman"/>
                <a:sym typeface="Times Roman"/>
              </a:defRPr>
            </a:pPr>
            <a:r>
              <a:rPr lang="it-IT" sz="4400" dirty="0"/>
              <a:t>Eugenio Beltrami, Giornale di Matematiche e Annali di Matematica Pura ed Applicata, 1868.</a:t>
            </a:r>
          </a:p>
          <a:p>
            <a:pPr algn="l"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In questi ultimi tempi il pubblico matematico ha incominciato ad occuparsi di alcuni nuovi concetti i quali </a:t>
            </a:r>
          </a:p>
          <a:p>
            <a:pPr algn="just" defTabSz="457200">
              <a:lnSpc>
                <a:spcPct val="100000"/>
              </a:lnSpc>
              <a:spcBef>
                <a:spcPts val="1200"/>
              </a:spcBef>
              <a:defRPr sz="3700" i="1">
                <a:latin typeface="Times Roman"/>
                <a:ea typeface="Times Roman"/>
                <a:cs typeface="Times Roman"/>
                <a:sym typeface="Times Roman"/>
              </a:defRPr>
            </a:pPr>
            <a:r>
              <a:rPr lang="it-IT" sz="4400" dirty="0"/>
              <a:t>sembrano destinati, in caso che prevalgano, a mutare profondamente tutto l’ordito della classica geometria.</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…Siffatti tentativi di rinnovamento radicale dei principi si incontrano non di rado nella storia dello scibile.</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alcuni principii tracciati da RIEMANN nell'insigne suo lavoro postumo, non ha guari …. </a:t>
            </a:r>
          </a:p>
          <a:p>
            <a:pPr algn="just" defTabSz="457200">
              <a:lnSpc>
                <a:spcPct val="100000"/>
              </a:lnSpc>
              <a:spcBef>
                <a:spcPts val="1200"/>
              </a:spcBef>
              <a:defRPr sz="3700" i="1">
                <a:latin typeface="Times Roman"/>
                <a:ea typeface="Times Roman"/>
                <a:cs typeface="Times Roman"/>
                <a:sym typeface="Times Roman"/>
              </a:defRPr>
            </a:pPr>
            <a:r>
              <a:rPr lang="it-IT" sz="4400" dirty="0"/>
              <a:t>Spero che le mie ricerche possano aiutare l'intelligenza di alcune parti di questo profondo lavoro. </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…Per evitare circonlocuzioni ci permettiamo di denominare </a:t>
            </a:r>
            <a:r>
              <a:rPr lang="it-IT" sz="4400" b="1" dirty="0"/>
              <a:t>pseudosferiche</a:t>
            </a:r>
            <a:r>
              <a:rPr lang="it-IT" sz="4400" dirty="0"/>
              <a:t> le superficie </a:t>
            </a:r>
          </a:p>
          <a:p>
            <a:pPr algn="just" defTabSz="457200">
              <a:lnSpc>
                <a:spcPct val="100000"/>
              </a:lnSpc>
              <a:spcBef>
                <a:spcPts val="1200"/>
              </a:spcBef>
              <a:defRPr sz="3700" i="1">
                <a:latin typeface="Times Roman"/>
                <a:ea typeface="Times Roman"/>
                <a:cs typeface="Times Roman"/>
                <a:sym typeface="Times Roman"/>
              </a:defRPr>
            </a:pPr>
            <a:r>
              <a:rPr lang="it-IT" sz="4400" dirty="0"/>
              <a:t>di curvatura costante negativa</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68884D-375F-AEB3-74D0-47A809F2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1080" y="7003473"/>
            <a:ext cx="11962920" cy="6712527"/>
          </a:xfrm>
          <a:prstGeom prst="rect">
            <a:avLst/>
          </a:prstGeom>
        </p:spPr>
      </p:pic>
      <p:pic>
        <p:nvPicPr>
          <p:cNvPr id="7" name="Immagine 6">
            <a:extLst>
              <a:ext uri="{FF2B5EF4-FFF2-40B4-BE49-F238E27FC236}">
                <a16:creationId xmlns:a16="http://schemas.microsoft.com/office/drawing/2014/main" id="{48B17754-637C-ED13-1DF4-873C6C9B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292"/>
            <a:ext cx="12464292" cy="7045035"/>
          </a:xfrm>
          <a:prstGeom prst="rect">
            <a:avLst/>
          </a:prstGeom>
        </p:spPr>
      </p:pic>
    </p:spTree>
    <p:extLst>
      <p:ext uri="{BB962C8B-B14F-4D97-AF65-F5344CB8AC3E}">
        <p14:creationId xmlns:p14="http://schemas.microsoft.com/office/powerpoint/2010/main" val="2119127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seudosphere.png" descr="pseudosphere.png"/>
          <p:cNvPicPr>
            <a:picLocks noChangeAspect="1"/>
          </p:cNvPicPr>
          <p:nvPr/>
        </p:nvPicPr>
        <p:blipFill>
          <a:blip r:embed="rId2"/>
          <a:stretch>
            <a:fillRect/>
          </a:stretch>
        </p:blipFill>
        <p:spPr>
          <a:xfrm>
            <a:off x="196045" y="453106"/>
            <a:ext cx="9707504" cy="4677786"/>
          </a:xfrm>
          <a:prstGeom prst="rect">
            <a:avLst/>
          </a:prstGeom>
          <a:ln w="12700">
            <a:miter lim="400000"/>
          </a:ln>
        </p:spPr>
      </p:pic>
      <p:pic>
        <p:nvPicPr>
          <p:cNvPr id="204" name="77.Luminati.png" descr="77.Luminati.png"/>
          <p:cNvPicPr>
            <a:picLocks noChangeAspect="1"/>
          </p:cNvPicPr>
          <p:nvPr/>
        </p:nvPicPr>
        <p:blipFill>
          <a:blip r:embed="rId3"/>
          <a:stretch>
            <a:fillRect/>
          </a:stretch>
        </p:blipFill>
        <p:spPr>
          <a:xfrm>
            <a:off x="15744149" y="-72199"/>
            <a:ext cx="10190220" cy="8152177"/>
          </a:xfrm>
          <a:prstGeom prst="rect">
            <a:avLst/>
          </a:prstGeom>
          <a:ln w="12700">
            <a:miter lim="400000"/>
          </a:ln>
        </p:spPr>
      </p:pic>
      <p:sp>
        <p:nvSpPr>
          <p:cNvPr id="205" name="Pseudosfera"/>
          <p:cNvSpPr txBox="1"/>
          <p:nvPr/>
        </p:nvSpPr>
        <p:spPr>
          <a:xfrm>
            <a:off x="776874" y="9223954"/>
            <a:ext cx="5908091"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400" spc="-84">
                <a:latin typeface="+mn-lt"/>
                <a:ea typeface="+mn-ea"/>
                <a:cs typeface="+mn-cs"/>
                <a:sym typeface="Canela Bold"/>
              </a:defRPr>
            </a:lvl1pPr>
          </a:lstStyle>
          <a:p>
            <a:r>
              <a:t>Pseudosfera</a:t>
            </a:r>
          </a:p>
        </p:txBody>
      </p:sp>
      <p:pic>
        <p:nvPicPr>
          <p:cNvPr id="206" name="Immagine" descr="Immagine"/>
          <p:cNvPicPr>
            <a:picLocks noChangeAspect="1"/>
          </p:cNvPicPr>
          <p:nvPr/>
        </p:nvPicPr>
        <p:blipFill>
          <a:blip r:embed="rId4"/>
          <a:stretch>
            <a:fillRect/>
          </a:stretch>
        </p:blipFill>
        <p:spPr>
          <a:xfrm>
            <a:off x="7064830" y="5331166"/>
            <a:ext cx="9223316" cy="838483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Siviglia.jpg" descr="Siviglia.jpg"/>
          <p:cNvPicPr>
            <a:picLocks noChangeAspect="1"/>
          </p:cNvPicPr>
          <p:nvPr/>
        </p:nvPicPr>
        <p:blipFill>
          <a:blip r:embed="rId2"/>
          <a:stretch>
            <a:fillRect/>
          </a:stretch>
        </p:blipFill>
        <p:spPr>
          <a:xfrm>
            <a:off x="14070978" y="93142"/>
            <a:ext cx="9285188" cy="13927782"/>
          </a:xfrm>
          <a:prstGeom prst="rect">
            <a:avLst/>
          </a:prstGeom>
          <a:ln w="12700">
            <a:miter lim="400000"/>
          </a:ln>
        </p:spPr>
      </p:pic>
      <p:pic>
        <p:nvPicPr>
          <p:cNvPr id="209" name="Corals.jpg" descr="Corals.jpg"/>
          <p:cNvPicPr>
            <a:picLocks noChangeAspect="1"/>
          </p:cNvPicPr>
          <p:nvPr/>
        </p:nvPicPr>
        <p:blipFill>
          <a:blip r:embed="rId3"/>
          <a:stretch>
            <a:fillRect/>
          </a:stretch>
        </p:blipFill>
        <p:spPr>
          <a:xfrm>
            <a:off x="380667" y="128931"/>
            <a:ext cx="12804362" cy="960327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CuffiadiBeltrami1.jpg" descr="CuffiadiBeltrami1.jpg"/>
          <p:cNvPicPr>
            <a:picLocks noChangeAspect="1"/>
          </p:cNvPicPr>
          <p:nvPr/>
        </p:nvPicPr>
        <p:blipFill>
          <a:blip r:embed="rId2"/>
          <a:stretch>
            <a:fillRect/>
          </a:stretch>
        </p:blipFill>
        <p:spPr>
          <a:xfrm>
            <a:off x="541406" y="4141313"/>
            <a:ext cx="7874574" cy="9129940"/>
          </a:xfrm>
          <a:prstGeom prst="rect">
            <a:avLst/>
          </a:prstGeom>
          <a:ln w="12700">
            <a:miter lim="400000"/>
          </a:ln>
        </p:spPr>
      </p:pic>
      <p:pic>
        <p:nvPicPr>
          <p:cNvPr id="212" name="Cuffia2.jpg" descr="Cuffia2.jpg"/>
          <p:cNvPicPr>
            <a:picLocks noChangeAspect="1"/>
          </p:cNvPicPr>
          <p:nvPr/>
        </p:nvPicPr>
        <p:blipFill>
          <a:blip r:embed="rId3"/>
          <a:stretch>
            <a:fillRect/>
          </a:stretch>
        </p:blipFill>
        <p:spPr>
          <a:xfrm>
            <a:off x="9058815" y="4182116"/>
            <a:ext cx="8162158" cy="9048334"/>
          </a:xfrm>
          <a:prstGeom prst="rect">
            <a:avLst/>
          </a:prstGeom>
          <a:ln w="12700">
            <a:miter lim="400000"/>
          </a:ln>
        </p:spPr>
      </p:pic>
      <p:pic>
        <p:nvPicPr>
          <p:cNvPr id="213" name="IMG-6156.jpg" descr="IMG-6156.jpg"/>
          <p:cNvPicPr>
            <a:picLocks noChangeAspect="1"/>
          </p:cNvPicPr>
          <p:nvPr/>
        </p:nvPicPr>
        <p:blipFill>
          <a:blip r:embed="rId4"/>
          <a:stretch>
            <a:fillRect/>
          </a:stretch>
        </p:blipFill>
        <p:spPr>
          <a:xfrm>
            <a:off x="17377010" y="6272"/>
            <a:ext cx="6967283" cy="13703456"/>
          </a:xfrm>
          <a:prstGeom prst="rect">
            <a:avLst/>
          </a:prstGeom>
          <a:ln w="12700">
            <a:miter lim="400000"/>
          </a:ln>
        </p:spPr>
      </p:pic>
      <p:sp>
        <p:nvSpPr>
          <p:cNvPr id="214" name="Pseudosfera in Carta…"/>
          <p:cNvSpPr txBox="1"/>
          <p:nvPr/>
        </p:nvSpPr>
        <p:spPr>
          <a:xfrm>
            <a:off x="3754456" y="867457"/>
            <a:ext cx="7954113"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Pseudosfera in Carta</a:t>
            </a:r>
          </a:p>
          <a:p>
            <a:pPr>
              <a:defRPr sz="3700"/>
            </a:pPr>
            <a:r>
              <a:t>Beltrami - Casorati</a:t>
            </a:r>
          </a:p>
          <a:p>
            <a:pPr>
              <a:defRPr sz="3700"/>
            </a:pPr>
            <a:r>
              <a:t>Dipartimento di Matematica di Pavia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570724E-BEAB-34BB-B3AF-901F518F7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125" y="34775"/>
            <a:ext cx="8333509" cy="13729993"/>
          </a:xfrm>
          <a:prstGeom prst="rect">
            <a:avLst/>
          </a:prstGeom>
        </p:spPr>
      </p:pic>
      <p:pic>
        <p:nvPicPr>
          <p:cNvPr id="13" name="Immagine 12">
            <a:extLst>
              <a:ext uri="{FF2B5EF4-FFF2-40B4-BE49-F238E27FC236}">
                <a16:creationId xmlns:a16="http://schemas.microsoft.com/office/drawing/2014/main" id="{4446878B-C8C8-26FC-B570-0124B1E7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367" y="0"/>
            <a:ext cx="8608979" cy="13716000"/>
          </a:xfrm>
          <a:prstGeom prst="rect">
            <a:avLst/>
          </a:prstGeom>
        </p:spPr>
      </p:pic>
    </p:spTree>
    <p:extLst>
      <p:ext uri="{BB962C8B-B14F-4D97-AF65-F5344CB8AC3E}">
        <p14:creationId xmlns:p14="http://schemas.microsoft.com/office/powerpoint/2010/main" val="367898531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Il modello iperbolico di Beltrami non  si può realizzare nell’usuale spazio tridimensionale euclideo…"/>
          <p:cNvSpPr txBox="1"/>
          <p:nvPr/>
        </p:nvSpPr>
        <p:spPr>
          <a:xfrm>
            <a:off x="332509" y="5448989"/>
            <a:ext cx="23254855" cy="409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100"/>
            </a:pPr>
            <a:r>
              <a:rPr lang="it-IT" sz="4800" dirty="0"/>
              <a:t>Il modello iperbolico di Beltrami non può essere realizzato nell’usuale </a:t>
            </a:r>
          </a:p>
          <a:p>
            <a:pPr>
              <a:defRPr sz="4100"/>
            </a:pPr>
            <a:r>
              <a:rPr lang="it-IT" sz="4800" dirty="0"/>
              <a:t>spazio tridimensionale euclideo</a:t>
            </a:r>
          </a:p>
          <a:p>
            <a:pPr>
              <a:defRPr sz="4100"/>
            </a:pPr>
            <a:r>
              <a:rPr lang="it-IT" sz="4800" dirty="0"/>
              <a:t>(</a:t>
            </a:r>
            <a:r>
              <a:rPr lang="it-IT" sz="4800" dirty="0">
                <a:latin typeface="Canela Text Bold"/>
                <a:ea typeface="Canela Text Bold"/>
                <a:cs typeface="Canela Text Bold"/>
                <a:sym typeface="Canela Text Bold"/>
              </a:rPr>
              <a:t>Hilbert 1901</a:t>
            </a:r>
            <a:r>
              <a:rPr lang="it-IT" sz="4800" dirty="0"/>
              <a:t>)</a:t>
            </a:r>
          </a:p>
          <a:p>
            <a:pPr>
              <a:defRPr sz="4100"/>
            </a:pPr>
            <a:endParaRPr lang="it-IT" sz="4800" dirty="0"/>
          </a:p>
          <a:p>
            <a:pPr>
              <a:defRPr sz="4100"/>
            </a:pPr>
            <a:r>
              <a:rPr lang="it-IT" sz="4800" dirty="0"/>
              <a:t>Lo si può realizzare (immergere) in uno spazio euclideo di dimensione 5, </a:t>
            </a:r>
          </a:p>
          <a:p>
            <a:pPr>
              <a:defRPr sz="4100"/>
            </a:pPr>
            <a:r>
              <a:rPr lang="it-IT" sz="4800" dirty="0"/>
              <a:t>non è noto se può stare in dimensione 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AB9A87-C2BC-DA36-8A8F-F4492AEEC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7" y="31226"/>
            <a:ext cx="13803086" cy="13684774"/>
          </a:xfrm>
          <a:prstGeom prst="rect">
            <a:avLst/>
          </a:prstGeom>
        </p:spPr>
      </p:pic>
    </p:spTree>
    <p:extLst>
      <p:ext uri="{BB962C8B-B14F-4D97-AF65-F5344CB8AC3E}">
        <p14:creationId xmlns:p14="http://schemas.microsoft.com/office/powerpoint/2010/main" val="266977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seudosphere.jpg" descr="Pseudosphere.jpg"/>
          <p:cNvPicPr>
            <a:picLocks noChangeAspect="1"/>
          </p:cNvPicPr>
          <p:nvPr/>
        </p:nvPicPr>
        <p:blipFill>
          <a:blip r:embed="rId2"/>
          <a:stretch>
            <a:fillRect/>
          </a:stretch>
        </p:blipFill>
        <p:spPr>
          <a:xfrm>
            <a:off x="12722087" y="5252785"/>
            <a:ext cx="11661913" cy="8463216"/>
          </a:xfrm>
          <a:prstGeom prst="rect">
            <a:avLst/>
          </a:prstGeom>
          <a:ln w="12700">
            <a:miter lim="400000"/>
          </a:ln>
        </p:spPr>
      </p:pic>
      <p:pic>
        <p:nvPicPr>
          <p:cNvPr id="4" name="Immagine 3">
            <a:extLst>
              <a:ext uri="{FF2B5EF4-FFF2-40B4-BE49-F238E27FC236}">
                <a16:creationId xmlns:a16="http://schemas.microsoft.com/office/drawing/2014/main" id="{E65B8BBE-479C-8227-0805-ACE8A94EA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636501" cy="685800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halfplane1.jpg" descr="halfplane1.jpg"/>
          <p:cNvPicPr>
            <a:picLocks noChangeAspect="1"/>
          </p:cNvPicPr>
          <p:nvPr/>
        </p:nvPicPr>
        <p:blipFill>
          <a:blip r:embed="rId2"/>
          <a:stretch>
            <a:fillRect/>
          </a:stretch>
        </p:blipFill>
        <p:spPr>
          <a:xfrm>
            <a:off x="11098527" y="6251655"/>
            <a:ext cx="12484101" cy="6934201"/>
          </a:xfrm>
          <a:prstGeom prst="rect">
            <a:avLst/>
          </a:prstGeom>
          <a:ln w="12700">
            <a:miter lim="400000"/>
          </a:ln>
        </p:spPr>
      </p:pic>
      <p:pic>
        <p:nvPicPr>
          <p:cNvPr id="221" name="The-5-4-tiled-hyperbolic-plane-H-2-in-the-Poincare-disc-model-Each-tile-is-a-pentagon_Q640.jpg" descr="The-5-4-tiled-hyperbolic-plane-H-2-in-the-Poincare-disc-model-Each-tile-is-a-pentagon_Q640.jpg"/>
          <p:cNvPicPr>
            <a:picLocks noChangeAspect="1"/>
          </p:cNvPicPr>
          <p:nvPr/>
        </p:nvPicPr>
        <p:blipFill>
          <a:blip r:embed="rId3"/>
          <a:stretch>
            <a:fillRect/>
          </a:stretch>
        </p:blipFill>
        <p:spPr>
          <a:xfrm>
            <a:off x="-334780" y="-94606"/>
            <a:ext cx="10257858" cy="1025785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Hyperbolic_domains_642.png" descr="Hyperbolic_domains_642.png"/>
          <p:cNvPicPr>
            <a:picLocks noChangeAspect="1"/>
          </p:cNvPicPr>
          <p:nvPr/>
        </p:nvPicPr>
        <p:blipFill>
          <a:blip r:embed="rId2"/>
          <a:stretch>
            <a:fillRect/>
          </a:stretch>
        </p:blipFill>
        <p:spPr>
          <a:xfrm>
            <a:off x="12643" y="199454"/>
            <a:ext cx="12992433" cy="12992434"/>
          </a:xfrm>
          <a:prstGeom prst="rect">
            <a:avLst/>
          </a:prstGeom>
          <a:ln w="12700">
            <a:miter lim="400000"/>
          </a:ln>
        </p:spPr>
      </p:pic>
      <p:sp>
        <p:nvSpPr>
          <p:cNvPr id="224" name="Tassellazione di Coxeter del piano iperbolico con triangoli di angoli 30°, 45° and 90°;…"/>
          <p:cNvSpPr txBox="1"/>
          <p:nvPr/>
        </p:nvSpPr>
        <p:spPr>
          <a:xfrm>
            <a:off x="12940104" y="8547512"/>
            <a:ext cx="11251745" cy="352539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825500">
              <a:lnSpc>
                <a:spcPct val="100000"/>
              </a:lnSpc>
              <a:defRPr sz="3200">
                <a:latin typeface="Graphik"/>
                <a:ea typeface="Graphik"/>
                <a:cs typeface="Graphik"/>
                <a:sym typeface="Graphik"/>
              </a:defRPr>
            </a:pPr>
            <a:r>
              <a:t> </a:t>
            </a:r>
            <a:r>
              <a:rPr sz="4100"/>
              <a:t>Tassellazione di Coxeter del piano iperbolico con triangoli di angoli 30°, 45° and 90°;</a:t>
            </a:r>
          </a:p>
          <a:p>
            <a:pPr defTabSz="825500">
              <a:lnSpc>
                <a:spcPct val="100000"/>
              </a:lnSpc>
              <a:defRPr sz="4100">
                <a:latin typeface="Graphik"/>
                <a:ea typeface="Graphik"/>
                <a:cs typeface="Graphik"/>
                <a:sym typeface="Graphik"/>
              </a:defRPr>
            </a:pPr>
            <a:r>
              <a:t>triangoli con questi angoli sono possibili in geometria iperbolica ma non in geometria euclidea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Circle-Limit-4-by-M-C-Escher.pbm" descr="Circle-Limit-4-by-M-C-Escher.pbm"/>
          <p:cNvPicPr>
            <a:picLocks noChangeAspect="1"/>
          </p:cNvPicPr>
          <p:nvPr/>
        </p:nvPicPr>
        <p:blipFill>
          <a:blip r:embed="rId2"/>
          <a:stretch>
            <a:fillRect/>
          </a:stretch>
        </p:blipFill>
        <p:spPr>
          <a:xfrm>
            <a:off x="13769362" y="3083438"/>
            <a:ext cx="10543431" cy="10543431"/>
          </a:xfrm>
          <a:prstGeom prst="rect">
            <a:avLst/>
          </a:prstGeom>
          <a:ln w="12700">
            <a:miter lim="400000"/>
          </a:ln>
        </p:spPr>
      </p:pic>
      <p:pic>
        <p:nvPicPr>
          <p:cNvPr id="227" name="Escher_Circle_Limit_III.jpg" descr="Escher_Circle_Limit_III.jpg"/>
          <p:cNvPicPr>
            <a:picLocks noChangeAspect="1"/>
          </p:cNvPicPr>
          <p:nvPr/>
        </p:nvPicPr>
        <p:blipFill>
          <a:blip r:embed="rId3"/>
          <a:stretch>
            <a:fillRect/>
          </a:stretch>
        </p:blipFill>
        <p:spPr>
          <a:xfrm>
            <a:off x="71207" y="0"/>
            <a:ext cx="10795001" cy="10795001"/>
          </a:xfrm>
          <a:prstGeom prst="rect">
            <a:avLst/>
          </a:prstGeom>
          <a:ln w="12700">
            <a:miter lim="400000"/>
          </a:ln>
        </p:spPr>
      </p:pic>
      <p:sp>
        <p:nvSpPr>
          <p:cNvPr id="228" name="M.C. Esher…"/>
          <p:cNvSpPr txBox="1"/>
          <p:nvPr/>
        </p:nvSpPr>
        <p:spPr>
          <a:xfrm>
            <a:off x="6691745" y="11077958"/>
            <a:ext cx="6826049" cy="1930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700"/>
            </a:pPr>
            <a:r>
              <a:rPr sz="4400" dirty="0"/>
              <a:t>M.C. </a:t>
            </a:r>
            <a:r>
              <a:rPr sz="4400" dirty="0" err="1"/>
              <a:t>Esher</a:t>
            </a:r>
            <a:endParaRPr sz="4400" dirty="0"/>
          </a:p>
          <a:p>
            <a:pPr>
              <a:defRPr sz="3700"/>
            </a:pPr>
            <a:r>
              <a:rPr sz="4400" dirty="0" err="1"/>
              <a:t>Cerchi</a:t>
            </a:r>
            <a:r>
              <a:rPr sz="4400" dirty="0"/>
              <a:t> </a:t>
            </a:r>
            <a:r>
              <a:rPr sz="4400" dirty="0" err="1"/>
              <a:t>limite</a:t>
            </a:r>
            <a:r>
              <a:rPr sz="4400" dirty="0"/>
              <a:t> III e IV</a:t>
            </a:r>
          </a:p>
          <a:p>
            <a:pPr>
              <a:defRPr sz="3700"/>
            </a:pPr>
            <a:r>
              <a:rPr sz="4400" dirty="0"/>
              <a:t>1959 - 196</a:t>
            </a:r>
            <a:r>
              <a:rPr dirty="0"/>
              <a:t>0</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BlackholeSingularities.jpeg" descr="BlackholeSingularities.jpeg"/>
          <p:cNvPicPr>
            <a:picLocks noChangeAspect="1"/>
          </p:cNvPicPr>
          <p:nvPr/>
        </p:nvPicPr>
        <p:blipFill>
          <a:blip r:embed="rId2"/>
          <a:stretch>
            <a:fillRect/>
          </a:stretch>
        </p:blipFill>
        <p:spPr>
          <a:xfrm>
            <a:off x="-359360" y="686656"/>
            <a:ext cx="13456418" cy="9800759"/>
          </a:xfrm>
          <a:prstGeom prst="rect">
            <a:avLst/>
          </a:prstGeom>
          <a:ln w="12700">
            <a:miter lim="400000"/>
          </a:ln>
        </p:spPr>
      </p:pic>
      <p:sp>
        <p:nvSpPr>
          <p:cNvPr id="231" name="Teorema delle singolarità…"/>
          <p:cNvSpPr txBox="1"/>
          <p:nvPr/>
        </p:nvSpPr>
        <p:spPr>
          <a:xfrm>
            <a:off x="12482945" y="7744986"/>
            <a:ext cx="12098212"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8400" spc="-84">
                <a:latin typeface="+mn-lt"/>
                <a:ea typeface="+mn-ea"/>
                <a:cs typeface="+mn-cs"/>
                <a:sym typeface="Canela Bold"/>
              </a:defRPr>
            </a:pPr>
            <a:r>
              <a:rPr sz="8000" b="1" dirty="0" err="1">
                <a:latin typeface="Times New Roman" panose="02020603050405020304" pitchFamily="18" charset="0"/>
                <a:cs typeface="Times New Roman" panose="02020603050405020304" pitchFamily="18" charset="0"/>
              </a:rPr>
              <a:t>Teorema</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delle</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singolarità</a:t>
            </a:r>
            <a:endParaRPr lang="it-IT"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lang="it-IT" sz="8000" b="1" dirty="0">
                <a:latin typeface="Times New Roman" panose="02020603050405020304" pitchFamily="18" charset="0"/>
                <a:cs typeface="Times New Roman" panose="02020603050405020304" pitchFamily="18" charset="0"/>
              </a:rPr>
              <a:t>o dell’incompletezza delle geodetiche</a:t>
            </a:r>
          </a:p>
          <a:p>
            <a:pPr>
              <a:lnSpc>
                <a:spcPct val="80000"/>
              </a:lnSpc>
              <a:defRPr sz="8400" spc="-84">
                <a:latin typeface="+mn-lt"/>
                <a:ea typeface="+mn-ea"/>
                <a:cs typeface="+mn-cs"/>
                <a:sym typeface="Canela Bold"/>
              </a:defRPr>
            </a:pPr>
            <a:endParaRPr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sz="8000" b="1" dirty="0">
                <a:latin typeface="Times New Roman" panose="02020603050405020304" pitchFamily="18" charset="0"/>
                <a:cs typeface="Times New Roman" panose="02020603050405020304" pitchFamily="18" charset="0"/>
              </a:rPr>
              <a:t>R. Penrose - </a:t>
            </a:r>
            <a:r>
              <a:rPr sz="8000" b="1" dirty="0" err="1">
                <a:latin typeface="Times New Roman" panose="02020603050405020304" pitchFamily="18" charset="0"/>
                <a:cs typeface="Times New Roman" panose="02020603050405020304" pitchFamily="18" charset="0"/>
              </a:rPr>
              <a:t>S.Hawking</a:t>
            </a:r>
            <a:endParaRPr sz="8000" b="1" dirty="0">
              <a:latin typeface="Times New Roman" panose="02020603050405020304" pitchFamily="18" charset="0"/>
              <a:cs typeface="Times New Roman" panose="02020603050405020304" pitchFamily="18" charset="0"/>
            </a:endParaRPr>
          </a:p>
        </p:txBody>
      </p:sp>
      <p:pic>
        <p:nvPicPr>
          <p:cNvPr id="232" name="roger-penrose-and-stephen-hawking.jpg" descr="roger-penrose-and-stephen-hawking.jpg"/>
          <p:cNvPicPr>
            <a:picLocks noChangeAspect="1"/>
          </p:cNvPicPr>
          <p:nvPr/>
        </p:nvPicPr>
        <p:blipFill>
          <a:blip r:embed="rId3"/>
          <a:stretch>
            <a:fillRect/>
          </a:stretch>
        </p:blipFill>
        <p:spPr>
          <a:xfrm>
            <a:off x="14130211" y="77566"/>
            <a:ext cx="10160001" cy="63500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Networking0.pdf" descr="Networking0.pdf"/>
          <p:cNvPicPr>
            <a:picLocks noChangeAspect="1"/>
          </p:cNvPicPr>
          <p:nvPr/>
        </p:nvPicPr>
        <p:blipFill>
          <a:blip r:embed="rId2"/>
          <a:stretch>
            <a:fillRect/>
          </a:stretch>
        </p:blipFill>
        <p:spPr>
          <a:xfrm>
            <a:off x="1223149" y="605191"/>
            <a:ext cx="9673633" cy="10635528"/>
          </a:xfrm>
          <a:prstGeom prst="rect">
            <a:avLst/>
          </a:prstGeom>
          <a:ln w="12700">
            <a:miter lim="400000"/>
          </a:ln>
        </p:spPr>
      </p:pic>
      <p:pic>
        <p:nvPicPr>
          <p:cNvPr id="235" name="Networking1.pdf" descr="Networking1.pdf"/>
          <p:cNvPicPr>
            <a:picLocks noChangeAspect="1"/>
          </p:cNvPicPr>
          <p:nvPr/>
        </p:nvPicPr>
        <p:blipFill>
          <a:blip r:embed="rId3"/>
          <a:stretch>
            <a:fillRect/>
          </a:stretch>
        </p:blipFill>
        <p:spPr>
          <a:xfrm>
            <a:off x="15554521" y="300788"/>
            <a:ext cx="8291004" cy="8169758"/>
          </a:xfrm>
          <a:prstGeom prst="rect">
            <a:avLst/>
          </a:prstGeom>
          <a:ln w="12700">
            <a:miter lim="400000"/>
          </a:ln>
        </p:spPr>
      </p:pic>
      <p:sp>
        <p:nvSpPr>
          <p:cNvPr id="236" name="Reti…"/>
          <p:cNvSpPr txBox="1"/>
          <p:nvPr/>
        </p:nvSpPr>
        <p:spPr>
          <a:xfrm>
            <a:off x="8536453" y="7704416"/>
            <a:ext cx="9735771" cy="5581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8400" spc="-84">
                <a:latin typeface="+mn-lt"/>
                <a:ea typeface="+mn-ea"/>
                <a:cs typeface="+mn-cs"/>
                <a:sym typeface="Canela Bold"/>
              </a:defRPr>
            </a:pPr>
            <a:r>
              <a:rPr dirty="0" err="1"/>
              <a:t>Reti</a:t>
            </a:r>
            <a:endParaRPr dirty="0"/>
          </a:p>
          <a:p>
            <a:pPr>
              <a:lnSpc>
                <a:spcPct val="80000"/>
              </a:lnSpc>
              <a:defRPr sz="8400" spc="-84">
                <a:latin typeface="+mn-lt"/>
                <a:ea typeface="+mn-ea"/>
                <a:cs typeface="+mn-cs"/>
                <a:sym typeface="Canela Bold"/>
              </a:defRPr>
            </a:pPr>
            <a:endParaRPr dirty="0"/>
          </a:p>
          <a:p>
            <a:pPr>
              <a:lnSpc>
                <a:spcPct val="80000"/>
              </a:lnSpc>
              <a:defRPr sz="8400" spc="-84">
                <a:latin typeface="+mn-lt"/>
                <a:ea typeface="+mn-ea"/>
                <a:cs typeface="+mn-cs"/>
                <a:sym typeface="Canela Bold"/>
              </a:defRPr>
            </a:pPr>
            <a:r>
              <a:rPr dirty="0"/>
              <a:t>Greedy Forwarding</a:t>
            </a:r>
          </a:p>
          <a:p>
            <a:pPr>
              <a:lnSpc>
                <a:spcPct val="80000"/>
              </a:lnSpc>
              <a:defRPr sz="8400" spc="-84">
                <a:latin typeface="+mn-lt"/>
                <a:ea typeface="+mn-ea"/>
                <a:cs typeface="+mn-cs"/>
                <a:sym typeface="Canela Bold"/>
              </a:defRPr>
            </a:pPr>
            <a:r>
              <a:rPr dirty="0"/>
              <a:t> </a:t>
            </a:r>
            <a:r>
              <a:rPr dirty="0" err="1"/>
              <a:t>nel</a:t>
            </a:r>
            <a:r>
              <a:rPr dirty="0"/>
              <a:t> Piano </a:t>
            </a:r>
            <a:r>
              <a:rPr dirty="0" err="1"/>
              <a:t>Iperbolico</a:t>
            </a: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age3image32449680.jpg" descr="page3image32449680.jpg"/>
          <p:cNvPicPr>
            <a:picLocks noChangeAspect="1"/>
          </p:cNvPicPr>
          <p:nvPr/>
        </p:nvPicPr>
        <p:blipFill>
          <a:blip r:embed="rId2"/>
          <a:stretch>
            <a:fillRect/>
          </a:stretch>
        </p:blipFill>
        <p:spPr>
          <a:xfrm>
            <a:off x="90460" y="233520"/>
            <a:ext cx="9621274" cy="9648801"/>
          </a:xfrm>
          <a:prstGeom prst="rect">
            <a:avLst/>
          </a:prstGeom>
          <a:ln w="12700">
            <a:miter lim="400000"/>
          </a:ln>
        </p:spPr>
      </p:pic>
      <p:sp>
        <p:nvSpPr>
          <p:cNvPr id="239" name="Testo"/>
          <p:cNvSpPr txBox="1"/>
          <p:nvPr/>
        </p:nvSpPr>
        <p:spPr>
          <a:xfrm>
            <a:off x="90460" y="4920"/>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1200">
                <a:latin typeface="Times Roman"/>
                <a:ea typeface="Times Roman"/>
                <a:cs typeface="Times Roman"/>
                <a:sym typeface="Times Roman"/>
              </a:defRPr>
            </a:lvl1pPr>
          </a:lstStyle>
          <a:p>
            <a:r>
              <a:t> </a:t>
            </a:r>
          </a:p>
        </p:txBody>
      </p:sp>
      <p:pic>
        <p:nvPicPr>
          <p:cNvPr id="240" name="Internet.pdf" descr="Internet.pdf"/>
          <p:cNvPicPr>
            <a:picLocks noChangeAspect="1"/>
          </p:cNvPicPr>
          <p:nvPr/>
        </p:nvPicPr>
        <p:blipFill>
          <a:blip r:embed="rId3"/>
          <a:stretch>
            <a:fillRect/>
          </a:stretch>
        </p:blipFill>
        <p:spPr>
          <a:xfrm>
            <a:off x="13140825" y="-72471"/>
            <a:ext cx="11402007" cy="10138445"/>
          </a:xfrm>
          <a:prstGeom prst="rect">
            <a:avLst/>
          </a:prstGeom>
          <a:ln w="12700">
            <a:miter lim="400000"/>
          </a:ln>
        </p:spPr>
      </p:pic>
      <p:sp>
        <p:nvSpPr>
          <p:cNvPr id="241" name="Internet è iperbolico"/>
          <p:cNvSpPr txBox="1"/>
          <p:nvPr/>
        </p:nvSpPr>
        <p:spPr>
          <a:xfrm>
            <a:off x="6308640" y="11358669"/>
            <a:ext cx="9708033"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400" spc="-84">
                <a:latin typeface="+mn-lt"/>
                <a:ea typeface="+mn-ea"/>
                <a:cs typeface="+mn-cs"/>
                <a:sym typeface="Canela Bold"/>
              </a:defRPr>
            </a:lvl1pPr>
          </a:lstStyle>
          <a:p>
            <a:r>
              <a:rPr dirty="0"/>
              <a:t>Internet </a:t>
            </a:r>
            <a:r>
              <a:rPr dirty="0" err="1"/>
              <a:t>è</a:t>
            </a:r>
            <a:r>
              <a:rPr dirty="0"/>
              <a:t> </a:t>
            </a:r>
            <a:r>
              <a:rPr dirty="0" err="1"/>
              <a:t>iperbolico</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AlishaFirst.pdf" descr="AlishaFirst.pdf"/>
          <p:cNvPicPr>
            <a:picLocks noChangeAspect="1"/>
          </p:cNvPicPr>
          <p:nvPr/>
        </p:nvPicPr>
        <p:blipFill>
          <a:blip r:embed="rId2"/>
          <a:stretch>
            <a:fillRect/>
          </a:stretch>
        </p:blipFill>
        <p:spPr>
          <a:xfrm>
            <a:off x="3184783" y="-120116"/>
            <a:ext cx="19305778" cy="9854545"/>
          </a:xfrm>
          <a:prstGeom prst="rect">
            <a:avLst/>
          </a:prstGeom>
          <a:ln w="12700">
            <a:miter lim="400000"/>
          </a:ln>
        </p:spPr>
      </p:pic>
      <p:sp>
        <p:nvSpPr>
          <p:cNvPr id="244" name="Reticoli  Iperbolici…"/>
          <p:cNvSpPr txBox="1"/>
          <p:nvPr/>
        </p:nvSpPr>
        <p:spPr>
          <a:xfrm>
            <a:off x="1707103" y="10370308"/>
            <a:ext cx="17630147" cy="2170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8400" spc="-84">
                <a:latin typeface="+mn-lt"/>
                <a:ea typeface="+mn-ea"/>
                <a:cs typeface="+mn-cs"/>
                <a:sym typeface="Canela Bold"/>
              </a:defRPr>
            </a:pPr>
            <a:r>
              <a:rPr lang="it-IT" dirty="0"/>
              <a:t>Reticoli  Iperbolici </a:t>
            </a:r>
          </a:p>
          <a:p>
            <a:pPr>
              <a:lnSpc>
                <a:spcPct val="80000"/>
              </a:lnSpc>
              <a:defRPr sz="8400" spc="-84">
                <a:latin typeface="+mn-lt"/>
                <a:ea typeface="+mn-ea"/>
                <a:cs typeface="+mn-cs"/>
                <a:sym typeface="Canela Bold"/>
              </a:defRPr>
            </a:pPr>
            <a:r>
              <a:rPr lang="it-IT" dirty="0"/>
              <a:t>in circuiti elettrodinamici quantistici</a:t>
            </a:r>
            <a:r>
              <a:rPr dirty="0"/>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Communist-manifesto.png" descr="Communist-manifesto.png"/>
          <p:cNvPicPr>
            <a:picLocks noChangeAspect="1"/>
          </p:cNvPicPr>
          <p:nvPr/>
        </p:nvPicPr>
        <p:blipFill>
          <a:blip r:embed="rId2"/>
          <a:stretch>
            <a:fillRect/>
          </a:stretch>
        </p:blipFill>
        <p:spPr>
          <a:xfrm>
            <a:off x="520566" y="-150345"/>
            <a:ext cx="5448244" cy="9489026"/>
          </a:xfrm>
          <a:prstGeom prst="rect">
            <a:avLst/>
          </a:prstGeom>
          <a:ln w="12700">
            <a:miter lim="400000"/>
          </a:ln>
        </p:spPr>
      </p:pic>
      <p:sp>
        <p:nvSpPr>
          <p:cNvPr id="156" name="1848"/>
          <p:cNvSpPr txBox="1"/>
          <p:nvPr/>
        </p:nvSpPr>
        <p:spPr>
          <a:xfrm>
            <a:off x="2746302" y="11561268"/>
            <a:ext cx="996773" cy="7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1848</a:t>
            </a:r>
          </a:p>
        </p:txBody>
      </p:sp>
      <p:pic>
        <p:nvPicPr>
          <p:cNvPr id="157" name="Origin_of_Species_title_page.jpg" descr="Origin_of_Species_title_page.jpg"/>
          <p:cNvPicPr>
            <a:picLocks noChangeAspect="1"/>
          </p:cNvPicPr>
          <p:nvPr/>
        </p:nvPicPr>
        <p:blipFill>
          <a:blip r:embed="rId3"/>
          <a:stretch>
            <a:fillRect/>
          </a:stretch>
        </p:blipFill>
        <p:spPr>
          <a:xfrm>
            <a:off x="5579070" y="-131767"/>
            <a:ext cx="5911197" cy="9489026"/>
          </a:xfrm>
          <a:prstGeom prst="rect">
            <a:avLst/>
          </a:prstGeom>
          <a:ln w="12700">
            <a:miter lim="400000"/>
          </a:ln>
        </p:spPr>
      </p:pic>
      <p:sp>
        <p:nvSpPr>
          <p:cNvPr id="158" name="1859"/>
          <p:cNvSpPr txBox="1"/>
          <p:nvPr/>
        </p:nvSpPr>
        <p:spPr>
          <a:xfrm>
            <a:off x="8111766" y="11561268"/>
            <a:ext cx="998653" cy="7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1859</a:t>
            </a:r>
          </a:p>
        </p:txBody>
      </p:sp>
      <p:pic>
        <p:nvPicPr>
          <p:cNvPr id="159" name="Die_Traumdeutung.jpg" descr="Die_Traumdeutung.jpg"/>
          <p:cNvPicPr>
            <a:picLocks noChangeAspect="1"/>
          </p:cNvPicPr>
          <p:nvPr/>
        </p:nvPicPr>
        <p:blipFill>
          <a:blip r:embed="rId4"/>
          <a:stretch>
            <a:fillRect/>
          </a:stretch>
        </p:blipFill>
        <p:spPr>
          <a:xfrm>
            <a:off x="17445939" y="-83490"/>
            <a:ext cx="7229734" cy="9489026"/>
          </a:xfrm>
          <a:prstGeom prst="rect">
            <a:avLst/>
          </a:prstGeom>
          <a:ln w="12700">
            <a:miter lim="400000"/>
          </a:ln>
        </p:spPr>
      </p:pic>
      <p:sp>
        <p:nvSpPr>
          <p:cNvPr id="160" name="1899"/>
          <p:cNvSpPr txBox="1"/>
          <p:nvPr/>
        </p:nvSpPr>
        <p:spPr>
          <a:xfrm>
            <a:off x="20530231" y="11561268"/>
            <a:ext cx="1061150" cy="7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1899</a:t>
            </a:r>
          </a:p>
        </p:txBody>
      </p:sp>
      <p:pic>
        <p:nvPicPr>
          <p:cNvPr id="161" name="riemann.jpeg" descr="riemann.jpeg"/>
          <p:cNvPicPr>
            <a:picLocks noChangeAspect="1"/>
          </p:cNvPicPr>
          <p:nvPr/>
        </p:nvPicPr>
        <p:blipFill>
          <a:blip r:embed="rId5"/>
          <a:stretch>
            <a:fillRect/>
          </a:stretch>
        </p:blipFill>
        <p:spPr>
          <a:xfrm>
            <a:off x="10978532" y="-83417"/>
            <a:ext cx="7042045" cy="9392325"/>
          </a:xfrm>
          <a:prstGeom prst="rect">
            <a:avLst/>
          </a:prstGeom>
          <a:ln w="12700">
            <a:miter lim="400000"/>
          </a:ln>
        </p:spPr>
      </p:pic>
      <p:sp>
        <p:nvSpPr>
          <p:cNvPr id="162" name="1854-1868"/>
          <p:cNvSpPr txBox="1"/>
          <p:nvPr/>
        </p:nvSpPr>
        <p:spPr>
          <a:xfrm>
            <a:off x="13479110" y="11561268"/>
            <a:ext cx="2040891" cy="7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1854-1868</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Grafene.pdf" descr="Grafene.pdf"/>
          <p:cNvPicPr>
            <a:picLocks noChangeAspect="1"/>
          </p:cNvPicPr>
          <p:nvPr/>
        </p:nvPicPr>
        <p:blipFill>
          <a:blip r:embed="rId2"/>
          <a:stretch>
            <a:fillRect/>
          </a:stretch>
        </p:blipFill>
        <p:spPr>
          <a:xfrm>
            <a:off x="98126" y="227496"/>
            <a:ext cx="14433225" cy="13520837"/>
          </a:xfrm>
          <a:prstGeom prst="rect">
            <a:avLst/>
          </a:prstGeom>
          <a:ln w="12700">
            <a:miter lim="400000"/>
          </a:ln>
          <a:effectLst>
            <a:outerShdw blurRad="254000" dist="127000" dir="5400000" rotWithShape="0">
              <a:srgbClr val="000000">
                <a:alpha val="70000"/>
              </a:srgbClr>
            </a:outerShdw>
          </a:effectLst>
        </p:spPr>
      </p:pic>
      <p:sp>
        <p:nvSpPr>
          <p:cNvPr id="247" name="Il Grafene…"/>
          <p:cNvSpPr txBox="1"/>
          <p:nvPr/>
        </p:nvSpPr>
        <p:spPr>
          <a:xfrm>
            <a:off x="15813946" y="8409092"/>
            <a:ext cx="7166916" cy="4288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8400" spc="-84">
                <a:latin typeface="+mn-lt"/>
                <a:ea typeface="+mn-ea"/>
                <a:cs typeface="+mn-cs"/>
                <a:sym typeface="Canela Bold"/>
              </a:defRPr>
            </a:pPr>
            <a:r>
              <a:rPr dirty="0"/>
              <a:t>Il </a:t>
            </a:r>
            <a:r>
              <a:rPr dirty="0" err="1"/>
              <a:t>Grafene</a:t>
            </a:r>
            <a:endParaRPr dirty="0"/>
          </a:p>
          <a:p>
            <a:pPr>
              <a:lnSpc>
                <a:spcPct val="80000"/>
              </a:lnSpc>
              <a:defRPr sz="8400" spc="-84">
                <a:latin typeface="+mn-lt"/>
                <a:ea typeface="+mn-ea"/>
                <a:cs typeface="+mn-cs"/>
                <a:sym typeface="Canela Bold"/>
              </a:defRPr>
            </a:pPr>
            <a:r>
              <a:rPr dirty="0" err="1"/>
              <a:t>si</a:t>
            </a:r>
            <a:r>
              <a:rPr dirty="0"/>
              <a:t> dispone </a:t>
            </a:r>
            <a:r>
              <a:rPr dirty="0" err="1"/>
              <a:t>sulla</a:t>
            </a:r>
            <a:endParaRPr dirty="0"/>
          </a:p>
          <a:p>
            <a:pPr>
              <a:lnSpc>
                <a:spcPct val="80000"/>
              </a:lnSpc>
              <a:defRPr sz="8400" spc="-84">
                <a:latin typeface="+mn-lt"/>
                <a:ea typeface="+mn-ea"/>
                <a:cs typeface="+mn-cs"/>
                <a:sym typeface="Canela Bold"/>
              </a:defRPr>
            </a:pPr>
            <a:r>
              <a:rPr dirty="0" err="1"/>
              <a:t>Pseudosfera</a:t>
            </a:r>
            <a:endParaRPr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Mori.JPG" descr="Mori.JPG"/>
          <p:cNvPicPr>
            <a:picLocks noChangeAspect="1"/>
          </p:cNvPicPr>
          <p:nvPr/>
        </p:nvPicPr>
        <p:blipFill>
          <a:blip r:embed="rId2"/>
          <a:stretch>
            <a:fillRect/>
          </a:stretch>
        </p:blipFill>
        <p:spPr>
          <a:xfrm>
            <a:off x="13673983" y="0"/>
            <a:ext cx="10287001" cy="13716001"/>
          </a:xfrm>
          <a:prstGeom prst="rect">
            <a:avLst/>
          </a:prstGeom>
          <a:ln w="12700">
            <a:miter lim="400000"/>
          </a:ln>
        </p:spPr>
      </p:pic>
      <p:pic>
        <p:nvPicPr>
          <p:cNvPr id="250" name="SteerableGrandfatherKlee.jpg" descr="SteerableGrandfatherKlee.jpg"/>
          <p:cNvPicPr>
            <a:picLocks noChangeAspect="1"/>
          </p:cNvPicPr>
          <p:nvPr/>
        </p:nvPicPr>
        <p:blipFill>
          <a:blip r:embed="rId3"/>
          <a:stretch>
            <a:fillRect/>
          </a:stretch>
        </p:blipFill>
        <p:spPr>
          <a:xfrm>
            <a:off x="819412" y="-1"/>
            <a:ext cx="10717500" cy="1371600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492D5D5-0AB3-64AF-A5A0-CAF21AD345C1}"/>
                  </a:ext>
                </a:extLst>
              </p:cNvPr>
              <p:cNvSpPr>
                <a:spLocks noGrp="1"/>
              </p:cNvSpPr>
              <p:nvPr>
                <p:ph idx="1"/>
              </p:nvPr>
            </p:nvSpPr>
            <p:spPr>
              <a:xfrm>
                <a:off x="10668000" y="587828"/>
                <a:ext cx="13476514" cy="13128171"/>
              </a:xfrm>
            </p:spPr>
            <p:txBody>
              <a:bodyPr>
                <a:noAutofit/>
              </a:bodyPr>
              <a:lstStyle/>
              <a:p>
                <a:pPr marL="0" indent="0">
                  <a:buNone/>
                </a:pPr>
                <a:r>
                  <a:rPr lang="it-IT" sz="5400" dirty="0"/>
                  <a:t>l’</a:t>
                </a:r>
                <a:r>
                  <a:rPr lang="it-IT" sz="5400" b="1" dirty="0"/>
                  <a:t>Equazione di Campo di Einstein (1915)</a:t>
                </a:r>
                <a:r>
                  <a:rPr lang="it-IT" sz="5400" dirty="0"/>
                  <a:t>:</a:t>
                </a:r>
              </a:p>
              <a:p>
                <a:pPr marL="0" indent="0">
                  <a:buNone/>
                </a:pPr>
                <a:endParaRPr lang="it-IT" sz="5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it-IT" sz="5400" i="1">
                          <a:latin typeface="Cambria Math" panose="02040503050406030204" pitchFamily="18" charset="0"/>
                        </a:rPr>
                        <m:t>𝑅𝑖𝑐</m:t>
                      </m:r>
                      <m:r>
                        <a:rPr lang="it-IT" sz="5400" i="1" baseline="-25000">
                          <a:latin typeface="Cambria Math" panose="02040503050406030204" pitchFamily="18" charset="0"/>
                        </a:rPr>
                        <m:t>𝑔</m:t>
                      </m:r>
                      <m:r>
                        <a:rPr lang="it-IT" sz="5400" i="1">
                          <a:latin typeface="Cambria Math" panose="02040503050406030204" pitchFamily="18" charset="0"/>
                        </a:rPr>
                        <m:t>−</m:t>
                      </m:r>
                      <m:f>
                        <m:fPr>
                          <m:ctrlPr>
                            <a:rPr lang="it-IT" sz="5400" i="1">
                              <a:latin typeface="Cambria Math" panose="02040503050406030204" pitchFamily="18" charset="0"/>
                            </a:rPr>
                          </m:ctrlPr>
                        </m:fPr>
                        <m:num>
                          <m:r>
                            <a:rPr lang="it-IT" sz="5400" i="1">
                              <a:latin typeface="Cambria Math" panose="02040503050406030204" pitchFamily="18" charset="0"/>
                            </a:rPr>
                            <m:t>1</m:t>
                          </m:r>
                        </m:num>
                        <m:den>
                          <m:r>
                            <a:rPr lang="it-IT" sz="5400" i="1">
                              <a:latin typeface="Cambria Math" panose="02040503050406030204" pitchFamily="18" charset="0"/>
                            </a:rPr>
                            <m:t>2</m:t>
                          </m:r>
                        </m:den>
                      </m:f>
                      <m:r>
                        <a:rPr lang="it-IT" sz="5400" i="1">
                          <a:latin typeface="Cambria Math" panose="02040503050406030204" pitchFamily="18" charset="0"/>
                        </a:rPr>
                        <m:t>𝑠</m:t>
                      </m:r>
                      <m:r>
                        <a:rPr lang="it-IT" sz="5400" i="1" baseline="-25000">
                          <a:latin typeface="Cambria Math" panose="02040503050406030204" pitchFamily="18" charset="0"/>
                        </a:rPr>
                        <m:t>𝑔</m:t>
                      </m:r>
                      <m:r>
                        <a:rPr lang="it-IT" sz="5400" i="1">
                          <a:latin typeface="Cambria Math" panose="02040503050406030204" pitchFamily="18" charset="0"/>
                        </a:rPr>
                        <m:t> </m:t>
                      </m:r>
                      <m:r>
                        <a:rPr lang="it-IT" sz="5400" i="1">
                          <a:latin typeface="Cambria Math" panose="02040503050406030204" pitchFamily="18" charset="0"/>
                        </a:rPr>
                        <m:t>𝑔</m:t>
                      </m:r>
                      <m:r>
                        <a:rPr lang="it-IT" sz="5400" i="1">
                          <a:latin typeface="Cambria Math" panose="02040503050406030204" pitchFamily="18" charset="0"/>
                        </a:rPr>
                        <m:t>=8</m:t>
                      </m:r>
                      <m:r>
                        <a:rPr lang="it-IT" sz="5400" i="1">
                          <a:latin typeface="Cambria Math" panose="02040503050406030204" pitchFamily="18" charset="0"/>
                        </a:rPr>
                        <m:t>𝜋</m:t>
                      </m:r>
                      <m:r>
                        <a:rPr lang="it-IT" sz="5400" i="1">
                          <a:latin typeface="Cambria Math" panose="02040503050406030204" pitchFamily="18" charset="0"/>
                        </a:rPr>
                        <m:t>𝑇</m:t>
                      </m:r>
                    </m:oMath>
                  </m:oMathPara>
                </a14:m>
                <a:endParaRPr lang="it-IT" sz="5400" dirty="0"/>
              </a:p>
              <a:p>
                <a:pPr marL="0" indent="0" algn="just">
                  <a:buNone/>
                </a:pPr>
                <a:endParaRPr lang="it-IT" sz="4800" i="1" dirty="0">
                  <a:latin typeface="Cambria Math" panose="02040503050406030204" pitchFamily="18" charset="0"/>
                </a:endParaRPr>
              </a:p>
              <a:p>
                <a:pPr marL="0" indent="0" algn="just">
                  <a:buNone/>
                </a:pPr>
                <a:endParaRPr lang="it-IT" sz="4800" i="1" dirty="0">
                  <a:latin typeface="Cambria Math" panose="02040503050406030204" pitchFamily="18" charset="0"/>
                </a:endParaRPr>
              </a:p>
              <a:p>
                <a:pPr marL="0" indent="0" algn="just">
                  <a:buNone/>
                </a:pPr>
                <a14:m>
                  <m:oMath xmlns:m="http://schemas.openxmlformats.org/officeDocument/2006/math">
                    <m:r>
                      <a:rPr lang="it-IT" sz="4800" i="1">
                        <a:latin typeface="Cambria Math" panose="02040503050406030204" pitchFamily="18" charset="0"/>
                      </a:rPr>
                      <m:t>𝑅𝑖𝑐</m:t>
                    </m:r>
                    <m:r>
                      <a:rPr lang="it-IT" sz="4800" i="1" baseline="-25000">
                        <a:latin typeface="Cambria Math" panose="02040503050406030204" pitchFamily="18" charset="0"/>
                      </a:rPr>
                      <m:t>𝑔</m:t>
                    </m:r>
                  </m:oMath>
                </a14:m>
                <a:r>
                  <a:rPr lang="it-IT" sz="4800" dirty="0"/>
                  <a:t> e </a:t>
                </a:r>
                <a14:m>
                  <m:oMath xmlns:m="http://schemas.openxmlformats.org/officeDocument/2006/math">
                    <m:r>
                      <a:rPr lang="it-IT" sz="4800" i="1">
                        <a:latin typeface="Cambria Math" panose="02040503050406030204" pitchFamily="18" charset="0"/>
                      </a:rPr>
                      <m:t>𝑠</m:t>
                    </m:r>
                    <m:r>
                      <a:rPr lang="it-IT" sz="4800" i="1" baseline="-25000">
                        <a:latin typeface="Cambria Math" panose="02040503050406030204" pitchFamily="18" charset="0"/>
                      </a:rPr>
                      <m:t>𝑔</m:t>
                    </m:r>
                  </m:oMath>
                </a14:m>
                <a:r>
                  <a:rPr lang="it-IT" sz="4800" dirty="0"/>
                  <a:t> denotano rispettivamente la </a:t>
                </a:r>
                <a:r>
                  <a:rPr lang="it-IT" sz="4800" b="1" dirty="0"/>
                  <a:t>curvatura di Ricci</a:t>
                </a:r>
                <a:r>
                  <a:rPr lang="it-IT" sz="4800" dirty="0"/>
                  <a:t> e la </a:t>
                </a:r>
                <a:r>
                  <a:rPr lang="it-IT" sz="4800" b="1" dirty="0"/>
                  <a:t>curvatura scalare</a:t>
                </a:r>
                <a:r>
                  <a:rPr lang="it-IT" sz="4800" dirty="0"/>
                  <a:t> della metrica </a:t>
                </a:r>
                <a14:m>
                  <m:oMath xmlns:m="http://schemas.openxmlformats.org/officeDocument/2006/math">
                    <m:r>
                      <a:rPr lang="it-IT" sz="4800" i="1">
                        <a:latin typeface="Cambria Math" panose="02040503050406030204" pitchFamily="18" charset="0"/>
                      </a:rPr>
                      <m:t>𝑔</m:t>
                    </m:r>
                  </m:oMath>
                </a14:m>
                <a:r>
                  <a:rPr lang="it-IT" sz="4800" dirty="0"/>
                  <a:t>; </a:t>
                </a:r>
              </a:p>
              <a:p>
                <a:pPr marL="0" indent="0" algn="just">
                  <a:buNone/>
                </a:pPr>
                <a14:m>
                  <m:oMath xmlns:m="http://schemas.openxmlformats.org/officeDocument/2006/math">
                    <m:r>
                      <a:rPr lang="it-IT" sz="4800" i="1">
                        <a:latin typeface="Cambria Math" panose="02040503050406030204" pitchFamily="18" charset="0"/>
                      </a:rPr>
                      <m:t>𝑇</m:t>
                    </m:r>
                  </m:oMath>
                </a14:m>
                <a:r>
                  <a:rPr lang="it-IT" sz="4800" dirty="0"/>
                  <a:t> è il </a:t>
                </a:r>
                <a:r>
                  <a:rPr lang="it-IT" sz="4800" b="1" dirty="0"/>
                  <a:t>Tensore Energia Impulso</a:t>
                </a:r>
                <a:r>
                  <a:rPr lang="it-IT" sz="4800" dirty="0"/>
                  <a:t>, che contiene tutta l’informazione proveniente dalla fisica, in particolare dalla materia.</a:t>
                </a:r>
              </a:p>
              <a:p>
                <a:pPr marL="0" indent="0" algn="just">
                  <a:buNone/>
                </a:pPr>
                <a:r>
                  <a:rPr lang="it-IT" sz="4800" dirty="0"/>
                  <a:t>Einstein descrive l'equazione come un monumento composto da </a:t>
                </a:r>
                <a:r>
                  <a:rPr lang="it-IT" sz="4800" b="1" i="1" dirty="0"/>
                  <a:t>marmo pregiato</a:t>
                </a:r>
                <a:r>
                  <a:rPr lang="it-IT" sz="4800" dirty="0"/>
                  <a:t> (la parte sinistra che riguarda la geometria) e da </a:t>
                </a:r>
                <a:r>
                  <a:rPr lang="it-IT" sz="4800" b="1" i="1" dirty="0"/>
                  <a:t>legno scadente</a:t>
                </a:r>
                <a:r>
                  <a:rPr lang="it-IT" sz="4800" dirty="0"/>
                  <a:t> (la parte destra che riguarda la materia).</a:t>
                </a:r>
              </a:p>
            </p:txBody>
          </p:sp>
        </mc:Choice>
        <mc:Fallback xmlns="">
          <p:sp>
            <p:nvSpPr>
              <p:cNvPr id="3" name="Segnaposto contenuto 2">
                <a:extLst>
                  <a:ext uri="{FF2B5EF4-FFF2-40B4-BE49-F238E27FC236}">
                    <a16:creationId xmlns:a16="http://schemas.microsoft.com/office/drawing/2014/main" id="{7492D5D5-0AB3-64AF-A5A0-CAF21AD345C1}"/>
                  </a:ext>
                </a:extLst>
              </p:cNvPr>
              <p:cNvSpPr>
                <a:spLocks noGrp="1" noRot="1" noChangeAspect="1" noMove="1" noResize="1" noEditPoints="1" noAdjustHandles="1" noChangeArrowheads="1" noChangeShapeType="1" noTextEdit="1"/>
              </p:cNvSpPr>
              <p:nvPr>
                <p:ph idx="1"/>
              </p:nvPr>
            </p:nvSpPr>
            <p:spPr>
              <a:xfrm>
                <a:off x="10668000" y="587828"/>
                <a:ext cx="13476514" cy="13128171"/>
              </a:xfrm>
              <a:blipFill>
                <a:blip r:embed="rId2"/>
                <a:stretch>
                  <a:fillRect l="-2731" t="-2031" r="-3390"/>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EFCAAC7C-7C71-2A5B-F5EC-603979D2B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5" y="239486"/>
            <a:ext cx="8139914" cy="10907485"/>
          </a:xfrm>
          <a:prstGeom prst="rect">
            <a:avLst/>
          </a:prstGeom>
        </p:spPr>
      </p:pic>
      <p:sp>
        <p:nvSpPr>
          <p:cNvPr id="6" name="CasellaDiTesto 5">
            <a:extLst>
              <a:ext uri="{FF2B5EF4-FFF2-40B4-BE49-F238E27FC236}">
                <a16:creationId xmlns:a16="http://schemas.microsoft.com/office/drawing/2014/main" id="{5BFF7264-B01F-DA75-3A26-A8C0240EDA2B}"/>
              </a:ext>
            </a:extLst>
          </p:cNvPr>
          <p:cNvSpPr txBox="1"/>
          <p:nvPr/>
        </p:nvSpPr>
        <p:spPr>
          <a:xfrm>
            <a:off x="753456" y="11923091"/>
            <a:ext cx="6817572" cy="71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Albert Einstein 1879 - 1955 </a:t>
            </a:r>
          </a:p>
        </p:txBody>
      </p:sp>
    </p:spTree>
    <p:extLst>
      <p:ext uri="{BB962C8B-B14F-4D97-AF65-F5344CB8AC3E}">
        <p14:creationId xmlns:p14="http://schemas.microsoft.com/office/powerpoint/2010/main" val="144148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ernhard_Riemann_3.jpg" descr="Bernhard_Riemann_3.jpg"/>
          <p:cNvPicPr>
            <a:picLocks noChangeAspect="1"/>
          </p:cNvPicPr>
          <p:nvPr/>
        </p:nvPicPr>
        <p:blipFill>
          <a:blip r:embed="rId2"/>
          <a:stretch>
            <a:fillRect/>
          </a:stretch>
        </p:blipFill>
        <p:spPr>
          <a:xfrm>
            <a:off x="911002" y="484588"/>
            <a:ext cx="8145814" cy="12746824"/>
          </a:xfrm>
          <a:prstGeom prst="rect">
            <a:avLst/>
          </a:prstGeom>
          <a:ln w="12700">
            <a:miter lim="400000"/>
          </a:ln>
        </p:spPr>
      </p:pic>
      <p:sp>
        <p:nvSpPr>
          <p:cNvPr id="165" name="Bernhard Riemann 1826-1866…"/>
          <p:cNvSpPr txBox="1"/>
          <p:nvPr/>
        </p:nvSpPr>
        <p:spPr>
          <a:xfrm>
            <a:off x="9999416" y="1539979"/>
            <a:ext cx="13397639" cy="11276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t>Bernhard Riemann 1826-1866</a:t>
            </a:r>
          </a:p>
          <a:p>
            <a:pPr>
              <a:defRPr sz="3900"/>
            </a:pPr>
            <a:endParaRPr/>
          </a:p>
          <a:p>
            <a:pPr>
              <a:defRPr sz="3900"/>
            </a:pPr>
            <a:endParaRPr/>
          </a:p>
          <a:p>
            <a:pPr algn="l" defTabSz="457200">
              <a:lnSpc>
                <a:spcPct val="100000"/>
              </a:lnSpc>
              <a:defRPr sz="3700" i="1">
                <a:latin typeface="Calibri"/>
                <a:ea typeface="Calibri"/>
                <a:cs typeface="Calibri"/>
                <a:sym typeface="Calibri"/>
              </a:defRPr>
            </a:pPr>
            <a:r>
              <a:t>il concetto generale di grandezza multiplamente estesa </a:t>
            </a:r>
          </a:p>
          <a:p>
            <a:pPr algn="l" defTabSz="457200">
              <a:lnSpc>
                <a:spcPct val="100000"/>
              </a:lnSpc>
              <a:defRPr sz="3700" i="1">
                <a:latin typeface="Calibri"/>
                <a:ea typeface="Calibri"/>
                <a:cs typeface="Calibri"/>
                <a:sym typeface="Calibri"/>
              </a:defRPr>
            </a:pPr>
            <a:r>
              <a:rPr b="1"/>
              <a:t>mehrfach ausgedehnter Grössen</a:t>
            </a:r>
            <a:r>
              <a:rPr>
                <a:latin typeface="Times Roman"/>
                <a:ea typeface="Times Roman"/>
                <a:cs typeface="Times Roman"/>
                <a:sym typeface="Times Roman"/>
              </a:rPr>
              <a:t> </a:t>
            </a:r>
          </a:p>
          <a:p>
            <a:pPr algn="l" defTabSz="457200">
              <a:lnSpc>
                <a:spcPct val="100000"/>
              </a:lnSpc>
              <a:defRPr sz="3700" i="1">
                <a:latin typeface="Calibri"/>
                <a:ea typeface="Calibri"/>
                <a:cs typeface="Calibri"/>
                <a:sym typeface="Calibri"/>
              </a:defRPr>
            </a:pPr>
            <a:r>
              <a:rPr>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rPr>
                <a:latin typeface="Times Roman"/>
                <a:ea typeface="Times Roman"/>
                <a:cs typeface="Times Roman"/>
                <a:sym typeface="Times Roman"/>
              </a:rPr>
              <a:t>passibile di diverse relazioni metriche </a:t>
            </a:r>
          </a:p>
          <a:p>
            <a:pPr algn="l" defTabSz="457200">
              <a:lnSpc>
                <a:spcPct val="100000"/>
              </a:lnSpc>
              <a:defRPr sz="3700" b="1" i="1">
                <a:latin typeface="Calibri"/>
                <a:ea typeface="Calibri"/>
                <a:cs typeface="Calibri"/>
                <a:sym typeface="Calibri"/>
              </a:defRPr>
            </a:pPr>
            <a:r>
              <a:rPr>
                <a:latin typeface="Times Roman"/>
                <a:ea typeface="Times Roman"/>
                <a:cs typeface="Times Roman"/>
                <a:sym typeface="Times Roman"/>
              </a:rPr>
              <a:t>verschiedener Massverhältnisse fähig ist</a:t>
            </a:r>
          </a:p>
          <a:p>
            <a:pPr algn="l" defTabSz="457200">
              <a:lnSpc>
                <a:spcPct val="100000"/>
              </a:lnSpc>
              <a:defRPr sz="3700" i="1">
                <a:latin typeface="Calibri"/>
                <a:ea typeface="Calibri"/>
                <a:cs typeface="Calibri"/>
                <a:sym typeface="Calibri"/>
              </a:defRPr>
            </a:pPr>
            <a:r>
              <a:rPr>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t>A seconda che tra questi modi di determinazione vi possa essere </a:t>
            </a:r>
          </a:p>
          <a:p>
            <a:pPr algn="l" defTabSz="457200">
              <a:lnSpc>
                <a:spcPct val="100000"/>
              </a:lnSpc>
              <a:defRPr sz="3700" i="1">
                <a:latin typeface="Calibri"/>
                <a:ea typeface="Calibri"/>
                <a:cs typeface="Calibri"/>
                <a:sym typeface="Calibri"/>
              </a:defRPr>
            </a:pPr>
            <a:r>
              <a:t>una transizione dall’uno all’altro continua o no, </a:t>
            </a:r>
          </a:p>
          <a:p>
            <a:pPr algn="l" defTabSz="457200">
              <a:lnSpc>
                <a:spcPct val="100000"/>
              </a:lnSpc>
              <a:defRPr sz="3700" i="1">
                <a:latin typeface="Calibri"/>
                <a:ea typeface="Calibri"/>
                <a:cs typeface="Calibri"/>
                <a:sym typeface="Calibri"/>
              </a:defRPr>
            </a:pPr>
            <a:r>
              <a:t>essi costituiranno Varietà (</a:t>
            </a:r>
            <a:r>
              <a:rPr b="1"/>
              <a:t>Mannigfaltigkeit</a:t>
            </a:r>
            <a:r>
              <a:t>)</a:t>
            </a:r>
            <a:r>
              <a:rPr>
                <a:latin typeface="Times Roman"/>
                <a:ea typeface="Times Roman"/>
                <a:cs typeface="Times Roman"/>
                <a:sym typeface="Times Roman"/>
              </a:rPr>
              <a:t> </a:t>
            </a:r>
            <a:r>
              <a:t>continue o discrete</a:t>
            </a:r>
          </a:p>
          <a:p>
            <a:pPr algn="l" defTabSz="457200">
              <a:lnSpc>
                <a:spcPct val="100000"/>
              </a:lnSpc>
              <a:defRPr sz="3700" i="1">
                <a:latin typeface="Calibri"/>
                <a:ea typeface="Calibri"/>
                <a:cs typeface="Calibri"/>
                <a:sym typeface="Calibri"/>
              </a:defRPr>
            </a:pPr>
            <a:r>
              <a:t>…</a:t>
            </a:r>
          </a:p>
          <a:p>
            <a:pPr algn="l" defTabSz="457200">
              <a:lnSpc>
                <a:spcPct val="100000"/>
              </a:lnSpc>
              <a:defRPr sz="3700" i="1">
                <a:latin typeface="Calibri"/>
                <a:ea typeface="Calibri"/>
                <a:cs typeface="Calibri"/>
                <a:sym typeface="Calibri"/>
              </a:defRPr>
            </a:pPr>
            <a:r>
              <a:t>La metrica è determinata dalla (tensore di) curvatura</a:t>
            </a:r>
            <a:endParaRPr>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r>
              <a:t>Poesia di Schiller (‘700)  intitolata </a:t>
            </a:r>
            <a:r>
              <a:rPr b="1"/>
              <a:t>Mannigfaltigkeit</a:t>
            </a:r>
            <a:r>
              <a:rPr>
                <a:latin typeface="Times Roman"/>
                <a:ea typeface="Times Roman"/>
                <a:cs typeface="Times Roman"/>
                <a:sym typeface="Times Roman"/>
              </a:rPr>
              <a:t> </a:t>
            </a:r>
          </a:p>
          <a:p>
            <a:pPr algn="l" defTabSz="457200">
              <a:lnSpc>
                <a:spcPct val="100000"/>
              </a:lnSpc>
              <a:defRPr sz="3100">
                <a:latin typeface="Times Roman"/>
                <a:ea typeface="Times Roman"/>
                <a:cs typeface="Times Roman"/>
                <a:sym typeface="Times Roman"/>
              </a:defRPr>
            </a:pPr>
            <a:r>
              <a:t>nell’uomo etico (</a:t>
            </a:r>
            <a:r>
              <a:rPr b="1"/>
              <a:t>ethischen Menschen</a:t>
            </a:r>
            <a:r>
              <a:t>) dev’essersi prima placata la lotta tra </a:t>
            </a:r>
          </a:p>
          <a:p>
            <a:pPr algn="l" defTabSz="457200">
              <a:lnSpc>
                <a:spcPct val="100000"/>
              </a:lnSpc>
              <a:defRPr sz="3100">
                <a:latin typeface="Times Roman"/>
                <a:ea typeface="Times Roman"/>
                <a:cs typeface="Times Roman"/>
                <a:sym typeface="Times Roman"/>
              </a:defRPr>
            </a:pPr>
            <a:r>
              <a:t>elementi e impulsi ciechi se si vuole far maturare la molteplicità (</a:t>
            </a:r>
            <a:r>
              <a:rPr b="1"/>
              <a:t>Mannigfaltigkeit</a:t>
            </a:r>
            <a:r>
              <a:t>)</a:t>
            </a:r>
          </a:p>
        </p:txBody>
      </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2536F3E-B4A2-CE4B-914B-1619780FE009}"/>
                  </a:ext>
                </a:extLst>
              </p:cNvPr>
              <p:cNvSpPr>
                <a:spLocks noGrp="1"/>
              </p:cNvSpPr>
              <p:nvPr>
                <p:ph idx="1"/>
              </p:nvPr>
            </p:nvSpPr>
            <p:spPr>
              <a:xfrm>
                <a:off x="924674" y="1"/>
                <a:ext cx="22500404" cy="13715998"/>
              </a:xfrm>
            </p:spPr>
            <p:txBody>
              <a:bodyPr>
                <a:normAutofit/>
              </a:bodyPr>
              <a:lstStyle/>
              <a:p>
                <a:pPr marL="0" indent="0">
                  <a:buNone/>
                </a:pPr>
                <a:endParaRPr lang="it-IT" dirty="0"/>
              </a:p>
              <a:p>
                <a:pPr marL="0" indent="0">
                  <a:buNone/>
                </a:pPr>
                <a:r>
                  <a:rPr lang="it-IT" b="1" dirty="0"/>
                  <a:t>Metrica euclidea</a:t>
                </a:r>
                <a:r>
                  <a:rPr lang="it-IT" dirty="0"/>
                  <a:t>, teorema di Pitagora:   </a:t>
                </a:r>
                <a14:m>
                  <m:oMath xmlns:m="http://schemas.openxmlformats.org/officeDocument/2006/math">
                    <m:r>
                      <a:rPr lang="it-IT" i="1">
                        <a:latin typeface="Cambria Math" panose="02040503050406030204" pitchFamily="18" charset="0"/>
                      </a:rPr>
                      <m:t>𝑑𝑠</m:t>
                    </m:r>
                    <m:r>
                      <a:rPr lang="it-IT" i="1">
                        <a:latin typeface="Cambria Math" panose="02040503050406030204" pitchFamily="18" charset="0"/>
                      </a:rPr>
                      <m:t>= </m:t>
                    </m:r>
                    <m:rad>
                      <m:radPr>
                        <m:degHide m:val="on"/>
                        <m:ctrlPr>
                          <a:rPr lang="it-IT" i="1">
                            <a:latin typeface="Cambria Math" panose="02040503050406030204" pitchFamily="18" charset="0"/>
                          </a:rPr>
                        </m:ctrlPr>
                      </m:radPr>
                      <m:deg/>
                      <m:e>
                        <m:r>
                          <a:rPr lang="it-IT" i="1">
                            <a:latin typeface="Cambria Math" panose="02040503050406030204" pitchFamily="18" charset="0"/>
                          </a:rPr>
                          <m:t>𝑑𝑥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 + </m:t>
                        </m:r>
                        <m:r>
                          <a:rPr lang="it-IT" i="1">
                            <a:latin typeface="Cambria Math" panose="02040503050406030204" pitchFamily="18" charset="0"/>
                          </a:rPr>
                          <m:t>𝑑𝑥</m:t>
                        </m:r>
                        <m:r>
                          <a:rPr lang="it-IT" i="1" baseline="-25000">
                            <a:latin typeface="Cambria Math" panose="02040503050406030204" pitchFamily="18" charset="0"/>
                          </a:rPr>
                          <m:t>2</m:t>
                        </m:r>
                        <m:r>
                          <a:rPr lang="it-IT" i="1" baseline="30000">
                            <a:latin typeface="Cambria Math" panose="02040503050406030204" pitchFamily="18" charset="0"/>
                          </a:rPr>
                          <m:t>2</m:t>
                        </m:r>
                      </m:e>
                    </m:rad>
                  </m:oMath>
                </a14:m>
                <a:endParaRPr lang="it-IT" dirty="0">
                  <a:effectLst/>
                </a:endParaRPr>
              </a:p>
              <a:p>
                <a:pPr marL="0" indent="0">
                  <a:buNone/>
                </a:pPr>
                <a:endParaRPr lang="it-IT" dirty="0">
                  <a:effectLst/>
                </a:endParaRPr>
              </a:p>
              <a:p>
                <a:pPr marL="0" indent="0">
                  <a:buNone/>
                </a:pPr>
                <a:endParaRPr lang="it-IT" dirty="0">
                  <a:effectLst/>
                </a:endParaRPr>
              </a:p>
              <a:p>
                <a:pPr marL="0" indent="0">
                  <a:buNone/>
                </a:pPr>
                <a:endParaRPr lang="it-IT" dirty="0"/>
              </a:p>
              <a:p>
                <a:pPr marL="0" indent="0" algn="ctr">
                  <a:buNone/>
                </a:pPr>
                <a:endParaRPr lang="it-IT" i="1" dirty="0"/>
              </a:p>
              <a:p>
                <a:pPr marL="0" indent="0" algn="ctr">
                  <a:buNone/>
                </a:pPr>
                <a:endParaRPr lang="it-IT" i="1" dirty="0"/>
              </a:p>
              <a:p>
                <a:pPr marL="0" indent="0" algn="ctr">
                  <a:buNone/>
                </a:pPr>
                <a:endParaRPr lang="it-IT" i="1" dirty="0"/>
              </a:p>
              <a:p>
                <a:pPr marL="0" indent="0" algn="just">
                  <a:buNone/>
                </a:pPr>
                <a:endParaRPr lang="it-IT" dirty="0"/>
              </a:p>
              <a:p>
                <a:pPr marL="0" indent="0" algn="just">
                  <a:buNone/>
                </a:pPr>
                <a:r>
                  <a:rPr lang="it-IT" b="1" dirty="0"/>
                  <a:t>Metrica generale </a:t>
                </a:r>
              </a:p>
              <a:p>
                <a:pPr marL="0" indent="0" algn="just">
                  <a:buNone/>
                </a:pPr>
                <a:endParaRPr lang="it-IT" b="0" i="0" dirty="0">
                  <a:latin typeface="Cambria Math" panose="02040503050406030204" pitchFamily="18" charset="0"/>
                </a:endParaRPr>
              </a:p>
              <a:p>
                <a:pPr marL="0" indent="0" algn="ctr">
                  <a:buNone/>
                </a:pPr>
                <a14:m>
                  <m:oMath xmlns:m="http://schemas.openxmlformats.org/officeDocument/2006/math">
                    <m:r>
                      <m:rPr>
                        <m:sty m:val="p"/>
                      </m:rPr>
                      <a:rPr lang="it-IT" b="0" i="0" smtClean="0">
                        <a:latin typeface="Cambria Math" panose="02040503050406030204" pitchFamily="18" charset="0"/>
                      </a:rPr>
                      <m:t>g</m:t>
                    </m:r>
                    <m:r>
                      <a:rPr lang="it-IT" b="0" i="1" smtClean="0">
                        <a:latin typeface="Cambria Math" panose="02040503050406030204" pitchFamily="18" charset="0"/>
                      </a:rPr>
                      <m:t>≔</m:t>
                    </m:r>
                    <m:r>
                      <a:rPr lang="it-IT" i="1">
                        <a:latin typeface="Cambria Math" panose="02040503050406030204" pitchFamily="18" charset="0"/>
                      </a:rPr>
                      <m:t>𝑑𝑠</m:t>
                    </m:r>
                  </m:oMath>
                </a14:m>
                <a:r>
                  <a:rPr lang="it-IT" dirty="0"/>
                  <a:t>=</a:t>
                </a:r>
                <a14:m>
                  <m:oMath xmlns:m="http://schemas.openxmlformats.org/officeDocument/2006/math">
                    <m:rad>
                      <m:radPr>
                        <m:degHide m:val="on"/>
                        <m:ctrlPr>
                          <a:rPr lang="it-IT" i="1" smtClean="0">
                            <a:effectLst/>
                            <a:latin typeface="Cambria Math" panose="02040503050406030204" pitchFamily="18" charset="0"/>
                          </a:rPr>
                        </m:ctrlPr>
                      </m:radPr>
                      <m:deg/>
                      <m:e>
                        <m:sSub>
                          <m:sSubPr>
                            <m:ctrlPr>
                              <a:rPr lang="it-IT"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11</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1</m:t>
                            </m:r>
                          </m:sub>
                          <m:sup>
                            <m:r>
                              <a:rPr lang="it-IT" b="0" i="1" smtClean="0">
                                <a:effectLst/>
                                <a:latin typeface="Cambria Math" panose="02040503050406030204" pitchFamily="18" charset="0"/>
                              </a:rPr>
                              <m:t>2</m:t>
                            </m:r>
                          </m:sup>
                        </m:sSubSup>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𝑖𝑗</m:t>
                            </m:r>
                          </m:sub>
                        </m:sSub>
                        <m:r>
                          <a:rPr lang="it-IT" b="0" i="1" smtClean="0">
                            <a:effectLst/>
                            <a:latin typeface="Cambria Math" panose="02040503050406030204" pitchFamily="18" charset="0"/>
                          </a:rPr>
                          <m:t>𝑑</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𝑖</m:t>
                            </m:r>
                          </m:sub>
                        </m:sSub>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𝑑𝑥</m:t>
                            </m:r>
                          </m:e>
                          <m:sub>
                            <m:r>
                              <a:rPr lang="it-IT" b="0" i="1" smtClean="0">
                                <a:effectLst/>
                                <a:latin typeface="Cambria Math" panose="02040503050406030204" pitchFamily="18" charset="0"/>
                              </a:rPr>
                              <m:t>𝑗</m:t>
                            </m:r>
                          </m:sub>
                        </m:sSub>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𝑛𝑛</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𝑛</m:t>
                            </m:r>
                          </m:sub>
                          <m:sup>
                            <m:r>
                              <a:rPr lang="it-IT" b="0" i="1" smtClean="0">
                                <a:effectLst/>
                                <a:latin typeface="Cambria Math" panose="02040503050406030204" pitchFamily="18" charset="0"/>
                              </a:rPr>
                              <m:t>2</m:t>
                            </m:r>
                          </m:sup>
                        </m:sSubSup>
                      </m:e>
                    </m:rad>
                  </m:oMath>
                </a14:m>
                <a:endParaRPr lang="it-IT" dirty="0">
                  <a:effectLst/>
                </a:endParaRPr>
              </a:p>
              <a:p>
                <a:pPr marL="0" indent="0">
                  <a:buNone/>
                </a:pPr>
                <a:r>
                  <a:rPr lang="it-IT" dirty="0">
                    <a:effectLst/>
                  </a:rPr>
                  <a:t> </a:t>
                </a:r>
                <a:endParaRPr lang="it-IT" dirty="0"/>
              </a:p>
            </p:txBody>
          </p:sp>
        </mc:Choice>
        <mc:Fallback xmlns="">
          <p:sp>
            <p:nvSpPr>
              <p:cNvPr id="3" name="Segnaposto contenuto 2">
                <a:extLst>
                  <a:ext uri="{FF2B5EF4-FFF2-40B4-BE49-F238E27FC236}">
                    <a16:creationId xmlns:a16="http://schemas.microsoft.com/office/drawing/2014/main" id="{22536F3E-B4A2-CE4B-914B-1619780FE009}"/>
                  </a:ext>
                </a:extLst>
              </p:cNvPr>
              <p:cNvSpPr>
                <a:spLocks noGrp="1" noRot="1" noChangeAspect="1" noMove="1" noResize="1" noEditPoints="1" noAdjustHandles="1" noChangeArrowheads="1" noChangeShapeType="1" noTextEdit="1"/>
              </p:cNvSpPr>
              <p:nvPr>
                <p:ph idx="1"/>
              </p:nvPr>
            </p:nvSpPr>
            <p:spPr>
              <a:xfrm>
                <a:off x="924674" y="1"/>
                <a:ext cx="22500404" cy="13715998"/>
              </a:xfrm>
              <a:blipFill>
                <a:blip r:embed="rId2"/>
                <a:stretch>
                  <a:fillRect l="-1297"/>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AAD11F76-F680-6245-8B43-A950C290E9E5}"/>
              </a:ext>
            </a:extLst>
          </p:cNvPr>
          <p:cNvPicPr/>
          <p:nvPr/>
        </p:nvPicPr>
        <p:blipFill>
          <a:blip r:embed="rId3">
            <a:extLst>
              <a:ext uri="{28A0092B-C50C-407E-A947-70E740481C1C}">
                <a14:useLocalDpi xmlns:a14="http://schemas.microsoft.com/office/drawing/2010/main" val="0"/>
              </a:ext>
            </a:extLst>
          </a:blip>
          <a:stretch>
            <a:fillRect/>
          </a:stretch>
        </p:blipFill>
        <p:spPr>
          <a:xfrm>
            <a:off x="10020568" y="2253510"/>
            <a:ext cx="6418088" cy="4889224"/>
          </a:xfrm>
          <a:prstGeom prst="rect">
            <a:avLst/>
          </a:prstGeom>
        </p:spPr>
      </p:pic>
    </p:spTree>
    <p:extLst>
      <p:ext uri="{BB962C8B-B14F-4D97-AF65-F5344CB8AC3E}">
        <p14:creationId xmlns:p14="http://schemas.microsoft.com/office/powerpoint/2010/main" val="408461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0DB7E60-9FE1-D548-98D1-658262AB5C33}"/>
              </a:ext>
            </a:extLst>
          </p:cNvPr>
          <p:cNvSpPr>
            <a:spLocks noGrp="1"/>
          </p:cNvSpPr>
          <p:nvPr>
            <p:ph idx="1"/>
          </p:nvPr>
        </p:nvSpPr>
        <p:spPr>
          <a:xfrm>
            <a:off x="554806" y="-1"/>
            <a:ext cx="23610012" cy="13479694"/>
          </a:xfrm>
        </p:spPr>
        <p:txBody>
          <a:bodyPr>
            <a:normAutofit fontScale="25000" lnSpcReduction="20000"/>
          </a:bodyPr>
          <a:lstStyle/>
          <a:p>
            <a:pPr marL="0" indent="0">
              <a:buNone/>
            </a:pPr>
            <a:endParaRPr lang="it-IT" i="1" dirty="0"/>
          </a:p>
          <a:p>
            <a:pPr marL="0" indent="0" algn="just">
              <a:buNone/>
            </a:pPr>
            <a:r>
              <a:rPr lang="it-IT" sz="22400" i="1" dirty="0"/>
              <a:t>...Da ciò nasce il problema di studiare i dati di fatto più semplici dai quali dedurre le relazioni metriche dello spazio; un problema che per la natura della questione non è completamente determinato; invero si possono dare più sistemi di fatti sufficienti a determinare le relazioni metriche dello spazio; il più importante è quello scelto per fondamento da Euclide. </a:t>
            </a:r>
          </a:p>
          <a:p>
            <a:pPr marL="0" indent="0" algn="just">
              <a:buNone/>
            </a:pPr>
            <a:r>
              <a:rPr lang="it-IT" sz="22400" i="1" dirty="0"/>
              <a:t>Questi fatti sono come tutti i fatti non necessari, ma solo di </a:t>
            </a:r>
            <a:r>
              <a:rPr lang="it-IT" sz="22400" b="1" i="1" dirty="0"/>
              <a:t>certezza empirica, sono ipotesi</a:t>
            </a:r>
            <a:r>
              <a:rPr lang="it-IT" sz="22400" i="1" dirty="0"/>
              <a:t>; si può così studiare la loro probabilità, che entro i limiti dell’osservazione è tuttavia assai grande, e dopo di ciò valutare l’ammissibilità della loro estensione al di là dei confini dell’osservazione sia dal lato dell’incommensurabilmente grande che dal lato dell’incommensurabilmente piccolo. </a:t>
            </a:r>
            <a:endParaRPr lang="it-IT" sz="22400" dirty="0"/>
          </a:p>
          <a:p>
            <a:pPr marL="0" indent="0" algn="just">
              <a:buNone/>
            </a:pPr>
            <a:endParaRPr lang="it-IT" sz="22400" i="1" dirty="0"/>
          </a:p>
          <a:p>
            <a:pPr marL="0" indent="0" algn="just">
              <a:buNone/>
            </a:pPr>
            <a:r>
              <a:rPr lang="it-IT" sz="22400" i="1" dirty="0"/>
              <a:t>… la questione di cosa siano le basi delle relazioni metriche dello spazio. ... Pertanto la realtà dello Spazio sottostante, le basi delle relazioni metriche, devono essere ricercate fuori di esso, nelle forze vincolanti (</a:t>
            </a:r>
            <a:r>
              <a:rPr lang="it-IT" sz="22400" b="1" i="1" dirty="0" err="1"/>
              <a:t>bindenen</a:t>
            </a:r>
            <a:r>
              <a:rPr lang="it-IT" sz="22400" b="1" i="1" dirty="0"/>
              <a:t> </a:t>
            </a:r>
            <a:r>
              <a:rPr lang="it-IT" sz="22400" b="1" i="1" dirty="0" err="1"/>
              <a:t>Kräften</a:t>
            </a:r>
            <a:r>
              <a:rPr lang="it-IT" sz="22400" i="1" dirty="0"/>
              <a:t>) che agiscono su di esso. … </a:t>
            </a:r>
          </a:p>
          <a:p>
            <a:pPr marL="0" indent="0" algn="just">
              <a:buNone/>
            </a:pPr>
            <a:r>
              <a:rPr lang="it-IT" sz="22400" i="1" dirty="0"/>
              <a:t>Questo ci porta nel campo di un’altra scienza, il regno della fisica, nel quale la natura dell’attuale occasione non ci permette di entrare.</a:t>
            </a:r>
            <a:endParaRPr lang="it-IT" sz="22400" dirty="0"/>
          </a:p>
          <a:p>
            <a:pPr marL="0" indent="0">
              <a:buNone/>
            </a:pPr>
            <a:endParaRPr lang="it-IT" dirty="0"/>
          </a:p>
        </p:txBody>
      </p:sp>
    </p:spTree>
    <p:extLst>
      <p:ext uri="{BB962C8B-B14F-4D97-AF65-F5344CB8AC3E}">
        <p14:creationId xmlns:p14="http://schemas.microsoft.com/office/powerpoint/2010/main" val="117086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Turner1840.jpg" descr="Turner1840.jpg"/>
          <p:cNvPicPr>
            <a:picLocks noChangeAspect="1"/>
          </p:cNvPicPr>
          <p:nvPr/>
        </p:nvPicPr>
        <p:blipFill>
          <a:blip r:embed="rId2"/>
          <a:stretch>
            <a:fillRect/>
          </a:stretch>
        </p:blipFill>
        <p:spPr>
          <a:xfrm>
            <a:off x="453368" y="3851187"/>
            <a:ext cx="11344038" cy="7862593"/>
          </a:xfrm>
          <a:prstGeom prst="rect">
            <a:avLst/>
          </a:prstGeom>
          <a:ln w="12700">
            <a:miter lim="400000"/>
          </a:ln>
        </p:spPr>
      </p:pic>
      <p:pic>
        <p:nvPicPr>
          <p:cNvPr id="168" name="Turner1843.jpg" descr="Turner1843.jpg"/>
          <p:cNvPicPr>
            <a:picLocks noChangeAspect="1"/>
          </p:cNvPicPr>
          <p:nvPr/>
        </p:nvPicPr>
        <p:blipFill>
          <a:blip r:embed="rId3"/>
          <a:stretch>
            <a:fillRect/>
          </a:stretch>
        </p:blipFill>
        <p:spPr>
          <a:xfrm>
            <a:off x="13812425" y="3460007"/>
            <a:ext cx="9932165" cy="9914831"/>
          </a:xfrm>
          <a:prstGeom prst="rect">
            <a:avLst/>
          </a:prstGeom>
          <a:ln w="12700">
            <a:miter lim="400000"/>
          </a:ln>
        </p:spPr>
      </p:pic>
      <p:sp>
        <p:nvSpPr>
          <p:cNvPr id="169" name="W. Turner 1775-1851"/>
          <p:cNvSpPr txBox="1"/>
          <p:nvPr/>
        </p:nvSpPr>
        <p:spPr>
          <a:xfrm>
            <a:off x="10017950" y="1923540"/>
            <a:ext cx="4348100" cy="7192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sz="3700">
                <a:latin typeface="Graphik"/>
                <a:ea typeface="Graphik"/>
                <a:cs typeface="Graphik"/>
                <a:sym typeface="Graphik"/>
              </a:defRPr>
            </a:lvl1pPr>
          </a:lstStyle>
          <a:p>
            <a:r>
              <a:t>W. Turner 1775-1851</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Fig2left.jpeg" descr="Fig2left.jpeg"/>
          <p:cNvPicPr>
            <a:picLocks noChangeAspect="1"/>
          </p:cNvPicPr>
          <p:nvPr/>
        </p:nvPicPr>
        <p:blipFill>
          <a:blip r:embed="rId2"/>
          <a:stretch>
            <a:fillRect/>
          </a:stretch>
        </p:blipFill>
        <p:spPr>
          <a:xfrm>
            <a:off x="11630" y="27690"/>
            <a:ext cx="9049806" cy="13246848"/>
          </a:xfrm>
          <a:prstGeom prst="rect">
            <a:avLst/>
          </a:prstGeom>
          <a:ln w="12700">
            <a:miter lim="400000"/>
          </a:ln>
        </p:spPr>
      </p:pic>
      <p:pic>
        <p:nvPicPr>
          <p:cNvPr id="172" name="Fig2right.jpeg" descr="Fig2right.jpeg"/>
          <p:cNvPicPr>
            <a:picLocks noChangeAspect="1"/>
          </p:cNvPicPr>
          <p:nvPr/>
        </p:nvPicPr>
        <p:blipFill>
          <a:blip r:embed="rId3"/>
          <a:stretch>
            <a:fillRect/>
          </a:stretch>
        </p:blipFill>
        <p:spPr>
          <a:xfrm>
            <a:off x="11852614" y="3640150"/>
            <a:ext cx="12466499" cy="10048608"/>
          </a:xfrm>
          <a:prstGeom prst="rect">
            <a:avLst/>
          </a:prstGeom>
          <a:ln w="12700">
            <a:miter lim="400000"/>
          </a:ln>
        </p:spPr>
      </p:pic>
      <p:sp>
        <p:nvSpPr>
          <p:cNvPr id="173" name="Puntinismo…"/>
          <p:cNvSpPr txBox="1"/>
          <p:nvPr/>
        </p:nvSpPr>
        <p:spPr>
          <a:xfrm>
            <a:off x="13887142" y="913206"/>
            <a:ext cx="6720156" cy="205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i="1">
                <a:latin typeface="Canela Text Bold"/>
                <a:ea typeface="Canela Text Bold"/>
                <a:cs typeface="Canela Text Bold"/>
                <a:sym typeface="Canela Text Bold"/>
              </a:defRPr>
            </a:pPr>
            <a:r>
              <a:t>Puntinismo</a:t>
            </a:r>
          </a:p>
          <a:p>
            <a:pPr>
              <a:defRPr sz="3700"/>
            </a:pPr>
            <a:r>
              <a:t>P. Signac e T. Van Rysselberghe</a:t>
            </a:r>
          </a:p>
          <a:p>
            <a:pPr>
              <a:defRPr sz="3700"/>
            </a:pPr>
            <a:r>
              <a:t>1892</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Casorati.jpg" descr="Casorati.jpg"/>
          <p:cNvPicPr>
            <a:picLocks noChangeAspect="1"/>
          </p:cNvPicPr>
          <p:nvPr/>
        </p:nvPicPr>
        <p:blipFill>
          <a:blip r:embed="rId2"/>
          <a:stretch>
            <a:fillRect/>
          </a:stretch>
        </p:blipFill>
        <p:spPr>
          <a:xfrm>
            <a:off x="-7253" y="-30208"/>
            <a:ext cx="8868997" cy="12377066"/>
          </a:xfrm>
          <a:prstGeom prst="rect">
            <a:avLst/>
          </a:prstGeom>
          <a:ln w="12700">
            <a:miter lim="400000"/>
          </a:ln>
        </p:spPr>
      </p:pic>
      <p:sp>
        <p:nvSpPr>
          <p:cNvPr id="176" name="Felice Casorati…"/>
          <p:cNvSpPr txBox="1"/>
          <p:nvPr/>
        </p:nvSpPr>
        <p:spPr>
          <a:xfrm>
            <a:off x="9196769" y="2028366"/>
            <a:ext cx="3291295"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Felice Casorati</a:t>
            </a:r>
          </a:p>
          <a:p>
            <a:pPr>
              <a:defRPr sz="3700"/>
            </a:pPr>
            <a:r>
              <a:t>1835-1890</a:t>
            </a:r>
          </a:p>
        </p:txBody>
      </p:sp>
      <p:pic>
        <p:nvPicPr>
          <p:cNvPr id="177" name="Beltrami.jpg" descr="Beltrami.jpg"/>
          <p:cNvPicPr>
            <a:picLocks noChangeAspect="1"/>
          </p:cNvPicPr>
          <p:nvPr/>
        </p:nvPicPr>
        <p:blipFill>
          <a:blip r:embed="rId3"/>
          <a:stretch>
            <a:fillRect/>
          </a:stretch>
        </p:blipFill>
        <p:spPr>
          <a:xfrm>
            <a:off x="16656425" y="2152121"/>
            <a:ext cx="8084307" cy="11580223"/>
          </a:xfrm>
          <a:prstGeom prst="rect">
            <a:avLst/>
          </a:prstGeom>
          <a:ln w="12700">
            <a:miter lim="400000"/>
          </a:ln>
        </p:spPr>
      </p:pic>
      <p:sp>
        <p:nvSpPr>
          <p:cNvPr id="178" name="Eugenio Beltrami…"/>
          <p:cNvSpPr txBox="1"/>
          <p:nvPr/>
        </p:nvSpPr>
        <p:spPr>
          <a:xfrm>
            <a:off x="12730909" y="10606226"/>
            <a:ext cx="3771533" cy="142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Eugenio Beltrami</a:t>
            </a:r>
          </a:p>
          <a:p>
            <a:pPr>
              <a:defRPr sz="3700"/>
            </a:pPr>
            <a:r>
              <a:t>1835-1900</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TotalTime>
  <Words>756</Words>
  <Application>Microsoft Macintosh PowerPoint</Application>
  <PresentationFormat>Personalizzato</PresentationFormat>
  <Paragraphs>121</Paragraphs>
  <Slides>32</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32</vt:i4>
      </vt:variant>
    </vt:vector>
  </HeadingPairs>
  <TitlesOfParts>
    <vt:vector size="46" baseType="lpstr">
      <vt:lpstr>Calibri</vt:lpstr>
      <vt:lpstr>Cambria Math</vt:lpstr>
      <vt:lpstr>Canela Bold</vt:lpstr>
      <vt:lpstr>Canela Deck Regular</vt:lpstr>
      <vt:lpstr>Canela Regular</vt:lpstr>
      <vt:lpstr>Canela Text Bold</vt:lpstr>
      <vt:lpstr>Canela Text Regular</vt:lpstr>
      <vt:lpstr>Graphik</vt:lpstr>
      <vt:lpstr>Graphik-Medium</vt:lpstr>
      <vt:lpstr>Graphik-SemiboldItalic</vt:lpstr>
      <vt:lpstr>Helvetica Neue</vt:lpstr>
      <vt:lpstr>Times New Roman</vt:lpstr>
      <vt:lpstr>Times Roman</vt:lpstr>
      <vt:lpstr>23_ClassicWhite</vt:lpstr>
      <vt:lpstr>Viaggio nell’ astratto tra Arte e Matematica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Viaggio nell’ astratto tra Arte e Matematica</dc:title>
  <cp:lastModifiedBy>Microsoft Office User</cp:lastModifiedBy>
  <cp:revision>13</cp:revision>
  <dcterms:modified xsi:type="dcterms:W3CDTF">2024-02-06T13:23:21Z</dcterms:modified>
</cp:coreProperties>
</file>