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63" r:id="rId3"/>
    <p:sldId id="258" r:id="rId4"/>
    <p:sldId id="268" r:id="rId5"/>
    <p:sldId id="269" r:id="rId6"/>
    <p:sldId id="260" r:id="rId7"/>
    <p:sldId id="270" r:id="rId8"/>
    <p:sldId id="271" r:id="rId9"/>
    <p:sldId id="261" r:id="rId10"/>
    <p:sldId id="272" r:id="rId11"/>
    <p:sldId id="275" r:id="rId12"/>
    <p:sldId id="262" r:id="rId13"/>
    <p:sldId id="273" r:id="rId14"/>
    <p:sldId id="274" r:id="rId15"/>
    <p:sldId id="264" r:id="rId16"/>
    <p:sldId id="276" r:id="rId17"/>
    <p:sldId id="277" r:id="rId18"/>
    <p:sldId id="265" r:id="rId19"/>
    <p:sldId id="278" r:id="rId20"/>
    <p:sldId id="280" r:id="rId21"/>
    <p:sldId id="266" r:id="rId22"/>
    <p:sldId id="282" r:id="rId23"/>
    <p:sldId id="283" r:id="rId24"/>
    <p:sldId id="267" r:id="rId25"/>
    <p:sldId id="259" r:id="rId26"/>
    <p:sldId id="279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6BB26"/>
    <a:srgbClr val="F7CD31"/>
    <a:srgbClr val="F1D92B"/>
    <a:srgbClr val="D00000"/>
    <a:srgbClr val="F9DB6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6089D-E607-46AC-BAC4-5A2F9A3E93AE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8D1F7-D4F6-41BC-B2DF-84730151AE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7336-B3B8-4DC7-B192-D8CC56EABEF1}" type="datetimeFigureOut">
              <a:rPr lang="it-IT" smtClean="0"/>
              <a:pPr/>
              <a:t>20/04/2020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EEFB-83BB-4D83-8C66-58DBE1D2AF7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tente\Desktop\Registrazione.m4a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jpe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oleObject" Target="../embeddings/oleObject8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7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67.jpeg"/><Relationship Id="rId18" Type="http://schemas.openxmlformats.org/officeDocument/2006/relationships/image" Target="../media/image69.jpeg"/><Relationship Id="rId3" Type="http://schemas.openxmlformats.org/officeDocument/2006/relationships/slide" Target="slide7.xml"/><Relationship Id="rId7" Type="http://schemas.openxmlformats.org/officeDocument/2006/relationships/slide" Target="slide19.xml"/><Relationship Id="rId12" Type="http://schemas.openxmlformats.org/officeDocument/2006/relationships/image" Target="../media/image9.jpeg"/><Relationship Id="rId17" Type="http://schemas.openxmlformats.org/officeDocument/2006/relationships/image" Target="../media/image19.jpeg"/><Relationship Id="rId2" Type="http://schemas.openxmlformats.org/officeDocument/2006/relationships/slide" Target="slide4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66.jpeg"/><Relationship Id="rId5" Type="http://schemas.openxmlformats.org/officeDocument/2006/relationships/slide" Target="slide13.xml"/><Relationship Id="rId15" Type="http://schemas.openxmlformats.org/officeDocument/2006/relationships/image" Target="../media/image37.jpeg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25.xml"/><Relationship Id="rId1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slide" Target="slide2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5.png"/><Relationship Id="rId5" Type="http://schemas.openxmlformats.org/officeDocument/2006/relationships/image" Target="../media/image32.jpeg"/><Relationship Id="rId10" Type="http://schemas.openxmlformats.org/officeDocument/2006/relationships/slide" Target="slide27.xml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soliti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49203"/>
            <a:ext cx="9144000" cy="488440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09935" y="4214818"/>
            <a:ext cx="4833833" cy="102155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EuroRoman" pitchFamily="2" charset="2"/>
              </a:rPr>
              <a:t>MATEMATICI</a:t>
            </a:r>
          </a:p>
        </p:txBody>
      </p:sp>
      <p:sp>
        <p:nvSpPr>
          <p:cNvPr id="9" name="CasellaDiTesto 8"/>
          <p:cNvSpPr txBox="1"/>
          <p:nvPr/>
        </p:nvSpPr>
        <p:spPr>
          <a:xfrm rot="20320260">
            <a:off x="202946" y="969213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 Condensed" pitchFamily="34" charset="0"/>
              </a:rPr>
              <a:t>sin(2x)=2sin(x)cos(x)</a:t>
            </a:r>
          </a:p>
        </p:txBody>
      </p:sp>
      <p:sp>
        <p:nvSpPr>
          <p:cNvPr id="11" name="Triangolo rettangolo 10"/>
          <p:cNvSpPr/>
          <p:nvPr/>
        </p:nvSpPr>
        <p:spPr>
          <a:xfrm rot="1944459">
            <a:off x="7410187" y="1180301"/>
            <a:ext cx="428628" cy="7143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1944459">
            <a:off x="7624218" y="14615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Britannic Bold" pitchFamily="34" charset="0"/>
              </a:rPr>
              <a:t>a</a:t>
            </a:r>
          </a:p>
        </p:txBody>
      </p:sp>
      <p:sp>
        <p:nvSpPr>
          <p:cNvPr id="13" name="CasellaDiTesto 12"/>
          <p:cNvSpPr txBox="1"/>
          <p:nvPr/>
        </p:nvSpPr>
        <p:spPr>
          <a:xfrm rot="1944459">
            <a:off x="7124151" y="1247257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Britannic Bold" pitchFamily="34" charset="0"/>
              </a:rPr>
              <a:t>b</a:t>
            </a:r>
          </a:p>
        </p:txBody>
      </p:sp>
      <p:sp>
        <p:nvSpPr>
          <p:cNvPr id="14" name="CasellaDiTesto 13"/>
          <p:cNvSpPr txBox="1"/>
          <p:nvPr/>
        </p:nvSpPr>
        <p:spPr>
          <a:xfrm rot="1944459">
            <a:off x="7195591" y="1747323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Britannic Bold" pitchFamily="34" charset="0"/>
              </a:rPr>
              <a:t>c</a:t>
            </a:r>
          </a:p>
        </p:txBody>
      </p:sp>
      <p:sp>
        <p:nvSpPr>
          <p:cNvPr id="15" name="CasellaDiTesto 14"/>
          <p:cNvSpPr txBox="1"/>
          <p:nvPr/>
        </p:nvSpPr>
        <p:spPr>
          <a:xfrm rot="1944459">
            <a:off x="7967625" y="187468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Britannic Bold" pitchFamily="34" charset="0"/>
                <a:cs typeface="Calibri"/>
              </a:rPr>
              <a:t>a²=b²+c²</a:t>
            </a:r>
            <a:endParaRPr lang="it-IT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pic>
        <p:nvPicPr>
          <p:cNvPr id="5" name="Elemento grafico 4" descr="Lente di ingrandimento">
            <a:extLst>
              <a:ext uri="{FF2B5EF4-FFF2-40B4-BE49-F238E27FC236}">
                <a16:creationId xmlns:a16="http://schemas.microsoft.com/office/drawing/2014/main" xmlns="" id="{A60B3B11-8E9E-4888-A5CB-2438D2069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639" y="5907931"/>
            <a:ext cx="914400" cy="914400"/>
          </a:xfrm>
          <a:prstGeom prst="rect">
            <a:avLst/>
          </a:prstGeom>
        </p:spPr>
      </p:pic>
      <p:pic>
        <p:nvPicPr>
          <p:cNvPr id="16" name="Elemento grafico 15" descr="Lente di ingrandimento">
            <a:extLst>
              <a:ext uri="{FF2B5EF4-FFF2-40B4-BE49-F238E27FC236}">
                <a16:creationId xmlns:a16="http://schemas.microsoft.com/office/drawing/2014/main" xmlns="" id="{2C953759-7B68-4F41-AC98-1E9774C821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09935" y="5907547"/>
            <a:ext cx="914400" cy="914400"/>
          </a:xfrm>
          <a:prstGeom prst="rect">
            <a:avLst/>
          </a:prstGeom>
        </p:spPr>
      </p:pic>
      <p:pic>
        <p:nvPicPr>
          <p:cNvPr id="17" name="Elemento grafico 16" descr="Lente di ingrandimento">
            <a:extLst>
              <a:ext uri="{FF2B5EF4-FFF2-40B4-BE49-F238E27FC236}">
                <a16:creationId xmlns:a16="http://schemas.microsoft.com/office/drawing/2014/main" xmlns="" id="{93C7657B-0E38-44D6-9600-876BDEDB38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60575" y="590754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Lente di ingrandimento">
            <a:extLst>
              <a:ext uri="{FF2B5EF4-FFF2-40B4-BE49-F238E27FC236}">
                <a16:creationId xmlns:a16="http://schemas.microsoft.com/office/drawing/2014/main" xmlns="" id="{2645BFBE-A529-4044-A404-D73A1E01B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52009" y="5907547"/>
            <a:ext cx="914400" cy="914400"/>
          </a:xfrm>
          <a:prstGeom prst="rect">
            <a:avLst/>
          </a:prstGeom>
        </p:spPr>
      </p:pic>
      <p:pic>
        <p:nvPicPr>
          <p:cNvPr id="19" name="Elemento grafico 18" descr="Lente di ingrandimento">
            <a:extLst>
              <a:ext uri="{FF2B5EF4-FFF2-40B4-BE49-F238E27FC236}">
                <a16:creationId xmlns:a16="http://schemas.microsoft.com/office/drawing/2014/main" xmlns="" id="{22DE0F94-0A63-4895-BD02-C75405628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1209207" y="5910027"/>
            <a:ext cx="914400" cy="914400"/>
          </a:xfrm>
          <a:prstGeom prst="rect">
            <a:avLst/>
          </a:prstGeom>
        </p:spPr>
      </p:pic>
      <p:pic>
        <p:nvPicPr>
          <p:cNvPr id="20" name="Elemento grafico 19" descr="Lente di ingrandimento">
            <a:extLst>
              <a:ext uri="{FF2B5EF4-FFF2-40B4-BE49-F238E27FC236}">
                <a16:creationId xmlns:a16="http://schemas.microsoft.com/office/drawing/2014/main" xmlns="" id="{8CADBCA1-5876-4CE8-987A-7534FD34D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3458007" y="5907547"/>
            <a:ext cx="914400" cy="914400"/>
          </a:xfrm>
          <a:prstGeom prst="rect">
            <a:avLst/>
          </a:prstGeom>
        </p:spPr>
      </p:pic>
      <p:pic>
        <p:nvPicPr>
          <p:cNvPr id="21" name="Elemento grafico 20" descr="Lente di ingrandimento">
            <a:extLst>
              <a:ext uri="{FF2B5EF4-FFF2-40B4-BE49-F238E27FC236}">
                <a16:creationId xmlns:a16="http://schemas.microsoft.com/office/drawing/2014/main" xmlns="" id="{D519B1E1-D41F-414C-BCE8-47601C1D6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5755971" y="5907547"/>
            <a:ext cx="914400" cy="914400"/>
          </a:xfrm>
          <a:prstGeom prst="rect">
            <a:avLst/>
          </a:prstGeom>
        </p:spPr>
      </p:pic>
      <p:pic>
        <p:nvPicPr>
          <p:cNvPr id="22" name="Elemento grafico 21" descr="Lente di ingrandimento">
            <a:extLst>
              <a:ext uri="{FF2B5EF4-FFF2-40B4-BE49-F238E27FC236}">
                <a16:creationId xmlns:a16="http://schemas.microsoft.com/office/drawing/2014/main" xmlns="" id="{35380A66-0C48-4FA0-8BF2-BF44DF406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8001000" y="5907547"/>
            <a:ext cx="914400" cy="914400"/>
          </a:xfrm>
          <a:prstGeom prst="rect">
            <a:avLst/>
          </a:prstGeom>
        </p:spPr>
      </p:pic>
      <p:pic>
        <p:nvPicPr>
          <p:cNvPr id="23" name="Elemento grafico 22" descr="Lente di ingrandimento">
            <a:extLst>
              <a:ext uri="{FF2B5EF4-FFF2-40B4-BE49-F238E27FC236}">
                <a16:creationId xmlns:a16="http://schemas.microsoft.com/office/drawing/2014/main" xmlns="" id="{7E87215B-D952-4616-981D-886CA98006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" y="23747"/>
            <a:ext cx="914400" cy="914400"/>
          </a:xfrm>
          <a:prstGeom prst="rect">
            <a:avLst/>
          </a:prstGeom>
        </p:spPr>
      </p:pic>
      <p:pic>
        <p:nvPicPr>
          <p:cNvPr id="24" name="Elemento grafico 23" descr="Lente di ingrandimento">
            <a:extLst>
              <a:ext uri="{FF2B5EF4-FFF2-40B4-BE49-F238E27FC236}">
                <a16:creationId xmlns:a16="http://schemas.microsoft.com/office/drawing/2014/main" xmlns="" id="{543028C1-0DBB-4952-A999-0D62AF871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03295" y="23363"/>
            <a:ext cx="914400" cy="914400"/>
          </a:xfrm>
          <a:prstGeom prst="rect">
            <a:avLst/>
          </a:prstGeom>
        </p:spPr>
      </p:pic>
      <p:pic>
        <p:nvPicPr>
          <p:cNvPr id="25" name="Elemento grafico 24" descr="Lente di ingrandimento">
            <a:extLst>
              <a:ext uri="{FF2B5EF4-FFF2-40B4-BE49-F238E27FC236}">
                <a16:creationId xmlns:a16="http://schemas.microsoft.com/office/drawing/2014/main" xmlns="" id="{635F8D78-7589-4DE8-B8A2-6F03261E8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53935" y="-33787"/>
            <a:ext cx="914400" cy="914400"/>
          </a:xfrm>
          <a:prstGeom prst="rect">
            <a:avLst/>
          </a:prstGeom>
        </p:spPr>
      </p:pic>
      <p:pic>
        <p:nvPicPr>
          <p:cNvPr id="26" name="Elemento grafico 25" descr="Lente di ingrandimento">
            <a:extLst>
              <a:ext uri="{FF2B5EF4-FFF2-40B4-BE49-F238E27FC236}">
                <a16:creationId xmlns:a16="http://schemas.microsoft.com/office/drawing/2014/main" xmlns="" id="{DEA1121F-9D82-49AA-8676-03FDA6EA9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45369" y="23363"/>
            <a:ext cx="914400" cy="914400"/>
          </a:xfrm>
          <a:prstGeom prst="rect">
            <a:avLst/>
          </a:prstGeom>
        </p:spPr>
      </p:pic>
      <p:pic>
        <p:nvPicPr>
          <p:cNvPr id="27" name="Elemento grafico 26" descr="Lente di ingrandimento">
            <a:extLst>
              <a:ext uri="{FF2B5EF4-FFF2-40B4-BE49-F238E27FC236}">
                <a16:creationId xmlns:a16="http://schemas.microsoft.com/office/drawing/2014/main" xmlns="" id="{A4E27BC1-6AFB-4F94-BA45-68EBC2F82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1102567" y="25843"/>
            <a:ext cx="914400" cy="914400"/>
          </a:xfrm>
          <a:prstGeom prst="rect">
            <a:avLst/>
          </a:prstGeom>
        </p:spPr>
      </p:pic>
      <p:pic>
        <p:nvPicPr>
          <p:cNvPr id="28" name="Elemento grafico 27" descr="Lente di ingrandimento">
            <a:extLst>
              <a:ext uri="{FF2B5EF4-FFF2-40B4-BE49-F238E27FC236}">
                <a16:creationId xmlns:a16="http://schemas.microsoft.com/office/drawing/2014/main" xmlns="" id="{DE3A67CE-D8EE-47FF-9C62-0623736A6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3351367" y="23363"/>
            <a:ext cx="914400" cy="914400"/>
          </a:xfrm>
          <a:prstGeom prst="rect">
            <a:avLst/>
          </a:prstGeom>
        </p:spPr>
      </p:pic>
      <p:pic>
        <p:nvPicPr>
          <p:cNvPr id="29" name="Elemento grafico 28" descr="Lente di ingrandimento">
            <a:extLst>
              <a:ext uri="{FF2B5EF4-FFF2-40B4-BE49-F238E27FC236}">
                <a16:creationId xmlns:a16="http://schemas.microsoft.com/office/drawing/2014/main" xmlns="" id="{FA083A55-A787-4D61-ACD0-F622F11CA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5649331" y="23363"/>
            <a:ext cx="914400" cy="914400"/>
          </a:xfrm>
          <a:prstGeom prst="rect">
            <a:avLst/>
          </a:prstGeom>
        </p:spPr>
      </p:pic>
      <p:pic>
        <p:nvPicPr>
          <p:cNvPr id="30" name="Elemento grafico 29" descr="Lente di ingrandimento">
            <a:extLst>
              <a:ext uri="{FF2B5EF4-FFF2-40B4-BE49-F238E27FC236}">
                <a16:creationId xmlns:a16="http://schemas.microsoft.com/office/drawing/2014/main" xmlns="" id="{AC157411-2F53-4E08-AC28-7B1C14078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7894360" y="23363"/>
            <a:ext cx="914400" cy="914400"/>
          </a:xfrm>
          <a:prstGeom prst="rect">
            <a:avLst/>
          </a:prstGeom>
        </p:spPr>
      </p:pic>
      <p:pic>
        <p:nvPicPr>
          <p:cNvPr id="32" name="Registrazione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429916" y="428604"/>
            <a:ext cx="304800" cy="304800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428596" y="221455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B0F0"/>
                </a:solidFill>
                <a:latin typeface="Algerian" pitchFamily="82" charset="0"/>
              </a:rPr>
              <a:t>1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71472" y="357187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7030A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928662" y="471488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6600"/>
                </a:solidFill>
                <a:latin typeface="Bodoni MT Black" pitchFamily="18" charset="0"/>
              </a:rPr>
              <a:t>7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572132" y="121442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4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428860" y="986837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7C80"/>
                </a:solidFill>
              </a:rPr>
              <a:t>1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357554" y="128586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33CC"/>
                </a:solidFill>
                <a:latin typeface="Bodoni MT" pitchFamily="18" charset="0"/>
              </a:rPr>
              <a:t>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8501090" y="3630043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Harrington" pitchFamily="82" charset="0"/>
              </a:rPr>
              <a:t>18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214810" y="100010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Castellar" pitchFamily="18" charset="0"/>
              </a:rPr>
              <a:t>3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7429520" y="492919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63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0" y="292893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8358214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FFCC"/>
                </a:solidFill>
                <a:latin typeface="PanRoman" pitchFamily="2" charset="2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08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4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4" presetClass="emph" presetSubtype="0" fill="hold" grpId="2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4" presetClass="emph" presetSubtype="0" fill="hold" grpId="2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34" presetClass="emph" presetSubtype="0" fill="hold" grpId="3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34" presetClass="emph" presetSubtype="0" fill="hold" grpId="3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34" presetClass="emph" presetSubtype="0" fill="hold" grpId="4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4" presetClass="emph" presetSubtype="0" fill="hold" grpId="4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 animBg="1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  <p:bldP spid="37" grpId="0"/>
      <p:bldP spid="37" grpId="1"/>
      <p:bldP spid="37" grpId="2"/>
      <p:bldP spid="37" grpId="3"/>
      <p:bldP spid="38" grpId="0"/>
      <p:bldP spid="38" grpId="1"/>
      <p:bldP spid="38" grpId="2"/>
      <p:bldP spid="38" grpId="3"/>
      <p:bldP spid="39" grpId="0"/>
      <p:bldP spid="39" grpId="1"/>
      <p:bldP spid="39" grpId="2"/>
      <p:bldP spid="39" grpId="3"/>
      <p:bldP spid="40" grpId="0"/>
      <p:bldP spid="40" grpId="1"/>
      <p:bldP spid="40" grpId="2"/>
      <p:bldP spid="40" grpId="3"/>
      <p:bldP spid="40" grpId="4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4" grpId="2"/>
      <p:bldP spid="44" grpId="3"/>
      <p:bldP spid="4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428628" y="46001"/>
            <a:ext cx="214310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ELISABETTA MEREU</a:t>
            </a:r>
          </a:p>
        </p:txBody>
      </p:sp>
      <p:pic>
        <p:nvPicPr>
          <p:cNvPr id="8" name="Immagine 7" descr="11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2997640" cy="4000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3071802" y="2113184"/>
            <a:ext cx="5286412" cy="3539430"/>
          </a:xfrm>
          <a:prstGeom prst="rect">
            <a:avLst/>
          </a:prstGeom>
          <a:solidFill>
            <a:schemeClr val="bg1">
              <a:alpha val="23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sz="2800" b="1" dirty="0"/>
              <a:t>Lavora presso l’Istituto Nazionale di Analisi Genomica (CNAG)</a:t>
            </a:r>
          </a:p>
          <a:p>
            <a:endParaRPr lang="it-IT" sz="2800" b="1" dirty="0"/>
          </a:p>
          <a:p>
            <a:pPr>
              <a:buFontTx/>
              <a:buChar char="-"/>
            </a:pPr>
            <a:r>
              <a:rPr lang="it-IT" sz="2800" b="1" dirty="0"/>
              <a:t> Il suo profilo è quello di </a:t>
            </a:r>
            <a:r>
              <a:rPr lang="it-IT" sz="2800" b="1" dirty="0" err="1"/>
              <a:t>Genomic</a:t>
            </a:r>
            <a:r>
              <a:rPr lang="it-IT" sz="2800" b="1" dirty="0"/>
              <a:t> Data </a:t>
            </a:r>
            <a:r>
              <a:rPr lang="it-IT" sz="2800" b="1" dirty="0" err="1"/>
              <a:t>Analyst</a:t>
            </a:r>
            <a:r>
              <a:rPr lang="it-IT" sz="2800" b="1" dirty="0"/>
              <a:t>: analizza i dati che emergono dal </a:t>
            </a:r>
            <a:r>
              <a:rPr lang="it-IT" sz="2800" b="1" dirty="0" err="1"/>
              <a:t>sequenziamento</a:t>
            </a:r>
            <a:r>
              <a:rPr lang="it-IT" sz="2800" b="1" dirty="0"/>
              <a:t> di materiale genetico, DNA e/o RNA.</a:t>
            </a:r>
          </a:p>
          <a:p>
            <a:pPr>
              <a:buFontTx/>
              <a:buChar char="-"/>
            </a:pPr>
            <a:endParaRPr lang="it-IT" sz="2800" b="1" dirty="0"/>
          </a:p>
        </p:txBody>
      </p:sp>
      <p:sp>
        <p:nvSpPr>
          <p:cNvPr id="10" name="Ovale 9"/>
          <p:cNvSpPr/>
          <p:nvPr/>
        </p:nvSpPr>
        <p:spPr>
          <a:xfrm>
            <a:off x="8001024" y="4929198"/>
            <a:ext cx="928694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 rot="5400000" flipH="1" flipV="1">
            <a:off x="7425949" y="5925760"/>
            <a:ext cx="928693" cy="6500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6"/>
          <p:cNvSpPr txBox="1"/>
          <p:nvPr/>
        </p:nvSpPr>
        <p:spPr>
          <a:xfrm>
            <a:off x="428628" y="46001"/>
            <a:ext cx="5357818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1" dirty="0"/>
              <a:t>MATEMATICA NELLA MEDICINA: LA </a:t>
            </a:r>
            <a:r>
              <a:rPr lang="it-IT" sz="3600" b="1" i="1" dirty="0">
                <a:solidFill>
                  <a:srgbClr val="C00000"/>
                </a:solidFill>
                <a:latin typeface="Berlin Sans FB Demi" pitchFamily="34" charset="0"/>
              </a:rPr>
              <a:t>TAC</a:t>
            </a:r>
          </a:p>
        </p:txBody>
      </p:sp>
      <p:sp>
        <p:nvSpPr>
          <p:cNvPr id="10" name="Ovale 9"/>
          <p:cNvSpPr/>
          <p:nvPr/>
        </p:nvSpPr>
        <p:spPr>
          <a:xfrm>
            <a:off x="7865291" y="214288"/>
            <a:ext cx="928694" cy="92869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 rot="5400000" flipH="1" flipV="1">
            <a:off x="7290216" y="1210850"/>
            <a:ext cx="928693" cy="65008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giochi di matematic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1500198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giochi di matemati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3" y="1500174"/>
            <a:ext cx="2071702" cy="169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soluzione gioco matematic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571612"/>
            <a:ext cx="293914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GIOCHI MATEMATICA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3929090" cy="320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t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4810" y="3429000"/>
            <a:ext cx="4810323" cy="296076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ttangolo 16">
            <a:hlinkClick r:id="rId8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9990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N°4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9465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000232" y="4357694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>
                <a:solidFill>
                  <a:schemeClr val="bg1"/>
                </a:solidFill>
                <a:latin typeface="Bookman Old Style" pitchFamily="18" charset="0"/>
              </a:rPr>
              <a:t>ALESSIO FIGALLI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643174" y="478632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nato a Roma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36 anni</a:t>
            </a:r>
          </a:p>
        </p:txBody>
      </p:sp>
      <p:pic>
        <p:nvPicPr>
          <p:cNvPr id="25" name="Immagine 24" descr="ALESSIO FIGAL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428736"/>
            <a:ext cx="1785950" cy="28575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6" name="Immagine 25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€ 6.000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37015D-4885-4613-95C0-567B8D7D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743568"/>
            <a:ext cx="4939868" cy="1286160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b">
            <a:prstTxWarp prst="textChevronInverted">
              <a:avLst/>
            </a:prstTxWarp>
            <a:normAutofit/>
          </a:bodyPr>
          <a:lstStyle/>
          <a:p>
            <a:r>
              <a:rPr lang="it-IT" sz="4100" b="1" dirty="0">
                <a:ln w="22225">
                  <a:solidFill>
                    <a:schemeClr val="tx1"/>
                  </a:solidFill>
                  <a:prstDash val="solid"/>
                </a:ln>
                <a:latin typeface="Ink Free" panose="03080402000500000000" pitchFamily="66" charset="0"/>
              </a:rPr>
              <a:t>ALESSIO FIGALLI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A39DC20-4073-4C4F-84BF-EFAD89F0F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  <a:ln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latin typeface="Ink Free" panose="03080402000500000000" pitchFamily="66" charset="0"/>
              </a:rPr>
              <a:t>Il campo nel quale lavora è quello dell’analisi matematica, delle equazioni differenziali alle derivate parziali e del calcolo delle variazioni</a:t>
            </a:r>
          </a:p>
          <a:p>
            <a:pPr marL="0" indent="0">
              <a:buNone/>
            </a:pPr>
            <a:endParaRPr lang="it-IT" sz="1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  <a:p>
            <a:pPr marL="0" indent="0">
              <a:buNone/>
            </a:pPr>
            <a:r>
              <a:rPr lang="it-IT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Medaglia Fields 2018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71" name="Immagine 70" descr="ALESSIO FIGALLI.jpg">
            <a:extLst>
              <a:ext uri="{FF2B5EF4-FFF2-40B4-BE49-F238E27FC236}">
                <a16:creationId xmlns:a16="http://schemas.microsoft.com/office/drawing/2014/main" xmlns="" id="{6E379AE8-06D6-49ED-A069-89634D4A2C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44" r="8644"/>
          <a:stretch/>
        </p:blipFill>
        <p:spPr>
          <a:xfrm>
            <a:off x="20" y="0"/>
            <a:ext cx="3563868" cy="6857988"/>
          </a:xfrm>
          <a:prstGeom prst="rect">
            <a:avLst/>
          </a:prstGeom>
          <a:effectLst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DA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DB72D8D4-A8E4-444B-A78B-565934943D4C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3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3BAF07C-C39E-42EB-BB22-8D46691D97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xmlns="" id="{D8E9CF54-0466-4261-9E62-0249E60E1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xmlns="" id="{33E32106-E8B1-4F76-9EE6-58537738A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xmlns="" id="{C32C2C46-A045-44FB-8A74-5EBD650C27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xmlns="" id="{6A76F79C-6683-4940-BCF7-4BCCCEE40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FF4675A3-6D07-4B1F-9BFC-AEBEA1AD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765E127A-B6B7-4B1D-B7BD-6C8C969D2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3BCA9D9E-C72C-4751-BFA9-10B85CAC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080C708C-69BF-441B-AB75-C98160ED0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3E79964E-F8F1-4763-8892-7BC3DAE3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FE09592A-FCC9-4AE5-BA0B-730C6F3BB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96448994-820C-4BC1-ABF3-4579C6F99A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9BB0D192-565A-42B9-B292-CC032D71A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6D1CA09C-5F40-4E92-A7E9-D1FCEE51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379F5AA5-2E14-4880-A5A6-07AEF2AD89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EF14BD32-D239-4DA3-98B3-77520736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CF07B250-E5E4-4624-9BD7-8D513A67B7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xmlns="" id="{BCC5D120-7C8C-4290-865C-4EE6E4F24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xmlns="" id="{C24688C6-CAE5-4EF2-B2BA-A138DA0A24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xmlns="" id="{6BD31099-7C13-4901-A04F-632B1CD84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xmlns="" id="{679F5FF7-82B2-4033-8FBE-63170C9378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37015D-4885-4613-95C0-567B8D7D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2" y="4656286"/>
            <a:ext cx="4250128" cy="1881675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r"/>
            <a:r>
              <a:rPr lang="it-IT" sz="3500" b="1" dirty="0">
                <a:ln w="22225">
                  <a:solidFill>
                    <a:schemeClr val="tx1"/>
                  </a:solidFill>
                  <a:prstDash val="solid"/>
                </a:ln>
                <a:latin typeface="Ink Free" panose="03080402000500000000" pitchFamily="66" charset="0"/>
              </a:rPr>
              <a:t>Che cos’è la   medaglia Fields?</a:t>
            </a:r>
          </a:p>
        </p:txBody>
      </p:sp>
      <p:pic>
        <p:nvPicPr>
          <p:cNvPr id="7" name="Segnaposto contenuto 6" descr="Immagine che contiene oggetto, scatola&#10;&#10;Descrizione generata automaticamente">
            <a:extLst>
              <a:ext uri="{FF2B5EF4-FFF2-40B4-BE49-F238E27FC236}">
                <a16:creationId xmlns:a16="http://schemas.microsoft.com/office/drawing/2014/main" xmlns="" id="{369A9BF5-9126-43D5-AEAE-B5B1A67DC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2" b="1"/>
          <a:stretch/>
        </p:blipFill>
        <p:spPr>
          <a:xfrm>
            <a:off x="20" y="-98728"/>
            <a:ext cx="9143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A39DC20-4073-4C4F-84BF-EFAD89F0F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029" y="4651497"/>
            <a:ext cx="4329108" cy="2017863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E’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il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più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alto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riconoscimento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che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un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matematico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possa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ricevere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.</a:t>
            </a:r>
          </a:p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Matematici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italiani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che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l’hanno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ricevuta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: ENRICO BOMBIERI (1974), ALESSIO FIGALLI (2018)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DB72D8D4-A8E4-444B-A78B-565934943D4C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Rettangolo 26">
            <a:hlinkClick r:id="rId3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 descr="9990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0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N°5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9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500298" y="435769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Bookman Old Style" pitchFamily="18" charset="0"/>
              </a:rPr>
              <a:t>ELEONORA </a:t>
            </a:r>
            <a:r>
              <a:rPr lang="it-IT" sz="2000" b="1" dirty="0" err="1">
                <a:solidFill>
                  <a:schemeClr val="bg1"/>
                </a:solidFill>
                <a:latin typeface="Bookman Old Style" pitchFamily="18" charset="0"/>
              </a:rPr>
              <a:t>DI</a:t>
            </a:r>
            <a:r>
              <a:rPr lang="it-IT" sz="2000" b="1" dirty="0">
                <a:solidFill>
                  <a:schemeClr val="bg1"/>
                </a:solidFill>
                <a:latin typeface="Bookman Old Style" pitchFamily="18" charset="0"/>
              </a:rPr>
              <a:t> NEZZA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643174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nata a Roma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33 anni</a:t>
            </a:r>
          </a:p>
        </p:txBody>
      </p:sp>
      <p:pic>
        <p:nvPicPr>
          <p:cNvPr id="25" name="Immagine 24" descr="ELEONORA DI NEZZA.jpg"/>
          <p:cNvPicPr>
            <a:picLocks noChangeAspect="1"/>
          </p:cNvPicPr>
          <p:nvPr/>
        </p:nvPicPr>
        <p:blipFill>
          <a:blip r:embed="rId6" cstate="print"/>
          <a:srcRect l="17973" r="16309"/>
          <a:stretch>
            <a:fillRect/>
          </a:stretch>
        </p:blipFill>
        <p:spPr>
          <a:xfrm>
            <a:off x="2643174" y="1428736"/>
            <a:ext cx="2820512" cy="285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6" name="Immagine 25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€ 3.000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giallo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5720" y="214290"/>
            <a:ext cx="6215106" cy="646331"/>
          </a:xfrm>
          <a:prstGeom prst="rect">
            <a:avLst/>
          </a:prstGeom>
          <a:ln w="57150">
            <a:solidFill>
              <a:srgbClr val="F7CD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>
                <a:latin typeface="Elephant" pitchFamily="18" charset="0"/>
              </a:rPr>
              <a:t>ELEONORA </a:t>
            </a:r>
            <a:r>
              <a:rPr lang="it-IT" sz="3600" dirty="0" err="1">
                <a:latin typeface="Elephant" pitchFamily="18" charset="0"/>
              </a:rPr>
              <a:t>DI</a:t>
            </a:r>
            <a:r>
              <a:rPr lang="it-IT" sz="3600" dirty="0">
                <a:latin typeface="Elephant" pitchFamily="18" charset="0"/>
              </a:rPr>
              <a:t> NEZZA</a:t>
            </a:r>
          </a:p>
        </p:txBody>
      </p:sp>
      <p:pic>
        <p:nvPicPr>
          <p:cNvPr id="9" name="Immagine 8" descr="ELEONORA DI NEZZA.jpg"/>
          <p:cNvPicPr>
            <a:picLocks noChangeAspect="1"/>
          </p:cNvPicPr>
          <p:nvPr/>
        </p:nvPicPr>
        <p:blipFill>
          <a:blip r:embed="rId3" cstate="print"/>
          <a:srcRect l="17973" r="16309"/>
          <a:stretch>
            <a:fillRect/>
          </a:stretch>
        </p:blipFill>
        <p:spPr>
          <a:xfrm>
            <a:off x="571472" y="3000372"/>
            <a:ext cx="3436599" cy="3482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7CD3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bo 10"/>
          <p:cNvSpPr/>
          <p:nvPr/>
        </p:nvSpPr>
        <p:spPr>
          <a:xfrm>
            <a:off x="6357950" y="500042"/>
            <a:ext cx="2714644" cy="242889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643702" y="1142984"/>
            <a:ext cx="171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Lavora nel campo della geometria complessa e nella geometria differenziale</a:t>
            </a:r>
          </a:p>
        </p:txBody>
      </p:sp>
      <p:sp>
        <p:nvSpPr>
          <p:cNvPr id="12" name="Cubo 11"/>
          <p:cNvSpPr/>
          <p:nvPr/>
        </p:nvSpPr>
        <p:spPr>
          <a:xfrm>
            <a:off x="6357950" y="4286256"/>
            <a:ext cx="2714644" cy="242889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643702" y="5157629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occupa di problemi che riguardano le geodetiche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4429124" y="1643050"/>
            <a:ext cx="4929222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giallover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1472" y="214290"/>
            <a:ext cx="7858180" cy="646331"/>
          </a:xfrm>
          <a:prstGeom prst="rect">
            <a:avLst/>
          </a:prstGeom>
          <a:ln w="57150">
            <a:solidFill>
              <a:srgbClr val="F7CD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>
                <a:latin typeface="Elephant" pitchFamily="18" charset="0"/>
              </a:rPr>
              <a:t>CHE COS’È UNA GEODETICA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1472" y="928670"/>
            <a:ext cx="514353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Su una superficie la geodetica è la linea di minor percorso congiungente due punti di una superficie.</a:t>
            </a:r>
          </a:p>
        </p:txBody>
      </p:sp>
      <p:pic>
        <p:nvPicPr>
          <p:cNvPr id="18" name="Immagine 17" descr="1200px-Longitude_blu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2786058" cy="2786058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6929454" y="2571744"/>
            <a:ext cx="150019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latin typeface="Elephant" pitchFamily="18" charset="0"/>
              </a:rPr>
              <a:t>Retta di un piano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143372" y="3991664"/>
            <a:ext cx="21431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latin typeface="Elephant" pitchFamily="18" charset="0"/>
              </a:rPr>
              <a:t>Circonferenza massima di una sfera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715140" y="5429264"/>
            <a:ext cx="16430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latin typeface="Elephant" pitchFamily="18" charset="0"/>
              </a:rPr>
              <a:t>Elica di un cilindro</a:t>
            </a:r>
          </a:p>
        </p:txBody>
      </p:sp>
      <p:pic>
        <p:nvPicPr>
          <p:cNvPr id="34" name="Immagine 33" descr="elica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786190"/>
            <a:ext cx="2233610" cy="15954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8" name="Immagine 37" descr="sfe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2285992"/>
            <a:ext cx="2143140" cy="16545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9" name="Immagine 38" descr="ret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214422"/>
            <a:ext cx="2529213" cy="12809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0" name="CasellaDiTesto 39"/>
          <p:cNvSpPr txBox="1"/>
          <p:nvPr/>
        </p:nvSpPr>
        <p:spPr>
          <a:xfrm>
            <a:off x="285720" y="5286388"/>
            <a:ext cx="3286148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Il termine “geodetica” deriva da geodesia, la scienza della misurazione delle dimensioni e della forma del globo terrestre.</a:t>
            </a:r>
          </a:p>
          <a:p>
            <a:r>
              <a:rPr lang="it-IT" sz="1400" b="1" dirty="0"/>
              <a:t>Gli archi di meridiani e di equatore sono geodetiche.</a:t>
            </a:r>
          </a:p>
        </p:txBody>
      </p:sp>
      <p:pic>
        <p:nvPicPr>
          <p:cNvPr id="42" name="Immagine 41" descr="cupol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70586" y="5143512"/>
            <a:ext cx="1973050" cy="121864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3" name="CasellaDiTesto 42"/>
          <p:cNvSpPr txBox="1"/>
          <p:nvPr/>
        </p:nvSpPr>
        <p:spPr>
          <a:xfrm>
            <a:off x="4214810" y="6417254"/>
            <a:ext cx="1928826" cy="3077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Elephant" pitchFamily="18" charset="0"/>
              </a:rPr>
              <a:t>Cupola geodetica</a:t>
            </a:r>
          </a:p>
        </p:txBody>
      </p:sp>
      <p:sp>
        <p:nvSpPr>
          <p:cNvPr id="19" name="Rettangolo 18">
            <a:hlinkClick r:id="rId8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9990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3" grpId="0" animBg="1"/>
      <p:bldP spid="23" grpId="0" animBg="1"/>
      <p:bldP spid="24" grpId="0" animBg="1"/>
      <p:bldP spid="25" grpId="0" animBg="1"/>
      <p:bldP spid="40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N°6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13" name="Equazione" r:id="rId4" imgW="2743200" imgH="5181600" progId="Equation.3">
              <p:embed/>
            </p:oleObj>
          </a:graphicData>
        </a:graphic>
      </p:graphicFrame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500298" y="4357694"/>
            <a:ext cx="3143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chemeClr val="bg1"/>
                </a:solidFill>
                <a:latin typeface="Bookman Old Style" pitchFamily="18" charset="0"/>
              </a:rPr>
              <a:t>GIORGIO DENDI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643174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nato a Trieste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61 anni</a:t>
            </a:r>
          </a:p>
        </p:txBody>
      </p:sp>
      <p:pic>
        <p:nvPicPr>
          <p:cNvPr id="26" name="Immagine 25" descr="GIORGIO DEND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4141" y="1500174"/>
            <a:ext cx="2135586" cy="285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5" name="Immagine 24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€ 66.000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enigm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218" t="37771" r="22798" b="15381"/>
          <a:stretch>
            <a:fillRect/>
          </a:stretch>
        </p:blipFill>
        <p:spPr>
          <a:xfrm>
            <a:off x="1076323" y="0"/>
            <a:ext cx="6781825" cy="6858000"/>
          </a:xfrm>
          <a:ln>
            <a:solidFill>
              <a:schemeClr val="bg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4714876" y="0"/>
            <a:ext cx="3143272" cy="4000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GIORGIO DEN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52"/>
            <a:ext cx="2857520" cy="38246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CasellaDiTesto 8"/>
          <p:cNvSpPr txBox="1"/>
          <p:nvPr/>
        </p:nvSpPr>
        <p:spPr>
          <a:xfrm rot="20888656">
            <a:off x="942429" y="1139912"/>
            <a:ext cx="357190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 SemiBold" pitchFamily="34" charset="0"/>
              </a:rPr>
              <a:t>Ha collaborato con La Settimana Enigmistica, La Sibilla, Domenica Quiz, e collabora con Focus </a:t>
            </a:r>
            <a:r>
              <a:rPr lang="it-IT" dirty="0" err="1">
                <a:solidFill>
                  <a:schemeClr val="bg1"/>
                </a:solidFill>
                <a:latin typeface="Bahnschrift SemiBold" pitchFamily="34" charset="0"/>
              </a:rPr>
              <a:t>Brain</a:t>
            </a:r>
            <a:r>
              <a:rPr lang="it-IT" dirty="0">
                <a:solidFill>
                  <a:schemeClr val="bg1"/>
                </a:solidFill>
                <a:latin typeface="Bahnschrift SemiBold" pitchFamily="34" charset="0"/>
              </a:rPr>
              <a:t> Trainer.</a:t>
            </a:r>
          </a:p>
        </p:txBody>
      </p:sp>
      <p:sp>
        <p:nvSpPr>
          <p:cNvPr id="10" name="CasellaDiTesto 9"/>
          <p:cNvSpPr txBox="1"/>
          <p:nvPr/>
        </p:nvSpPr>
        <p:spPr>
          <a:xfrm rot="552006">
            <a:off x="1389507" y="3309409"/>
            <a:ext cx="3024162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 SemiBold" pitchFamily="34" charset="0"/>
              </a:rPr>
              <a:t>La sua specialità sono le Onomanzie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214290"/>
            <a:ext cx="2857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n>
                  <a:solidFill>
                    <a:schemeClr val="bg1"/>
                  </a:solidFill>
                </a:ln>
                <a:latin typeface="Berlin Sans FB Demi" pitchFamily="34" charset="0"/>
              </a:rPr>
              <a:t>GIORGIO</a:t>
            </a:r>
            <a:r>
              <a:rPr lang="it-IT" sz="3200" dirty="0">
                <a:latin typeface="Berlin Sans FB Demi" pitchFamily="34" charset="0"/>
              </a:rPr>
              <a:t> </a:t>
            </a:r>
            <a:r>
              <a:rPr lang="it-IT" sz="3200" dirty="0">
                <a:ln>
                  <a:solidFill>
                    <a:schemeClr val="bg1"/>
                  </a:solidFill>
                </a:ln>
                <a:latin typeface="Berlin Sans FB Demi" pitchFamily="34" charset="0"/>
              </a:rPr>
              <a:t>DENDI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00166" y="4357694"/>
            <a:ext cx="2143140" cy="646331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latin typeface="Bahnschrift SemiBold" pitchFamily="34" charset="0"/>
              </a:rPr>
              <a:t>GIANNI RODARI:</a:t>
            </a:r>
          </a:p>
          <a:p>
            <a:r>
              <a:rPr lang="it-IT" dirty="0">
                <a:latin typeface="Bahnschrift SemiBold" pitchFamily="34" charset="0"/>
              </a:rPr>
              <a:t>OGNI </a:t>
            </a:r>
            <a:r>
              <a:rPr lang="it-IT" dirty="0" err="1">
                <a:latin typeface="Bahnschrift SemiBold" pitchFamily="34" charset="0"/>
              </a:rPr>
              <a:t>DI</a:t>
            </a:r>
            <a:r>
              <a:rPr lang="it-IT" dirty="0">
                <a:latin typeface="Bahnschrift SemiBold" pitchFamily="34" charset="0"/>
              </a:rPr>
              <a:t> NARRAI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85918" y="5286388"/>
            <a:ext cx="3143272" cy="92333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latin typeface="Bahnschrift SemiBold" pitchFamily="34" charset="0"/>
              </a:rPr>
              <a:t>ANDREA CIMATTI (astrofisico):</a:t>
            </a:r>
          </a:p>
          <a:p>
            <a:r>
              <a:rPr lang="it-IT" dirty="0">
                <a:latin typeface="Bahnschrift SemiBold" pitchFamily="34" charset="0"/>
              </a:rPr>
              <a:t>CANTAI </a:t>
            </a:r>
            <a:r>
              <a:rPr lang="it-IT" dirty="0" err="1">
                <a:latin typeface="Bahnschrift SemiBold" pitchFamily="34" charset="0"/>
              </a:rPr>
              <a:t>DI</a:t>
            </a:r>
            <a:r>
              <a:rPr lang="it-IT" dirty="0">
                <a:latin typeface="Bahnschrift SemiBold" pitchFamily="34" charset="0"/>
              </a:rPr>
              <a:t> MARTE</a:t>
            </a:r>
          </a:p>
        </p:txBody>
      </p:sp>
      <p:pic>
        <p:nvPicPr>
          <p:cNvPr id="15" name="Immagine 14" descr="sudok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9529">
            <a:off x="5799537" y="4589219"/>
            <a:ext cx="1899851" cy="1859252"/>
          </a:xfrm>
          <a:prstGeom prst="rect">
            <a:avLst/>
          </a:prstGeom>
        </p:spPr>
      </p:pic>
      <p:pic>
        <p:nvPicPr>
          <p:cNvPr id="17" name="Immagine 16" descr="pencil-icon-5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714752"/>
            <a:ext cx="2009772" cy="200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2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857224" y="1571612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1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928794" y="1571612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2</a:t>
            </a:r>
          </a:p>
        </p:txBody>
      </p:sp>
      <p:pic>
        <p:nvPicPr>
          <p:cNvPr id="22" name="Immagine 21" descr="johann-bernoulli-2d168744-1f8a-475c-9eac-8aee3b89b6d-resize-750.jpeg"/>
          <p:cNvPicPr>
            <a:picLocks noChangeAspect="1"/>
          </p:cNvPicPr>
          <p:nvPr/>
        </p:nvPicPr>
        <p:blipFill>
          <a:blip r:embed="rId2" cstate="print"/>
          <a:srcRect l="11339" r="14955"/>
          <a:stretch>
            <a:fillRect/>
          </a:stretch>
        </p:blipFill>
        <p:spPr>
          <a:xfrm>
            <a:off x="642910" y="285728"/>
            <a:ext cx="928694" cy="1238400"/>
          </a:xfrm>
          <a:prstGeom prst="rect">
            <a:avLst/>
          </a:prstGeom>
          <a:ln>
            <a:solidFill>
              <a:srgbClr val="F1D92B"/>
            </a:solidFill>
          </a:ln>
        </p:spPr>
      </p:pic>
      <p:pic>
        <p:nvPicPr>
          <p:cNvPr id="23" name="Immagine 22" descr="Galileo galil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85728"/>
            <a:ext cx="915444" cy="1238400"/>
          </a:xfrm>
          <a:prstGeom prst="rect">
            <a:avLst/>
          </a:prstGeom>
          <a:ln>
            <a:solidFill>
              <a:srgbClr val="F1D92B"/>
            </a:solidFill>
          </a:ln>
        </p:spPr>
      </p:pic>
      <p:pic>
        <p:nvPicPr>
          <p:cNvPr id="25" name="Immagine 24" descr="GAU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476" y="285728"/>
            <a:ext cx="927840" cy="1238258"/>
          </a:xfrm>
          <a:prstGeom prst="rect">
            <a:avLst/>
          </a:prstGeom>
          <a:ln>
            <a:solidFill>
              <a:srgbClr val="F1D92B"/>
            </a:solidFill>
          </a:ln>
        </p:spPr>
      </p:pic>
      <p:sp>
        <p:nvSpPr>
          <p:cNvPr id="26" name="Rettangolo 25"/>
          <p:cNvSpPr/>
          <p:nvPr/>
        </p:nvSpPr>
        <p:spPr>
          <a:xfrm>
            <a:off x="3000364" y="1571612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3</a:t>
            </a:r>
          </a:p>
        </p:txBody>
      </p:sp>
      <p:pic>
        <p:nvPicPr>
          <p:cNvPr id="29" name="Immagine 28" descr="katherine john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285728"/>
            <a:ext cx="928694" cy="1238400"/>
          </a:xfrm>
          <a:prstGeom prst="rect">
            <a:avLst/>
          </a:prstGeom>
          <a:ln>
            <a:solidFill>
              <a:srgbClr val="F1D92B"/>
            </a:solidFill>
          </a:ln>
        </p:spPr>
      </p:pic>
      <p:sp>
        <p:nvSpPr>
          <p:cNvPr id="30" name="Rettangolo 29"/>
          <p:cNvSpPr/>
          <p:nvPr/>
        </p:nvSpPr>
        <p:spPr>
          <a:xfrm>
            <a:off x="4091133" y="1571612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4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857224" y="3500414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5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928794" y="3500414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6</a:t>
            </a:r>
          </a:p>
        </p:txBody>
      </p:sp>
      <p:pic>
        <p:nvPicPr>
          <p:cNvPr id="31" name="Immagine 30" descr="johann-bernoulli-2d168744-1f8a-475c-9eac-8aee3b89b6d-resize-75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16" y="2214554"/>
            <a:ext cx="928800" cy="1238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1D92B"/>
            </a:solidFill>
          </a:ln>
        </p:spPr>
      </p:pic>
      <p:pic>
        <p:nvPicPr>
          <p:cNvPr id="34" name="Immagine 33" descr="GAU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2214554"/>
            <a:ext cx="955179" cy="1238400"/>
          </a:xfrm>
          <a:prstGeom prst="rect">
            <a:avLst/>
          </a:prstGeom>
          <a:ln>
            <a:solidFill>
              <a:srgbClr val="F1D92B"/>
            </a:solidFill>
          </a:ln>
        </p:spPr>
      </p:pic>
      <p:sp>
        <p:nvSpPr>
          <p:cNvPr id="35" name="Rettangolo 34"/>
          <p:cNvSpPr/>
          <p:nvPr/>
        </p:nvSpPr>
        <p:spPr>
          <a:xfrm>
            <a:off x="3000364" y="3500414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7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071934" y="3500414"/>
            <a:ext cx="500066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D00000"/>
                </a:solidFill>
              </a:rPr>
              <a:t>8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1142976" y="4286256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  3.000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1142976" y="4714884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  4.000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1142976" y="5143512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  6.000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1142976" y="5572140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16.000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2786050" y="4286256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 23.000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2786050" y="4714884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 32.000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2786050" y="5143512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  66.000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2786050" y="5572140"/>
            <a:ext cx="1500198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dirty="0">
                <a:solidFill>
                  <a:srgbClr val="D00000"/>
                </a:solidFill>
              </a:rPr>
              <a:t>€ 100.000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1142976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TOTALE : € 250.000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3" name="Rettangolo 72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CasellaDiTesto 73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75" name="Rettangolo 74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CasellaDiTesto 75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77" name="Rettangolo 76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79" name="Rettangolo 78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CasellaDiTesto 79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81" name="Rettangolo 80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CasellaDiTesto 81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83" name="Rettangolo 82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CasellaDiTesto 83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85" name="Rettangolo 84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pic>
        <p:nvPicPr>
          <p:cNvPr id="47" name="Immagine 46" descr="Campionato-Italiano-di-Calcolo-Mentale-2019-012-e15523248148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4479" y="2214554"/>
            <a:ext cx="925242" cy="1238400"/>
          </a:xfrm>
          <a:prstGeom prst="rect">
            <a:avLst/>
          </a:prstGeom>
          <a:ln>
            <a:solidFill>
              <a:srgbClr val="F1D92B"/>
            </a:solidFill>
          </a:ln>
        </p:spPr>
      </p:pic>
      <p:pic>
        <p:nvPicPr>
          <p:cNvPr id="51" name="Immagine 50" descr="CwVOnqEWgAAhN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19" y="2214554"/>
            <a:ext cx="930980" cy="1238400"/>
          </a:xfrm>
          <a:prstGeom prst="rect">
            <a:avLst/>
          </a:prstGeom>
          <a:ln>
            <a:solidFill>
              <a:srgbClr val="F1D92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 animBg="1"/>
      <p:bldP spid="30" grpId="0" animBg="1"/>
      <p:bldP spid="27" grpId="0" animBg="1"/>
      <p:bldP spid="28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2910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n>
                  <a:solidFill>
                    <a:schemeClr val="bg1"/>
                  </a:solidFill>
                </a:ln>
                <a:latin typeface="Berlin Sans FB Demi" pitchFamily="34" charset="0"/>
              </a:rPr>
              <a:t>CAMPIONATI </a:t>
            </a:r>
            <a:r>
              <a:rPr lang="it-IT" sz="3200" dirty="0" err="1">
                <a:ln>
                  <a:solidFill>
                    <a:schemeClr val="bg1"/>
                  </a:solidFill>
                </a:ln>
                <a:latin typeface="Berlin Sans FB Demi" pitchFamily="34" charset="0"/>
              </a:rPr>
              <a:t>DI</a:t>
            </a:r>
            <a:r>
              <a:rPr lang="it-IT" sz="3200" dirty="0">
                <a:ln>
                  <a:solidFill>
                    <a:schemeClr val="bg1"/>
                  </a:solidFill>
                </a:ln>
                <a:latin typeface="Berlin Sans FB Demi" pitchFamily="34" charset="0"/>
              </a:rPr>
              <a:t> GIOCHI MATEMATICI</a:t>
            </a:r>
          </a:p>
        </p:txBody>
      </p:sp>
      <p:pic>
        <p:nvPicPr>
          <p:cNvPr id="8" name="Immagine 7" descr="sudok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9529">
            <a:off x="5799537" y="4589219"/>
            <a:ext cx="1899851" cy="1859252"/>
          </a:xfrm>
          <a:prstGeom prst="rect">
            <a:avLst/>
          </a:prstGeom>
        </p:spPr>
      </p:pic>
      <p:pic>
        <p:nvPicPr>
          <p:cNvPr id="9" name="Immagine 8" descr="pencil-icon-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714752"/>
            <a:ext cx="2009772" cy="2009772"/>
          </a:xfrm>
          <a:prstGeom prst="rect">
            <a:avLst/>
          </a:prstGeom>
        </p:spPr>
      </p:pic>
      <p:pic>
        <p:nvPicPr>
          <p:cNvPr id="10" name="Immagine 9" descr="Scienza-io-con-targa-4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85723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4643438" y="1785926"/>
            <a:ext cx="35719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it-IT" dirty="0">
                <a:latin typeface="Berlin Sans FB" pitchFamily="34" charset="0"/>
              </a:rPr>
              <a:t>Nel 2000 Giorgio </a:t>
            </a:r>
            <a:r>
              <a:rPr lang="it-IT" dirty="0" err="1">
                <a:latin typeface="Berlin Sans FB" pitchFamily="34" charset="0"/>
              </a:rPr>
              <a:t>Dendi</a:t>
            </a:r>
            <a:r>
              <a:rPr lang="it-IT" dirty="0">
                <a:latin typeface="Berlin Sans FB" pitchFamily="34" charset="0"/>
              </a:rPr>
              <a:t> vince i Campionati Italiani di Giochi Matematici ed il titolo internazionale dopo qualche mese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14348" y="4500570"/>
            <a:ext cx="4143404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Berlin Sans FB" pitchFamily="34" charset="0"/>
              </a:rPr>
              <a:t>I Campionati internazionali di giochi matematici sono delle gare di logica e matematica ricreativa rivolte principalmente agli studenti, organizzate annualmente dalla </a:t>
            </a:r>
            <a:r>
              <a:rPr lang="it-IT" dirty="0" err="1">
                <a:latin typeface="Berlin Sans FB" pitchFamily="34" charset="0"/>
              </a:rPr>
              <a:t>Fédération</a:t>
            </a:r>
            <a:r>
              <a:rPr lang="it-IT" dirty="0">
                <a:latin typeface="Berlin Sans FB" pitchFamily="34" charset="0"/>
              </a:rPr>
              <a:t> </a:t>
            </a:r>
            <a:r>
              <a:rPr lang="it-IT" dirty="0" err="1">
                <a:latin typeface="Berlin Sans FB" pitchFamily="34" charset="0"/>
              </a:rPr>
              <a:t>Française</a:t>
            </a:r>
            <a:r>
              <a:rPr lang="it-IT" dirty="0">
                <a:latin typeface="Berlin Sans FB" pitchFamily="34" charset="0"/>
              </a:rPr>
              <a:t> </a:t>
            </a:r>
            <a:r>
              <a:rPr lang="it-IT" dirty="0" err="1">
                <a:latin typeface="Berlin Sans FB" pitchFamily="34" charset="0"/>
              </a:rPr>
              <a:t>des</a:t>
            </a:r>
            <a:r>
              <a:rPr lang="it-IT" dirty="0">
                <a:latin typeface="Berlin Sans FB" pitchFamily="34" charset="0"/>
              </a:rPr>
              <a:t> </a:t>
            </a:r>
            <a:r>
              <a:rPr lang="it-IT" dirty="0" err="1">
                <a:latin typeface="Berlin Sans FB" pitchFamily="34" charset="0"/>
              </a:rPr>
              <a:t>Jeux</a:t>
            </a:r>
            <a:r>
              <a:rPr lang="it-IT" dirty="0">
                <a:latin typeface="Berlin Sans FB" pitchFamily="34" charset="0"/>
              </a:rPr>
              <a:t> </a:t>
            </a:r>
            <a:r>
              <a:rPr lang="it-IT" dirty="0" err="1">
                <a:latin typeface="Berlin Sans FB" pitchFamily="34" charset="0"/>
              </a:rPr>
              <a:t>Mathématiques</a:t>
            </a:r>
            <a:r>
              <a:rPr lang="it-IT" dirty="0">
                <a:latin typeface="Berlin Sans FB" pitchFamily="34" charset="0"/>
              </a:rPr>
              <a:t>, e, per la fase italiana dall’Università Bocconi di Milano</a:t>
            </a:r>
          </a:p>
        </p:txBody>
      </p:sp>
      <p:sp>
        <p:nvSpPr>
          <p:cNvPr id="11" name="Rettangolo 10">
            <a:hlinkClick r:id="rId5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9990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N°7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7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428860" y="4429132"/>
            <a:ext cx="3286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Bookman Old Style" pitchFamily="18" charset="0"/>
              </a:rPr>
              <a:t>TOMMASO LORENZI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643174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nato a Verbania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36 anni</a:t>
            </a:r>
          </a:p>
        </p:txBody>
      </p:sp>
      <p:pic>
        <p:nvPicPr>
          <p:cNvPr id="25" name="Immagine 24" descr="TOMMASO LORENZI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500174"/>
            <a:ext cx="2871161" cy="285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6" name="Immagine 25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€ 100.000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C18426-E471-4CEA-99CD-A6121D31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26186"/>
            <a:ext cx="3386360" cy="1817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>
                <a:latin typeface="Copperplate Gothic Bold" panose="020E0705020206020404" pitchFamily="34" charset="0"/>
              </a:rPr>
              <a:t>TOMMASO LORENZI</a:t>
            </a:r>
          </a:p>
        </p:txBody>
      </p:sp>
      <p:pic>
        <p:nvPicPr>
          <p:cNvPr id="9" name="Immagine 8" descr="Immagine che contiene lavagna, testo&#10;&#10;Descrizione generata automaticamente">
            <a:extLst>
              <a:ext uri="{FF2B5EF4-FFF2-40B4-BE49-F238E27FC236}">
                <a16:creationId xmlns:a16="http://schemas.microsoft.com/office/drawing/2014/main" xmlns="" id="{F4E4EF7C-5996-48B3-9A6D-BEA9C39F7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7" r="6636" b="-2"/>
          <a:stretch/>
        </p:blipFill>
        <p:spPr>
          <a:xfrm>
            <a:off x="-1644" y="10"/>
            <a:ext cx="6327255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pic>
        <p:nvPicPr>
          <p:cNvPr id="23" name="Immagine 22" descr="TOMMASO LORENZI.jfif">
            <a:extLst>
              <a:ext uri="{FF2B5EF4-FFF2-40B4-BE49-F238E27FC236}">
                <a16:creationId xmlns:a16="http://schemas.microsoft.com/office/drawing/2014/main" xmlns="" id="{BBBDE91F-7D30-4342-A61E-BFFC336E53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311" y="2921525"/>
            <a:ext cx="2871161" cy="28584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3BACFE3-C49F-46C3-B132-AEA8FEAD4C98}"/>
              </a:ext>
            </a:extLst>
          </p:cNvPr>
          <p:cNvSpPr txBox="1"/>
          <p:nvPr/>
        </p:nvSpPr>
        <p:spPr>
          <a:xfrm>
            <a:off x="-13149" y="4854059"/>
            <a:ext cx="3709548" cy="203132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si occupa di modelli matematici che descrivono la dinamica evolutiva di sistemi biologici, siano essi popolazioni di cellule, gruppi di individui o intere specie viventi. </a:t>
            </a:r>
          </a:p>
        </p:txBody>
      </p:sp>
    </p:spTree>
    <p:extLst>
      <p:ext uri="{BB962C8B-B14F-4D97-AF65-F5344CB8AC3E}">
        <p14:creationId xmlns:p14="http://schemas.microsoft.com/office/powerpoint/2010/main" xmlns="" val="3895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C18426-E471-4CEA-99CD-A6121D31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054" y="1922397"/>
            <a:ext cx="3170336" cy="18186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 dirty="0">
                <a:latin typeface="Copperplate Gothic Bold" panose="020E0705020206020404" pitchFamily="34" charset="0"/>
              </a:rPr>
              <a:t>LA FUNZIONE LOGISTICA</a:t>
            </a:r>
          </a:p>
        </p:txBody>
      </p:sp>
      <p:pic>
        <p:nvPicPr>
          <p:cNvPr id="9" name="Immagine 8" descr="Immagine che contiene lavagna, testo&#10;&#10;Descrizione generata automaticamente">
            <a:extLst>
              <a:ext uri="{FF2B5EF4-FFF2-40B4-BE49-F238E27FC236}">
                <a16:creationId xmlns:a16="http://schemas.microsoft.com/office/drawing/2014/main" xmlns="" id="{F4E4EF7C-5996-48B3-9A6D-BEA9C39F7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7" r="6636" b="-2"/>
          <a:stretch/>
        </p:blipFill>
        <p:spPr>
          <a:xfrm>
            <a:off x="-1644" y="10"/>
            <a:ext cx="6327255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BD7DF67-F7DF-4F1E-ABE9-54F9FD6497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3" y="3976479"/>
            <a:ext cx="4526612" cy="26928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29C8659-07D2-4BEC-9B98-5121E2584D9D}"/>
              </a:ext>
            </a:extLst>
          </p:cNvPr>
          <p:cNvSpPr/>
          <p:nvPr/>
        </p:nvSpPr>
        <p:spPr>
          <a:xfrm>
            <a:off x="6325610" y="332656"/>
            <a:ext cx="2628985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Una funzione logistica o curva logistica descrive una curva ad </a:t>
            </a:r>
            <a:r>
              <a:rPr lang="it-IT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di crescita di alcuni tipi di popolazioni.</a:t>
            </a:r>
            <a:endParaRPr lang="it-IT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518EF46-EC00-4FAE-AC98-5D7F50CA7BCB}"/>
                  </a:ext>
                </a:extLst>
              </p:cNvPr>
              <p:cNvSpPr/>
              <p:nvPr/>
            </p:nvSpPr>
            <p:spPr>
              <a:xfrm>
                <a:off x="2088420" y="5762189"/>
                <a:ext cx="2147126" cy="90717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it-IT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it-IT" i="1">
                          <a:solidFill>
                            <a:srgbClr val="222222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τ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1+</m:t>
                          </m:r>
                          <m:r>
                            <a:rPr lang="it-IT" i="1">
                              <a:solidFill>
                                <a:srgbClr val="2222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22222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τ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18EF46-EC00-4FAE-AC98-5D7F50CA7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20" y="5762189"/>
                <a:ext cx="2147126" cy="90717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9990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4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N°8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61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357422" y="44291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ALESSANDRA CELLETTI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643174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nata a Roma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58 anni</a:t>
            </a:r>
          </a:p>
        </p:txBody>
      </p:sp>
      <p:pic>
        <p:nvPicPr>
          <p:cNvPr id="26" name="Immagine 25" descr="ALESSANDRA CELLETTI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7958" y="1500174"/>
            <a:ext cx="2148832" cy="285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5" name="Immagine 24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€ 23.000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istema sol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magine 7" descr="ALESSANDRA CELLETTI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42852"/>
            <a:ext cx="2291708" cy="3048455"/>
          </a:xfrm>
          <a:prstGeom prst="roundRect">
            <a:avLst>
              <a:gd name="adj" fmla="val 23492"/>
            </a:avLst>
          </a:prstGeom>
          <a:ln w="28575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857224" y="5643578"/>
            <a:ext cx="2214578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Imprint MT Shadow" pitchFamily="82" charset="0"/>
              </a:rPr>
              <a:t>La sua attività di ricerca riguarda la meccanica celeste.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28860" y="1357298"/>
            <a:ext cx="2643206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Imprint MT Shadow" pitchFamily="82" charset="0"/>
              </a:rPr>
              <a:t>E’ socio fondatore della Società Italiana di Meccanica Celeste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72132" y="4214818"/>
            <a:ext cx="2857520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Imprint MT Shadow" pitchFamily="82" charset="0"/>
              </a:rPr>
              <a:t>Insegna Fisica Matematica all’Università </a:t>
            </a:r>
            <a:r>
              <a:rPr lang="it-IT" dirty="0" err="1">
                <a:latin typeface="Imprint MT Shadow" pitchFamily="82" charset="0"/>
              </a:rPr>
              <a:t>Tor</a:t>
            </a:r>
            <a:r>
              <a:rPr lang="it-IT" dirty="0">
                <a:latin typeface="Imprint MT Shadow" pitchFamily="82" charset="0"/>
              </a:rPr>
              <a:t> Vergata di Roma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357166"/>
            <a:ext cx="571504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Imprint MT Shadow" pitchFamily="82" charset="0"/>
              </a:rPr>
              <a:t>ALESSANDRA </a:t>
            </a:r>
            <a:r>
              <a:rPr lang="it-IT" sz="3600" b="1" dirty="0">
                <a:latin typeface="Imprint MT Shadow" pitchFamily="82" charset="0"/>
              </a:rPr>
              <a:t>CELLETTI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istema sol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28860" y="1357298"/>
            <a:ext cx="6143668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Imprint MT Shadow" pitchFamily="82" charset="0"/>
              </a:rPr>
              <a:t>E’ la branca della meccanica classica che studia il movimento dei corpi celesti, in particolare pianeti, satelliti, asteroidi e comete da un punto di vista fisico-matematico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8596" y="357166"/>
            <a:ext cx="6643734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Imprint MT Shadow" pitchFamily="82" charset="0"/>
              </a:rPr>
              <a:t>LA MECCANICA CELESTE</a:t>
            </a:r>
          </a:p>
        </p:txBody>
      </p:sp>
      <p:pic>
        <p:nvPicPr>
          <p:cNvPr id="11" name="Immagine 10" descr="fasi-lunari-oggi.jpg"/>
          <p:cNvPicPr>
            <a:picLocks noChangeAspect="1"/>
          </p:cNvPicPr>
          <p:nvPr/>
        </p:nvPicPr>
        <p:blipFill>
          <a:blip r:embed="rId4" cstate="print"/>
          <a:srcRect l="23077"/>
          <a:stretch>
            <a:fillRect/>
          </a:stretch>
        </p:blipFill>
        <p:spPr>
          <a:xfrm>
            <a:off x="4095227" y="2714621"/>
            <a:ext cx="5048805" cy="4143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1928794" y="2500306"/>
            <a:ext cx="3357586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Imprint MT Shadow" pitchFamily="82" charset="0"/>
              </a:rPr>
              <a:t>La Luna rivolge sempre la stessa faccia verso la Terra, cioè ruota in maniera sincrona: Terra e Luna sono in “risonanza”</a:t>
            </a:r>
          </a:p>
        </p:txBody>
      </p:sp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99903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IN CASO </a:t>
            </a:r>
            <a:r>
              <a:rPr lang="it-IT" dirty="0" err="1" smtClean="0"/>
              <a:t>DI</a:t>
            </a:r>
            <a:r>
              <a:rPr lang="it-IT" smtClean="0"/>
              <a:t> ERRORE …..</a:t>
            </a:r>
            <a:endParaRPr lang="it-IT" dirty="0"/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571472" y="3357562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1 – </a:t>
            </a:r>
            <a:r>
              <a:rPr lang="it-IT" sz="2000" b="1" dirty="0" err="1">
                <a:solidFill>
                  <a:srgbClr val="D00000"/>
                </a:solidFill>
              </a:rPr>
              <a:t>F.Poma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2500298" y="3357562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2 – </a:t>
            </a:r>
            <a:r>
              <a:rPr lang="it-IT" sz="2000" b="1" dirty="0" err="1">
                <a:solidFill>
                  <a:srgbClr val="D00000"/>
                </a:solidFill>
              </a:rPr>
              <a:t>S.Vergari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7" name="Rettangolo 6">
            <a:hlinkClick r:id="rId4" action="ppaction://hlinksldjump"/>
          </p:cNvPr>
          <p:cNvSpPr/>
          <p:nvPr/>
        </p:nvSpPr>
        <p:spPr>
          <a:xfrm>
            <a:off x="4500562" y="3357562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3 – </a:t>
            </a:r>
            <a:r>
              <a:rPr lang="it-IT" sz="2000" b="1" dirty="0" err="1">
                <a:solidFill>
                  <a:srgbClr val="D00000"/>
                </a:solidFill>
              </a:rPr>
              <a:t>E.Mereu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6500826" y="3357562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4 – </a:t>
            </a:r>
            <a:r>
              <a:rPr lang="it-IT" sz="2000" b="1" dirty="0" err="1">
                <a:solidFill>
                  <a:srgbClr val="D00000"/>
                </a:solidFill>
              </a:rPr>
              <a:t>A.Figalli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9" name="Rettangolo 8">
            <a:hlinkClick r:id="rId6" action="ppaction://hlinksldjump"/>
          </p:cNvPr>
          <p:cNvSpPr/>
          <p:nvPr/>
        </p:nvSpPr>
        <p:spPr>
          <a:xfrm>
            <a:off x="571472" y="6286520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5 </a:t>
            </a:r>
            <a:r>
              <a:rPr lang="it-IT" sz="2000" b="1" dirty="0" err="1">
                <a:solidFill>
                  <a:srgbClr val="D00000"/>
                </a:solidFill>
              </a:rPr>
              <a:t>–E.Di</a:t>
            </a:r>
            <a:r>
              <a:rPr lang="it-IT" sz="2000" b="1" dirty="0">
                <a:solidFill>
                  <a:srgbClr val="D00000"/>
                </a:solidFill>
              </a:rPr>
              <a:t> </a:t>
            </a:r>
            <a:r>
              <a:rPr lang="it-IT" sz="2000" b="1" dirty="0" err="1">
                <a:solidFill>
                  <a:srgbClr val="D00000"/>
                </a:solidFill>
              </a:rPr>
              <a:t>Nezza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10" name="Rettangolo 9">
            <a:hlinkClick r:id="rId7" action="ppaction://hlinksldjump"/>
          </p:cNvPr>
          <p:cNvSpPr/>
          <p:nvPr/>
        </p:nvSpPr>
        <p:spPr>
          <a:xfrm>
            <a:off x="2500298" y="6286520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6 – </a:t>
            </a:r>
            <a:r>
              <a:rPr lang="it-IT" sz="2000" b="1" dirty="0" err="1">
                <a:solidFill>
                  <a:srgbClr val="D00000"/>
                </a:solidFill>
              </a:rPr>
              <a:t>G.Dendi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11" name="Rettangolo 10">
            <a:hlinkClick r:id="rId8" action="ppaction://hlinksldjump"/>
          </p:cNvPr>
          <p:cNvSpPr/>
          <p:nvPr/>
        </p:nvSpPr>
        <p:spPr>
          <a:xfrm>
            <a:off x="4500562" y="6286520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7 – </a:t>
            </a:r>
            <a:r>
              <a:rPr lang="it-IT" sz="2000" b="1" dirty="0" err="1">
                <a:solidFill>
                  <a:srgbClr val="D00000"/>
                </a:solidFill>
              </a:rPr>
              <a:t>T.Lorenzi</a:t>
            </a:r>
            <a:endParaRPr lang="it-IT" sz="2000" b="1" dirty="0">
              <a:solidFill>
                <a:srgbClr val="D00000"/>
              </a:solidFill>
            </a:endParaRPr>
          </a:p>
        </p:txBody>
      </p:sp>
      <p:sp>
        <p:nvSpPr>
          <p:cNvPr id="12" name="Rettangolo 11">
            <a:hlinkClick r:id="rId9" action="ppaction://hlinksldjump"/>
          </p:cNvPr>
          <p:cNvSpPr/>
          <p:nvPr/>
        </p:nvSpPr>
        <p:spPr>
          <a:xfrm>
            <a:off x="6500826" y="6286520"/>
            <a:ext cx="1643074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D00000"/>
                </a:solidFill>
              </a:rPr>
              <a:t>8 – </a:t>
            </a:r>
            <a:r>
              <a:rPr lang="it-IT" sz="2000" b="1" dirty="0" err="1">
                <a:solidFill>
                  <a:srgbClr val="D00000"/>
                </a:solidFill>
              </a:rPr>
              <a:t>A.Celetti</a:t>
            </a:r>
            <a:endParaRPr lang="it-IT" sz="2000" b="1" dirty="0">
              <a:solidFill>
                <a:srgbClr val="D00000"/>
              </a:solidFill>
            </a:endParaRPr>
          </a:p>
        </p:txBody>
      </p:sp>
      <p:pic>
        <p:nvPicPr>
          <p:cNvPr id="13" name="Immagine 12" descr="De Fermat tagliato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0826" y="1071546"/>
            <a:ext cx="1643073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Immagine 13" descr="Euclide 2 tagliato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4000504"/>
            <a:ext cx="1643074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Immagine 14" descr="Eulero tagliato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346" y="4000504"/>
            <a:ext cx="1636200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6" name="Immagine 15" descr="Fibonacci tagliato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00298" y="1083453"/>
            <a:ext cx="1636200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7" name="Immagine 16" descr="Gauss tagliat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01313" y="1071546"/>
            <a:ext cx="1634697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8" name="Immagine 17" descr="Ipazia tagliat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03444" y="4000504"/>
            <a:ext cx="1629931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9" name="Immagine 18" descr="Newton tagliato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3382" y="1071546"/>
            <a:ext cx="1636200" cy="21816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0" name="Immagine 19" descr="Pascal tagliato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00826" y="4004208"/>
            <a:ext cx="1639885" cy="2181392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N°1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5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 descr="FLAVIA POM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428736"/>
            <a:ext cx="2143140" cy="28575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7" name="CasellaDiTesto 36"/>
          <p:cNvSpPr txBox="1"/>
          <p:nvPr/>
        </p:nvSpPr>
        <p:spPr>
          <a:xfrm>
            <a:off x="2643174" y="4357694"/>
            <a:ext cx="27860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chemeClr val="bg1"/>
                </a:solidFill>
                <a:latin typeface="Bookman Old Style" pitchFamily="18" charset="0"/>
              </a:rPr>
              <a:t>FLAVIA POMA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714612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Vive a Londra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36 anni</a:t>
            </a:r>
          </a:p>
        </p:txBody>
      </p:sp>
      <p:pic>
        <p:nvPicPr>
          <p:cNvPr id="25" name="Immagine 24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6" name="Immagine 25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€ 4.000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FLAVIA POMA</a:t>
            </a:r>
          </a:p>
        </p:txBody>
      </p:sp>
      <p:pic>
        <p:nvPicPr>
          <p:cNvPr id="5" name="Immagine 4" descr="oma 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677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14612" y="214290"/>
            <a:ext cx="4643470" cy="76944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>
              <a:rot lat="0" lon="1200000" rev="150000"/>
            </a:camera>
            <a:lightRig rig="threePt" dir="t"/>
          </a:scene3d>
          <a:sp3d extrusionH="76200" contourW="12700" prstMaterial="matte">
            <a:bevelT prst="angle"/>
            <a:extrusionClr>
              <a:schemeClr val="tx1"/>
            </a:extrusionClr>
            <a:contourClr>
              <a:srgbClr val="00206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FLAVIA POMA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2844" y="1214422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- Ha studiato alla Normale di Pisa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42844" y="1714488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2800" b="1" dirty="0">
                <a:latin typeface="Bahnschrift Light Condensed" pitchFamily="34" charset="0"/>
              </a:rPr>
              <a:t> Vive a Londra, dove lavora come analista quantitativo a </a:t>
            </a:r>
            <a:r>
              <a:rPr lang="it-IT" sz="2800" b="1" dirty="0" err="1">
                <a:latin typeface="Bahnschrift Light Condensed" pitchFamily="34" charset="0"/>
              </a:rPr>
              <a:t>Lloyds</a:t>
            </a:r>
            <a:endParaRPr lang="it-IT" sz="2800" b="1" dirty="0">
              <a:latin typeface="Bahnschrift Light Condensed" pitchFamily="34" charset="0"/>
            </a:endParaRPr>
          </a:p>
        </p:txBody>
      </p:sp>
      <p:pic>
        <p:nvPicPr>
          <p:cNvPr id="11" name="Immagine 10" descr="flavia 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4071966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 descr="LLOYS-1002x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876"/>
            <a:ext cx="4214842" cy="243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FLAVIA POMA</a:t>
            </a:r>
          </a:p>
        </p:txBody>
      </p:sp>
      <p:pic>
        <p:nvPicPr>
          <p:cNvPr id="5" name="Immagine 4" descr="oma 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677" cy="6858000"/>
          </a:xfrm>
          <a:prstGeom prst="rect">
            <a:avLst/>
          </a:prstGeom>
        </p:spPr>
      </p:pic>
      <p:pic>
        <p:nvPicPr>
          <p:cNvPr id="8" name="Immagine 7" descr="poma soldi con trasparen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3521280" cy="45005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4282" y="214290"/>
            <a:ext cx="8715436" cy="76944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>
              <a:rot lat="0" lon="1200000" rev="150000"/>
            </a:camera>
            <a:lightRig rig="threePt" dir="t"/>
          </a:scene3d>
          <a:sp3d extrusionH="76200" contourW="12700" prstMaterial="matte">
            <a:bevelT prst="angle"/>
            <a:extrusionClr>
              <a:schemeClr val="tx1"/>
            </a:extrusionClr>
            <a:contourClr>
              <a:srgbClr val="00206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ANALISI QUANTITATIVA: CHE COS’È?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07665" y="1198021"/>
            <a:ext cx="450059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itchFamily="34" charset="0"/>
              </a:rPr>
              <a:t>Tecnica di analisi finanziaria che cerca di capire il comportamento dei mercati usando modelli matematici e statistici complessi</a:t>
            </a:r>
          </a:p>
        </p:txBody>
      </p:sp>
      <p:pic>
        <p:nvPicPr>
          <p:cNvPr id="14" name="Immagine 13" descr="uomo d'aff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357298"/>
            <a:ext cx="1571636" cy="1571636"/>
          </a:xfrm>
          <a:prstGeom prst="rect">
            <a:avLst/>
          </a:prstGeom>
        </p:spPr>
      </p:pic>
      <p:pic>
        <p:nvPicPr>
          <p:cNvPr id="15" name="Immagine 14" descr="finan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3710" y="4786322"/>
            <a:ext cx="2867446" cy="19097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Immagine 12" descr="chart-450x3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214686"/>
            <a:ext cx="3107554" cy="207170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1" name="Rettangolo 10">
            <a:hlinkClick r:id="rId7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9990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N°2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417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000232" y="4357694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Bookman Old Style" pitchFamily="18" charset="0"/>
              </a:rPr>
              <a:t>STEFANIA VERGARI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571736" y="485776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nata a Roma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45 anni</a:t>
            </a:r>
          </a:p>
        </p:txBody>
      </p:sp>
      <p:pic>
        <p:nvPicPr>
          <p:cNvPr id="25" name="Immagine 24" descr="STAFANIA VERGA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428736"/>
            <a:ext cx="2857520" cy="285752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6" name="Immagine 25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€ 16.000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214290"/>
            <a:ext cx="4500594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it-IT" sz="4400" dirty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STEFANIA VERGARI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57686" y="107154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" pitchFamily="34" charset="0"/>
              </a:rPr>
              <a:t>Dal 2003 è Tenente dell’Aeronautica Militare </a:t>
            </a:r>
          </a:p>
        </p:txBody>
      </p:sp>
      <p:pic>
        <p:nvPicPr>
          <p:cNvPr id="16" name="Segnaposto contenuto 15" descr="Vergar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357298"/>
            <a:ext cx="3804073" cy="5072098"/>
          </a:xfrm>
        </p:spPr>
      </p:pic>
      <p:sp>
        <p:nvSpPr>
          <p:cNvPr id="17" name="CasellaDiTesto 16"/>
          <p:cNvSpPr txBox="1"/>
          <p:nvPr/>
        </p:nvSpPr>
        <p:spPr>
          <a:xfrm>
            <a:off x="4357686" y="171448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" pitchFamily="34" charset="0"/>
              </a:rPr>
              <a:t>Attualmente si occupa dell’elaborazione dei dati climatici per studiare l’andamento del clima in Italia</a:t>
            </a:r>
          </a:p>
        </p:txBody>
      </p:sp>
      <p:pic>
        <p:nvPicPr>
          <p:cNvPr id="18" name="Immagine 17" descr="Meteo-2811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643182"/>
            <a:ext cx="3381369" cy="377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214290"/>
            <a:ext cx="867877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it-IT" sz="4000" dirty="0"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LA MATEMATICA NELLA METEOROLOGIA</a:t>
            </a:r>
          </a:p>
        </p:txBody>
      </p:sp>
      <p:pic>
        <p:nvPicPr>
          <p:cNvPr id="8" name="Segnaposto contenuto 7" descr="ne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4286256"/>
            <a:ext cx="1159244" cy="1102232"/>
          </a:xfrm>
        </p:spPr>
      </p:pic>
      <p:pic>
        <p:nvPicPr>
          <p:cNvPr id="9" name="Immagine 8" descr="nuv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1"/>
            <a:ext cx="1214446" cy="1112023"/>
          </a:xfrm>
          <a:prstGeom prst="rect">
            <a:avLst/>
          </a:prstGeom>
        </p:spPr>
      </p:pic>
      <p:pic>
        <p:nvPicPr>
          <p:cNvPr id="10" name="Immagine 9" descr="piogg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286257"/>
            <a:ext cx="1104042" cy="1104042"/>
          </a:xfrm>
          <a:prstGeom prst="rect">
            <a:avLst/>
          </a:prstGeom>
        </p:spPr>
      </p:pic>
      <p:pic>
        <p:nvPicPr>
          <p:cNvPr id="11" name="Immagine 10" descr="sole nuv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5572141"/>
            <a:ext cx="1127139" cy="1104042"/>
          </a:xfrm>
          <a:prstGeom prst="rect">
            <a:avLst/>
          </a:prstGeom>
        </p:spPr>
      </p:pic>
      <p:pic>
        <p:nvPicPr>
          <p:cNvPr id="12" name="Immagine 11" descr="so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5572141"/>
            <a:ext cx="1072369" cy="1104042"/>
          </a:xfrm>
          <a:prstGeom prst="rect">
            <a:avLst/>
          </a:prstGeom>
        </p:spPr>
      </p:pic>
      <p:pic>
        <p:nvPicPr>
          <p:cNvPr id="13" name="Immagine 12" descr="tempora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4286257"/>
            <a:ext cx="1117616" cy="110404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429256" y="114298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" pitchFamily="34" charset="0"/>
              </a:rPr>
              <a:t>Molto importanti sono gli studi statistici e delle probabilità</a:t>
            </a:r>
          </a:p>
        </p:txBody>
      </p:sp>
      <p:pic>
        <p:nvPicPr>
          <p:cNvPr id="15" name="Immagine 14" descr="2019_LUGLIO_30anni_3decenni_temp_4_più_20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142984"/>
            <a:ext cx="4841960" cy="307183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429256" y="214311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ahnschrift" pitchFamily="34" charset="0"/>
              </a:rPr>
              <a:t>Esistono limiti di </a:t>
            </a:r>
            <a:r>
              <a:rPr lang="it-IT" dirty="0" err="1">
                <a:solidFill>
                  <a:schemeClr val="bg1"/>
                </a:solidFill>
                <a:latin typeface="Bahnschrift" pitchFamily="34" charset="0"/>
              </a:rPr>
              <a:t>predicibilità</a:t>
            </a:r>
            <a:r>
              <a:rPr lang="it-IT" dirty="0">
                <a:solidFill>
                  <a:schemeClr val="bg1"/>
                </a:solidFill>
                <a:latin typeface="Bahnschrift" pitchFamily="34" charset="0"/>
              </a:rPr>
              <a:t> a causa dell’effetto farfalla</a:t>
            </a:r>
          </a:p>
        </p:txBody>
      </p:sp>
      <p:pic>
        <p:nvPicPr>
          <p:cNvPr id="17" name="Immagine 16" descr="rosadeivent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3857628"/>
            <a:ext cx="3535238" cy="2757486"/>
          </a:xfrm>
          <a:prstGeom prst="rect">
            <a:avLst/>
          </a:prstGeom>
        </p:spPr>
      </p:pic>
      <p:sp>
        <p:nvSpPr>
          <p:cNvPr id="18" name="Rettangolo 17">
            <a:hlinkClick r:id="rId10" action="ppaction://hlinksldjump"/>
          </p:cNvPr>
          <p:cNvSpPr/>
          <p:nvPr/>
        </p:nvSpPr>
        <p:spPr>
          <a:xfrm>
            <a:off x="8641156" y="6429396"/>
            <a:ext cx="378000" cy="37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99903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77156" y="6462586"/>
            <a:ext cx="324000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14412" y="285728"/>
            <a:ext cx="8229600" cy="1143000"/>
          </a:xfrm>
        </p:spPr>
        <p:txBody>
          <a:bodyPr/>
          <a:lstStyle/>
          <a:p>
            <a:r>
              <a:rPr lang="it-IT" dirty="0"/>
              <a:t>IGNOTO N°3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86446" y="57148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857916" y="64291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ANALISTA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86446" y="128586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57916" y="135729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ASTRONOMO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6446" y="200024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57916" y="207167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ENIGMISTA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86446" y="2714620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7916" y="2786058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GEOMETRA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786446" y="3429000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57884" y="3500438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BIOLOGIA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786446" y="4214818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857884" y="4286256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FINANZA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786446" y="5000636"/>
            <a:ext cx="3357554" cy="714380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857884" y="5072074"/>
            <a:ext cx="3000364" cy="615553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D00000"/>
                </a:solidFill>
              </a:rPr>
              <a:t>MATEMATICO APPLICATO ALLA </a:t>
            </a:r>
            <a:r>
              <a:rPr lang="it-IT" b="1" dirty="0">
                <a:solidFill>
                  <a:srgbClr val="D00000"/>
                </a:solidFill>
              </a:rPr>
              <a:t>MEDICINA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786446" y="5786454"/>
            <a:ext cx="3357554" cy="642942"/>
          </a:xfrm>
          <a:prstGeom prst="rect">
            <a:avLst/>
          </a:prstGeom>
          <a:solidFill>
            <a:srgbClr val="D00000"/>
          </a:solidFill>
          <a:ln>
            <a:solidFill>
              <a:srgbClr val="D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857884" y="5857892"/>
            <a:ext cx="3000364" cy="523220"/>
          </a:xfrm>
          <a:prstGeom prst="rect">
            <a:avLst/>
          </a:prstGeom>
          <a:solidFill>
            <a:srgbClr val="F1D92B"/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>
                <a:solidFill>
                  <a:srgbClr val="D00000"/>
                </a:solidFill>
              </a:rPr>
              <a:t>METEOROLOGO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8441" name="Equazione" r:id="rId3" imgW="2743200" imgH="5181600" progId="Equation.3">
              <p:embed/>
            </p:oleObj>
          </a:graphicData>
        </a:graphic>
      </p:graphicFrame>
      <p:pic>
        <p:nvPicPr>
          <p:cNvPr id="28" name="Immagine 27" descr="passapor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0119">
            <a:off x="274521" y="1296953"/>
            <a:ext cx="5659632" cy="4779603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2500298" y="1285860"/>
            <a:ext cx="3143272" cy="442915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2000232" y="4357694"/>
            <a:ext cx="4143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Bookman Old Style" pitchFamily="18" charset="0"/>
              </a:rPr>
              <a:t>ELISABETTA MEREU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571736" y="471488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E’ nata a Cagliari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Vive a Barcellona</a:t>
            </a:r>
          </a:p>
          <a:p>
            <a:r>
              <a:rPr lang="it-IT" b="1" dirty="0">
                <a:solidFill>
                  <a:schemeClr val="bg1"/>
                </a:solidFill>
                <a:latin typeface="Bookman Old Style" pitchFamily="18" charset="0"/>
              </a:rPr>
              <a:t>35 anni</a:t>
            </a:r>
          </a:p>
        </p:txBody>
      </p:sp>
      <p:pic>
        <p:nvPicPr>
          <p:cNvPr id="26" name="Immagine 25" descr="ELISABETT AMEREU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0682" y="1428736"/>
            <a:ext cx="2141831" cy="28584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5" name="Immagine 24" descr="tic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336" y="5643578"/>
            <a:ext cx="1081078" cy="1081078"/>
          </a:xfrm>
          <a:prstGeom prst="rect">
            <a:avLst/>
          </a:prstGeom>
        </p:spPr>
      </p:pic>
      <p:pic>
        <p:nvPicPr>
          <p:cNvPr id="27" name="Immagine 26" descr="kisspng-mitchell-aluminium-american-red-cross-symbol-clip-wrong-5abc62510ced63.47155681152229537705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46" y="5728545"/>
            <a:ext cx="1142976" cy="98660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2500298" y="6000768"/>
            <a:ext cx="3143272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</a:rPr>
              <a:t>€ 32.000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 animBg="1"/>
      <p:bldP spid="37" grpId="0"/>
      <p:bldP spid="38" grpId="0"/>
      <p:bldP spid="2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1499</TotalTime>
  <Words>847</Words>
  <Application>Microsoft Office PowerPoint</Application>
  <PresentationFormat>Presentazione su schermo (4:3)</PresentationFormat>
  <Paragraphs>214</Paragraphs>
  <Slides>27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Equazione</vt:lpstr>
      <vt:lpstr>Diapositiva 1</vt:lpstr>
      <vt:lpstr>Diapositiva 2</vt:lpstr>
      <vt:lpstr>IGNOTO N°1</vt:lpstr>
      <vt:lpstr>FLAVIA POMA</vt:lpstr>
      <vt:lpstr>FLAVIA POMA</vt:lpstr>
      <vt:lpstr>IGNOTO N°2</vt:lpstr>
      <vt:lpstr>Diapositiva 7</vt:lpstr>
      <vt:lpstr>Diapositiva 8</vt:lpstr>
      <vt:lpstr>IGNOTO N°3</vt:lpstr>
      <vt:lpstr>Diapositiva 10</vt:lpstr>
      <vt:lpstr>Diapositiva 11</vt:lpstr>
      <vt:lpstr>IGNOTO N°4</vt:lpstr>
      <vt:lpstr>ALESSIO FIGALLI</vt:lpstr>
      <vt:lpstr>Che cos’è la   medaglia Fields?</vt:lpstr>
      <vt:lpstr>IGNOTO N°5</vt:lpstr>
      <vt:lpstr>Diapositiva 16</vt:lpstr>
      <vt:lpstr>Diapositiva 17</vt:lpstr>
      <vt:lpstr>IGNOTO N°6</vt:lpstr>
      <vt:lpstr>Diapositiva 19</vt:lpstr>
      <vt:lpstr>Diapositiva 20</vt:lpstr>
      <vt:lpstr>IGNOTO N°7</vt:lpstr>
      <vt:lpstr>TOMMASO LORENZI</vt:lpstr>
      <vt:lpstr>LA FUNZIONE LOGISTICA</vt:lpstr>
      <vt:lpstr>IGNOTO N°8</vt:lpstr>
      <vt:lpstr>Diapositiva 25</vt:lpstr>
      <vt:lpstr>Diapositiva 26</vt:lpstr>
      <vt:lpstr>IN CASO DI ERRORE 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Utente Windows</cp:lastModifiedBy>
  <cp:revision>169</cp:revision>
  <dcterms:created xsi:type="dcterms:W3CDTF">2020-02-29T12:26:20Z</dcterms:created>
  <dcterms:modified xsi:type="dcterms:W3CDTF">2020-04-20T19:35:24Z</dcterms:modified>
</cp:coreProperties>
</file>