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Raleway"/>
      <p:regular r:id="rId48"/>
      <p:bold r:id="rId49"/>
      <p:italic r:id="rId50"/>
      <p:boldItalic r:id="rId51"/>
    </p:embeddedFont>
    <p:embeddedFont>
      <p:font typeface="Lato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aleway-regular.fntdata"/><Relationship Id="rId47" Type="http://schemas.openxmlformats.org/officeDocument/2006/relationships/slide" Target="slides/slide41.xml"/><Relationship Id="rId49" Type="http://schemas.openxmlformats.org/officeDocument/2006/relationships/font" Target="fonts/Raleway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aleway-boldItalic.fntdata"/><Relationship Id="rId50" Type="http://schemas.openxmlformats.org/officeDocument/2006/relationships/font" Target="fonts/Raleway-italic.fntdata"/><Relationship Id="rId53" Type="http://schemas.openxmlformats.org/officeDocument/2006/relationships/font" Target="fonts/Lato-bold.fntdata"/><Relationship Id="rId52" Type="http://schemas.openxmlformats.org/officeDocument/2006/relationships/font" Target="fonts/Lato-regular.fntdata"/><Relationship Id="rId11" Type="http://schemas.openxmlformats.org/officeDocument/2006/relationships/slide" Target="slides/slide5.xml"/><Relationship Id="rId55" Type="http://schemas.openxmlformats.org/officeDocument/2006/relationships/font" Target="fonts/Lato-boldItalic.fntdata"/><Relationship Id="rId10" Type="http://schemas.openxmlformats.org/officeDocument/2006/relationships/slide" Target="slides/slide4.xml"/><Relationship Id="rId54" Type="http://schemas.openxmlformats.org/officeDocument/2006/relationships/font" Target="fonts/La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5fde78977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e5fde78977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5fde78977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e5fde78977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5fde78977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e5fde78977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5fde78977_0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e5fde78977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5fde78977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e5fde78977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71b51732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71b51732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769e0151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e769e015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5fde78977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e5fde78977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5fde78977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e5fde78977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e5fde78977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e5fde78977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e5fde78977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e5fde78977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e5fde78977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e5fde78977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cb9a0b074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cb9a0b074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e71b51732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e71b51732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e71b51732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e71b51732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e5fde78977_0_9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e5fde78977_0_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e5fde78977_0_10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e5fde78977_0_1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e5fde78977_0_10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e5fde78977_0_10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e5fde78977_0_1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e5fde78977_0_1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e5fde78977_0_1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e5fde78977_0_1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e5fde78977_0_1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e5fde78977_0_1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e5fde78977_0_1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e5fde78977_0_1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e5fde78977_0_1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e5fde78977_0_1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e5fde78977_0_1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e5fde78977_0_1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e71b5173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e71b5173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e5fde78977_0_1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e5fde78977_0_1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cb9a0b074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cb9a0b074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e5fde78977_0_1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e5fde78977_0_1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e5fde78977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e5fde78977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e5fde78977_0_1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e5fde78977_0_1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e5fde78977_0_1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e5fde78977_0_1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e71b51732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e71b51732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5fde7897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e5fde7897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5fde78977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e5fde78977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5fde78977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e5fde78977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y7tUVOwa0jtkIARhvPB-02gYuEVso2Xr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yCYuPR5dKIszNUmDuBbnTDAQbESK1Z5M/view" TargetMode="External"/><Relationship Id="rId7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hyperlink" Target="http://drive.google.com/file/d/1AkV2HO59Q2eACs7wTAos5RsC86Gix4up/view" TargetMode="External"/><Relationship Id="rId8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Relationship Id="rId10" Type="http://schemas.openxmlformats.org/officeDocument/2006/relationships/hyperlink" Target="http://drive.google.com/file/d/1AucxCqEm_PqDiRnYAW-0FlgMe3esOz5D/view" TargetMode="External"/><Relationship Id="rId9" Type="http://schemas.openxmlformats.org/officeDocument/2006/relationships/image" Target="../media/image1.png"/><Relationship Id="rId5" Type="http://schemas.openxmlformats.org/officeDocument/2006/relationships/image" Target="../media/image13.jpg"/><Relationship Id="rId6" Type="http://schemas.openxmlformats.org/officeDocument/2006/relationships/image" Target="../media/image11.png"/><Relationship Id="rId7" Type="http://schemas.openxmlformats.org/officeDocument/2006/relationships/image" Target="../media/image14.jpg"/><Relationship Id="rId8" Type="http://schemas.openxmlformats.org/officeDocument/2006/relationships/hyperlink" Target="http://drive.google.com/file/d/1AcqggT7AV76WPJFJXgMNhbLVez8KVkL9/vie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7.png"/><Relationship Id="rId5" Type="http://schemas.openxmlformats.org/officeDocument/2006/relationships/hyperlink" Target="http://drive.google.com/file/d/1zSWolUJYRej1T3RzMMsNymTtD09APeMi/view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0" Type="http://schemas.openxmlformats.org/officeDocument/2006/relationships/hyperlink" Target="http://drive.google.com/file/d/1AucxCqEm_PqDiRnYAW-0FlgMe3esOz5D/view" TargetMode="External"/><Relationship Id="rId9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hyperlink" Target="http://drive.google.com/file/d/1AcqggT7AV76WPJFJXgMNhbLVez8KVkL9/view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7.png"/><Relationship Id="rId5" Type="http://schemas.openxmlformats.org/officeDocument/2006/relationships/image" Target="../media/image18.jpg"/><Relationship Id="rId6" Type="http://schemas.openxmlformats.org/officeDocument/2006/relationships/hyperlink" Target="http://drive.google.com/file/d/1AkV2HO59Q2eACs7wTAos5RsC86Gix4up/view" TargetMode="External"/><Relationship Id="rId7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44.jpg"/><Relationship Id="rId5" Type="http://schemas.openxmlformats.org/officeDocument/2006/relationships/image" Target="../media/image3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jpg"/><Relationship Id="rId4" Type="http://schemas.openxmlformats.org/officeDocument/2006/relationships/image" Target="../media/image17.png"/><Relationship Id="rId5" Type="http://schemas.openxmlformats.org/officeDocument/2006/relationships/hyperlink" Target="http://drive.google.com/file/d/1y7tUVOwa0jtkIARhvPB-02gYuEVso2Xr/view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://drive.google.com/file/d/1yF01cDHKnxR2OzWmB9L8BTvRdbKpd-x2/view" TargetMode="External"/><Relationship Id="rId8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28.jpg"/><Relationship Id="rId5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20.jpg"/><Relationship Id="rId9" Type="http://schemas.openxmlformats.org/officeDocument/2006/relationships/hyperlink" Target="http://drive.google.com/file/d/19OOIU1uNRI8aqUtAnQQ1mwieFe2fNDjV/view" TargetMode="External"/><Relationship Id="rId5" Type="http://schemas.openxmlformats.org/officeDocument/2006/relationships/image" Target="../media/image29.jpg"/><Relationship Id="rId6" Type="http://schemas.openxmlformats.org/officeDocument/2006/relationships/hyperlink" Target="http://drive.google.com/file/d/1y7tUVOwa0jtkIARhvPB-02gYuEVso2Xr/view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drive.google.com/file/d/19J1PSfmdFJ-FZcpM6S7nYudAkaTRldF-/view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0" Type="http://schemas.openxmlformats.org/officeDocument/2006/relationships/image" Target="../media/image31.jpg"/><Relationship Id="rId9" Type="http://schemas.openxmlformats.org/officeDocument/2006/relationships/image" Target="../media/image44.jpg"/><Relationship Id="rId5" Type="http://schemas.openxmlformats.org/officeDocument/2006/relationships/image" Target="../media/image18.jpg"/><Relationship Id="rId6" Type="http://schemas.openxmlformats.org/officeDocument/2006/relationships/image" Target="../media/image16.jpg"/><Relationship Id="rId7" Type="http://schemas.openxmlformats.org/officeDocument/2006/relationships/image" Target="../media/image28.jpg"/><Relationship Id="rId8" Type="http://schemas.openxmlformats.org/officeDocument/2006/relationships/image" Target="../media/image3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2.jpg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9" Type="http://schemas.openxmlformats.org/officeDocument/2006/relationships/hyperlink" Target="http://drive.google.com/file/d/19VPQtKi_9sRqg5FAj0aNAy2pRUFWjmcC/view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hyperlink" Target="http://drive.google.com/file/d/19TRI09ASJCeem9x2yiS8ykz3-dYDTmuw/view" TargetMode="External"/><Relationship Id="rId8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22.jpg"/><Relationship Id="rId5" Type="http://schemas.openxmlformats.org/officeDocument/2006/relationships/image" Target="../media/image19.png"/><Relationship Id="rId6" Type="http://schemas.openxmlformats.org/officeDocument/2006/relationships/hyperlink" Target="http://drive.google.com/file/d/1AwGnmqV3qYZVezi0J-83oBU4Mte5Meqp/view" TargetMode="External"/><Relationship Id="rId7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13.jpg"/><Relationship Id="rId5" Type="http://schemas.openxmlformats.org/officeDocument/2006/relationships/image" Target="../media/image23.png"/><Relationship Id="rId6" Type="http://schemas.openxmlformats.org/officeDocument/2006/relationships/hyperlink" Target="http://drive.google.com/file/d/1B3T4y8QFV-KuxGWk19lo4qhfbxBkHT3U/view" TargetMode="External"/><Relationship Id="rId7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youtube.com/watch?v=sToqbqP0tFk" TargetMode="External"/><Relationship Id="rId4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Relationship Id="rId4" Type="http://schemas.openxmlformats.org/officeDocument/2006/relationships/hyperlink" Target="http://drive.google.com/file/d/1Q-LDfEVgBWIEX_jq3op3mh6ri2HpiBv4/view" TargetMode="External"/><Relationship Id="rId5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hyperlink" Target="http://drive.google.com/file/d/1yMVNWwn1b2EEXEOlglgp2OT-V35apBrR/view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33.png"/><Relationship Id="rId8" Type="http://schemas.openxmlformats.org/officeDocument/2006/relationships/hyperlink" Target="http://drive.google.com/file/d/1AviQg5HtLuiVb8kvwI2QIC3jIEDlV_KW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6.jpg"/><Relationship Id="rId6" Type="http://schemas.openxmlformats.org/officeDocument/2006/relationships/hyperlink" Target="http://drive.google.com/file/d/1y7tUVOwa0jtkIARhvPB-02gYuEVso2Xr/view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drive.google.com/file/d/1AaEGk-vyeD6h6aWp8-oxJ8LLNmLJ2t7V/view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jpg"/><Relationship Id="rId4" Type="http://schemas.openxmlformats.org/officeDocument/2006/relationships/image" Target="../media/image36.png"/><Relationship Id="rId5" Type="http://schemas.openxmlformats.org/officeDocument/2006/relationships/image" Target="../media/image35.png"/><Relationship Id="rId6" Type="http://schemas.openxmlformats.org/officeDocument/2006/relationships/image" Target="../media/image32.png"/><Relationship Id="rId7" Type="http://schemas.openxmlformats.org/officeDocument/2006/relationships/image" Target="../media/image37.png"/><Relationship Id="rId8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Fx97ZcuY9mA" TargetMode="External"/><Relationship Id="rId4" Type="http://schemas.openxmlformats.org/officeDocument/2006/relationships/image" Target="../media/image3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Fx97ZcuY9mA" TargetMode="External"/><Relationship Id="rId4" Type="http://schemas.openxmlformats.org/officeDocument/2006/relationships/image" Target="../media/image3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9.jpg"/><Relationship Id="rId4" Type="http://schemas.openxmlformats.org/officeDocument/2006/relationships/image" Target="../media/image47.jpg"/><Relationship Id="rId9" Type="http://schemas.openxmlformats.org/officeDocument/2006/relationships/image" Target="../media/image46.jpg"/><Relationship Id="rId5" Type="http://schemas.openxmlformats.org/officeDocument/2006/relationships/hyperlink" Target="http://drive.google.com/file/d/1xnPKHkzkVy2cJU4l-Iv2-m22tBdHHG3M/view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48.jpg"/><Relationship Id="rId8" Type="http://schemas.openxmlformats.org/officeDocument/2006/relationships/image" Target="../media/image5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5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0.png"/><Relationship Id="rId4" Type="http://schemas.openxmlformats.org/officeDocument/2006/relationships/image" Target="../media/image3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png"/><Relationship Id="rId4" Type="http://schemas.openxmlformats.org/officeDocument/2006/relationships/hyperlink" Target="http://drive.google.com/file/d/1xr3fSPLpTKAlhi6wyueSGEcQgIBJfMyP/view" TargetMode="External"/><Relationship Id="rId5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png"/><Relationship Id="rId4" Type="http://schemas.openxmlformats.org/officeDocument/2006/relationships/image" Target="../media/image13.jpg"/><Relationship Id="rId5" Type="http://schemas.openxmlformats.org/officeDocument/2006/relationships/hyperlink" Target="http://drive.google.com/file/d/1xoTd4A4qlzLMDz5bto0_ef2FwPmnV9U-/view" TargetMode="External"/><Relationship Id="rId6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png"/><Relationship Id="rId4" Type="http://schemas.openxmlformats.org/officeDocument/2006/relationships/hyperlink" Target="http://drive.google.com/file/d/1xtoS8F_XepUEddKy0os6V6hgq7ei0l0V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png"/><Relationship Id="rId4" Type="http://schemas.openxmlformats.org/officeDocument/2006/relationships/hyperlink" Target="http://drive.google.com/file/d/1xxWGgpsA_i4PMbt41j5LozBJHqIquKXQ/view" TargetMode="External"/><Relationship Id="rId5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y7tUVOwa0jtkIARhvPB-02gYuEVso2Xr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yA6Wr9Z5MCu9QohwoK05qM9V68ijhDkC/view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14.jpg"/><Relationship Id="rId8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hyperlink" Target="http://drive.google.com/file/d/1AkV2HO59Q2eACs7wTAos5RsC86Gix4up/view" TargetMode="External"/><Relationship Id="rId8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AcqggT7AV76WPJFJXgMNhbLVez8KVkL9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SUONO DELLA GEOMETRIA</a:t>
            </a:r>
            <a:endParaRPr/>
          </a:p>
        </p:txBody>
      </p:sp>
      <p:sp>
        <p:nvSpPr>
          <p:cNvPr id="118" name="Google Shape;118;p25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L’armonia delle trasformazioni </a:t>
            </a:r>
            <a:r>
              <a:rPr lang="it" sz="2400"/>
              <a:t>geometriche</a:t>
            </a:r>
            <a:endParaRPr b="1" sz="2400"/>
          </a:p>
        </p:txBody>
      </p:sp>
      <p:pic>
        <p:nvPicPr>
          <p:cNvPr id="119" name="Google Shape;119;p25"/>
          <p:cNvPicPr preferRelativeResize="0"/>
          <p:nvPr/>
        </p:nvPicPr>
        <p:blipFill rotWithShape="1">
          <a:blip r:embed="rId3">
            <a:alphaModFix/>
          </a:blip>
          <a:srcRect b="0" l="0" r="0" t="6950"/>
          <a:stretch/>
        </p:blipFill>
        <p:spPr>
          <a:xfrm>
            <a:off x="-1" y="2248850"/>
            <a:ext cx="9143999" cy="169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00" y="36378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 txBox="1"/>
          <p:nvPr>
            <p:ph idx="4294967295" type="body"/>
          </p:nvPr>
        </p:nvSpPr>
        <p:spPr>
          <a:xfrm>
            <a:off x="2855550" y="84430"/>
            <a:ext cx="34329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it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RIFLESSIONE </a:t>
            </a:r>
            <a:r>
              <a:rPr b="1" lang="it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rispetto all’asse x</a:t>
            </a:r>
            <a:br>
              <a:rPr lang="it" sz="1200">
                <a:latin typeface="Raleway"/>
                <a:ea typeface="Raleway"/>
                <a:cs typeface="Raleway"/>
                <a:sym typeface="Raleway"/>
              </a:rPr>
            </a:b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225" y="36378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 rotWithShape="1">
          <a:blip r:embed="rId4">
            <a:alphaModFix/>
          </a:blip>
          <a:srcRect b="2742" l="42808" r="0" t="0"/>
          <a:stretch/>
        </p:blipFill>
        <p:spPr>
          <a:xfrm rot="-5400000">
            <a:off x="1351539" y="16310"/>
            <a:ext cx="2148425" cy="3904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 rotWithShape="1">
          <a:blip r:embed="rId4">
            <a:alphaModFix/>
          </a:blip>
          <a:srcRect b="2742" l="0" r="0" t="0"/>
          <a:stretch/>
        </p:blipFill>
        <p:spPr>
          <a:xfrm rot="-5400000">
            <a:off x="566475" y="820323"/>
            <a:ext cx="3756452" cy="3904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34"/>
          <p:cNvCxnSpPr/>
          <p:nvPr/>
        </p:nvCxnSpPr>
        <p:spPr>
          <a:xfrm>
            <a:off x="692650" y="2720988"/>
            <a:ext cx="3466200" cy="132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224" name="Google Shape;224;p34"/>
          <p:cNvPicPr preferRelativeResize="0"/>
          <p:nvPr/>
        </p:nvPicPr>
        <p:blipFill rotWithShape="1">
          <a:blip r:embed="rId5">
            <a:alphaModFix/>
          </a:blip>
          <a:srcRect b="3128" l="45465" r="0" t="0"/>
          <a:stretch/>
        </p:blipFill>
        <p:spPr>
          <a:xfrm rot="-5400000">
            <a:off x="5916688" y="103736"/>
            <a:ext cx="1695701" cy="3911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34"/>
          <p:cNvCxnSpPr/>
          <p:nvPr/>
        </p:nvCxnSpPr>
        <p:spPr>
          <a:xfrm>
            <a:off x="5079325" y="2720988"/>
            <a:ext cx="3466200" cy="132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226" name="Google Shape;226;p34"/>
          <p:cNvPicPr preferRelativeResize="0"/>
          <p:nvPr/>
        </p:nvPicPr>
        <p:blipFill rotWithShape="1">
          <a:blip r:embed="rId5">
            <a:alphaModFix/>
          </a:blip>
          <a:srcRect b="3128" l="-2455" r="57481" t="0"/>
          <a:stretch/>
        </p:blipFill>
        <p:spPr>
          <a:xfrm rot="-5400000">
            <a:off x="6075449" y="1669013"/>
            <a:ext cx="1378176" cy="38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/>
          <p:nvPr/>
        </p:nvSpPr>
        <p:spPr>
          <a:xfrm>
            <a:off x="5330125" y="4285650"/>
            <a:ext cx="2964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CANONE PER MOTO CONTRARIO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5"/>
          <p:cNvPicPr preferRelativeResize="0"/>
          <p:nvPr/>
        </p:nvPicPr>
        <p:blipFill rotWithShape="1">
          <a:blip r:embed="rId3">
            <a:alphaModFix/>
          </a:blip>
          <a:srcRect b="6378" l="0" r="0" t="3148"/>
          <a:stretch/>
        </p:blipFill>
        <p:spPr>
          <a:xfrm rot="-5400000">
            <a:off x="3006114" y="-691101"/>
            <a:ext cx="677200" cy="501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 b="6378" l="0" r="0" t="3148"/>
          <a:stretch/>
        </p:blipFill>
        <p:spPr>
          <a:xfrm flipH="1" rot="-5400000">
            <a:off x="3006301" y="298399"/>
            <a:ext cx="676800" cy="501600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/>
        </p:nvSpPr>
        <p:spPr>
          <a:xfrm>
            <a:off x="0" y="333500"/>
            <a:ext cx="9097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Riflessione rispetto all’asse x della melodia Fra Martino: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35" name="Google Shape;235;p35"/>
          <p:cNvCxnSpPr/>
          <p:nvPr/>
        </p:nvCxnSpPr>
        <p:spPr>
          <a:xfrm flipH="1" rot="10800000">
            <a:off x="589500" y="2259275"/>
            <a:ext cx="5272800" cy="48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36" name="Google Shape;236;p35"/>
          <p:cNvCxnSpPr/>
          <p:nvPr/>
        </p:nvCxnSpPr>
        <p:spPr>
          <a:xfrm rot="10800000">
            <a:off x="765700" y="717850"/>
            <a:ext cx="0" cy="3385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37" name="Google Shape;237;p35"/>
          <p:cNvSpPr txBox="1"/>
          <p:nvPr/>
        </p:nvSpPr>
        <p:spPr>
          <a:xfrm>
            <a:off x="1518450" y="4748000"/>
            <a:ext cx="61182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Otteniamo una sensazione MALINCONICA, tipica del modo minore.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3137325" y="4973425"/>
            <a:ext cx="59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9" name="Google Shape;239;p35" title="fra martino-do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2500" y="10226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 title="fra martino rifl x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2488" y="317001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7">
            <a:alphaModFix/>
          </a:blip>
          <a:srcRect b="2742" l="0" r="0" t="0"/>
          <a:stretch/>
        </p:blipFill>
        <p:spPr>
          <a:xfrm rot="-5400000">
            <a:off x="5984949" y="800311"/>
            <a:ext cx="3097827" cy="32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type="title"/>
          </p:nvPr>
        </p:nvSpPr>
        <p:spPr>
          <a:xfrm>
            <a:off x="302250" y="291175"/>
            <a:ext cx="86316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chemeClr val="accent5"/>
                </a:solidFill>
              </a:rPr>
              <a:t>LE TRASFORMAZIONI GEOMETRICHE E LA COMPOSIZIONE DI BRANI MUSICALI</a:t>
            </a:r>
            <a:endParaRPr sz="2900">
              <a:solidFill>
                <a:schemeClr val="accent5"/>
              </a:solidFill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4366575" y="2120628"/>
            <a:ext cx="40359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CANONE 3, BVW 1087</a:t>
            </a:r>
            <a:endParaRPr b="1" sz="11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48" name="Google Shape;248;p36"/>
          <p:cNvGrpSpPr/>
          <p:nvPr/>
        </p:nvGrpSpPr>
        <p:grpSpPr>
          <a:xfrm>
            <a:off x="302022" y="1373521"/>
            <a:ext cx="3530874" cy="3677999"/>
            <a:chOff x="6803275" y="395363"/>
            <a:chExt cx="2212050" cy="2537076"/>
          </a:xfrm>
        </p:grpSpPr>
        <p:pic>
          <p:nvPicPr>
            <p:cNvPr id="249" name="Google Shape;249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ta appiccicata alla diapositiva con un pezzetto di nastro adesivo" id="250" name="Google Shape;250;p36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36"/>
            <p:cNvSpPr txBox="1"/>
            <p:nvPr/>
          </p:nvSpPr>
          <p:spPr>
            <a:xfrm>
              <a:off x="6944800" y="826160"/>
              <a:ext cx="1929000" cy="18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it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JOHANN SEBASTIAN BACH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ctr"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it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(1685-1750)</a:t>
              </a:r>
              <a:endParaRPr b="1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252" name="Google Shape;25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825" y="2685725"/>
            <a:ext cx="1846600" cy="21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278" y="2650906"/>
            <a:ext cx="47625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6" title="canone 3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7796" y="3579681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7"/>
          <p:cNvPicPr preferRelativeResize="0"/>
          <p:nvPr/>
        </p:nvPicPr>
        <p:blipFill rotWithShape="1">
          <a:blip r:embed="rId3">
            <a:alphaModFix/>
          </a:blip>
          <a:srcRect b="28787" l="55842" r="0" t="480"/>
          <a:stretch/>
        </p:blipFill>
        <p:spPr>
          <a:xfrm rot="-5400000">
            <a:off x="4043900" y="1975088"/>
            <a:ext cx="918275" cy="363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7"/>
          <p:cNvSpPr txBox="1"/>
          <p:nvPr/>
        </p:nvSpPr>
        <p:spPr>
          <a:xfrm>
            <a:off x="2612550" y="3405613"/>
            <a:ext cx="3927600" cy="763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1" name="Google Shape;26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1567000" y="1966157"/>
            <a:ext cx="6006825" cy="4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 rotWithShape="1">
          <a:blip r:embed="rId5">
            <a:alphaModFix/>
          </a:blip>
          <a:srcRect b="12495" l="0" r="0" t="0"/>
          <a:stretch/>
        </p:blipFill>
        <p:spPr>
          <a:xfrm rot="-5400000">
            <a:off x="7587527" y="760936"/>
            <a:ext cx="1446623" cy="135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2950" y="350489"/>
            <a:ext cx="6006825" cy="49256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0" y="814975"/>
            <a:ext cx="9144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Melodia principale di Canone 3, BWV 1087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265" name="Google Shape;265;p37"/>
          <p:cNvCxnSpPr/>
          <p:nvPr/>
        </p:nvCxnSpPr>
        <p:spPr>
          <a:xfrm>
            <a:off x="4570425" y="1272950"/>
            <a:ext cx="0" cy="5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6" name="Google Shape;26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2957" y="1922350"/>
            <a:ext cx="6006819" cy="5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7"/>
          <p:cNvSpPr txBox="1"/>
          <p:nvPr/>
        </p:nvSpPr>
        <p:spPr>
          <a:xfrm>
            <a:off x="0" y="2450950"/>
            <a:ext cx="9144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1"/>
                </a:solidFill>
              </a:rPr>
              <a:t>Melodia principale del canone 3 rovesciata, cioè sottoposta a una </a:t>
            </a:r>
            <a:r>
              <a:rPr b="1" lang="it" sz="1100">
                <a:solidFill>
                  <a:schemeClr val="dk1"/>
                </a:solidFill>
              </a:rPr>
              <a:t>RIFLESSIONE rispetto all'asse x</a:t>
            </a:r>
            <a:r>
              <a:rPr lang="it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268" name="Google Shape;268;p37"/>
          <p:cNvCxnSpPr/>
          <p:nvPr/>
        </p:nvCxnSpPr>
        <p:spPr>
          <a:xfrm flipH="1" rot="10800000">
            <a:off x="2304000" y="74750"/>
            <a:ext cx="11700" cy="2419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69" name="Google Shape;269;p37"/>
          <p:cNvCxnSpPr/>
          <p:nvPr/>
        </p:nvCxnSpPr>
        <p:spPr>
          <a:xfrm>
            <a:off x="4576350" y="2841900"/>
            <a:ext cx="0" cy="5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0" name="Google Shape;270;p37"/>
          <p:cNvSpPr txBox="1"/>
          <p:nvPr/>
        </p:nvSpPr>
        <p:spPr>
          <a:xfrm>
            <a:off x="4363" y="4169125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1"/>
                </a:solidFill>
              </a:rPr>
              <a:t>Melodia principale del Canone 3 riflessa rispetto all’asse x e </a:t>
            </a:r>
            <a:r>
              <a:rPr b="1" lang="it" sz="1100">
                <a:solidFill>
                  <a:schemeClr val="dk1"/>
                </a:solidFill>
              </a:rPr>
              <a:t>traslata rispetto all’asse y</a:t>
            </a:r>
            <a:r>
              <a:rPr lang="it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271" name="Google Shape;271;p37"/>
          <p:cNvCxnSpPr/>
          <p:nvPr/>
        </p:nvCxnSpPr>
        <p:spPr>
          <a:xfrm>
            <a:off x="1446700" y="1437450"/>
            <a:ext cx="6670200" cy="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272" name="Google Shape;272;p37"/>
          <p:cNvPicPr preferRelativeResize="0"/>
          <p:nvPr/>
        </p:nvPicPr>
        <p:blipFill rotWithShape="1">
          <a:blip r:embed="rId7">
            <a:alphaModFix/>
          </a:blip>
          <a:srcRect b="3509" l="7293" r="12021" t="70705"/>
          <a:stretch/>
        </p:blipFill>
        <p:spPr>
          <a:xfrm>
            <a:off x="7162100" y="3386675"/>
            <a:ext cx="1874500" cy="79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7" title="melodia principale canone 3.mp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2925" y="3681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7" title="canone 3 riflesso.mp3">
            <a:hlinkClick r:id="rId10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2925" y="1983837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8"/>
          <p:cNvPicPr preferRelativeResize="0"/>
          <p:nvPr/>
        </p:nvPicPr>
        <p:blipFill rotWithShape="1">
          <a:blip r:embed="rId3">
            <a:alphaModFix/>
          </a:blip>
          <a:srcRect b="8816" l="7254" r="56179" t="480"/>
          <a:stretch/>
        </p:blipFill>
        <p:spPr>
          <a:xfrm rot="-5400000">
            <a:off x="4008275" y="-725825"/>
            <a:ext cx="760400" cy="46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/>
          <p:cNvPicPr preferRelativeResize="0"/>
          <p:nvPr/>
        </p:nvPicPr>
        <p:blipFill rotWithShape="1">
          <a:blip r:embed="rId3">
            <a:alphaModFix/>
          </a:blip>
          <a:srcRect b="28787" l="55842" r="0" t="480"/>
          <a:stretch/>
        </p:blipFill>
        <p:spPr>
          <a:xfrm rot="-5400000">
            <a:off x="3459587" y="-1188787"/>
            <a:ext cx="918275" cy="36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528" y="3060423"/>
            <a:ext cx="6006825" cy="9250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/>
          <p:nvPr/>
        </p:nvSpPr>
        <p:spPr>
          <a:xfrm>
            <a:off x="2163025" y="3605175"/>
            <a:ext cx="3123600" cy="457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83" name="Google Shape;283;p38" title="Canon3repeats (1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894" y="3294350"/>
            <a:ext cx="457200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38"/>
          <p:cNvCxnSpPr/>
          <p:nvPr/>
        </p:nvCxnSpPr>
        <p:spPr>
          <a:xfrm>
            <a:off x="4388475" y="2307450"/>
            <a:ext cx="0" cy="5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38"/>
          <p:cNvSpPr txBox="1"/>
          <p:nvPr/>
        </p:nvSpPr>
        <p:spPr>
          <a:xfrm>
            <a:off x="2104175" y="2956475"/>
            <a:ext cx="4732500" cy="5283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0" y="1962913"/>
            <a:ext cx="91440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Melodia principale del Canone 3 </a:t>
            </a:r>
            <a:r>
              <a:rPr b="1" lang="it" sz="1100">
                <a:solidFill>
                  <a:schemeClr val="dk2"/>
                </a:solidFill>
              </a:rPr>
              <a:t>riflessa rispetto all’asse x</a:t>
            </a:r>
            <a:r>
              <a:rPr lang="it" sz="1100">
                <a:solidFill>
                  <a:schemeClr val="dk2"/>
                </a:solidFill>
              </a:rPr>
              <a:t>, </a:t>
            </a:r>
            <a:r>
              <a:rPr b="1" lang="it" sz="1100">
                <a:solidFill>
                  <a:schemeClr val="dk2"/>
                </a:solidFill>
              </a:rPr>
              <a:t>traslata rispetto all’asse y</a:t>
            </a:r>
            <a:r>
              <a:rPr lang="it" sz="1100">
                <a:solidFill>
                  <a:schemeClr val="dk2"/>
                </a:solidFill>
              </a:rPr>
              <a:t> e </a:t>
            </a:r>
            <a:r>
              <a:rPr b="1" lang="it" sz="1100">
                <a:solidFill>
                  <a:schemeClr val="dk2"/>
                </a:solidFill>
              </a:rPr>
              <a:t>traslata rispetto all’asse x</a:t>
            </a:r>
            <a:r>
              <a:rPr lang="it" sz="1100">
                <a:solidFill>
                  <a:schemeClr val="dk2"/>
                </a:solidFill>
              </a:rPr>
              <a:t>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2167775" y="1264975"/>
            <a:ext cx="4605300" cy="6840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88" name="Google Shape;288;p38"/>
          <p:cNvPicPr preferRelativeResize="0"/>
          <p:nvPr/>
        </p:nvPicPr>
        <p:blipFill rotWithShape="1">
          <a:blip r:embed="rId7">
            <a:alphaModFix/>
          </a:blip>
          <a:srcRect b="50310" l="9046" r="19325" t="3629"/>
          <a:stretch/>
        </p:blipFill>
        <p:spPr>
          <a:xfrm>
            <a:off x="7061200" y="404250"/>
            <a:ext cx="1608674" cy="141130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8"/>
          <p:cNvSpPr txBox="1"/>
          <p:nvPr/>
        </p:nvSpPr>
        <p:spPr>
          <a:xfrm>
            <a:off x="2215725" y="293725"/>
            <a:ext cx="3696000" cy="697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567000" y="1966157"/>
            <a:ext cx="6006825" cy="4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9"/>
          <p:cNvPicPr preferRelativeResize="0"/>
          <p:nvPr/>
        </p:nvPicPr>
        <p:blipFill rotWithShape="1">
          <a:blip r:embed="rId4">
            <a:alphaModFix/>
          </a:blip>
          <a:srcRect b="12495" l="0" r="0" t="0"/>
          <a:stretch/>
        </p:blipFill>
        <p:spPr>
          <a:xfrm rot="-5400000">
            <a:off x="7587527" y="760936"/>
            <a:ext cx="1446623" cy="135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50" y="350489"/>
            <a:ext cx="6006825" cy="49256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 txBox="1"/>
          <p:nvPr/>
        </p:nvSpPr>
        <p:spPr>
          <a:xfrm>
            <a:off x="0" y="814975"/>
            <a:ext cx="9144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Melodia principale di Canone 3, BWV 1087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298" name="Google Shape;298;p39"/>
          <p:cNvCxnSpPr/>
          <p:nvPr/>
        </p:nvCxnSpPr>
        <p:spPr>
          <a:xfrm>
            <a:off x="4570425" y="1272950"/>
            <a:ext cx="0" cy="5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99" name="Google Shape;29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2957" y="1922350"/>
            <a:ext cx="6006819" cy="5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9"/>
          <p:cNvSpPr txBox="1"/>
          <p:nvPr/>
        </p:nvSpPr>
        <p:spPr>
          <a:xfrm>
            <a:off x="0" y="2450950"/>
            <a:ext cx="9144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1"/>
                </a:solidFill>
              </a:rPr>
              <a:t>Melodia principale del canone 3 rovesciata, cioè sottoposta a una </a:t>
            </a:r>
            <a:r>
              <a:rPr b="1" lang="it" sz="1100">
                <a:solidFill>
                  <a:schemeClr val="dk1"/>
                </a:solidFill>
              </a:rPr>
              <a:t>RIFLESSIONE rispetto all'asse x</a:t>
            </a:r>
            <a:r>
              <a:rPr lang="it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301" name="Google Shape;301;p39"/>
          <p:cNvCxnSpPr/>
          <p:nvPr/>
        </p:nvCxnSpPr>
        <p:spPr>
          <a:xfrm flipH="1" rot="10800000">
            <a:off x="2304000" y="74750"/>
            <a:ext cx="11700" cy="2419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02" name="Google Shape;302;p39"/>
          <p:cNvSpPr txBox="1"/>
          <p:nvPr/>
        </p:nvSpPr>
        <p:spPr>
          <a:xfrm>
            <a:off x="1510513" y="332475"/>
            <a:ext cx="6131700" cy="5286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303" name="Google Shape;303;p39"/>
          <p:cNvCxnSpPr/>
          <p:nvPr/>
        </p:nvCxnSpPr>
        <p:spPr>
          <a:xfrm>
            <a:off x="4576350" y="2841900"/>
            <a:ext cx="0" cy="5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4" name="Google Shape;304;p39"/>
          <p:cNvSpPr txBox="1"/>
          <p:nvPr/>
        </p:nvSpPr>
        <p:spPr>
          <a:xfrm>
            <a:off x="-1575" y="4204225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1"/>
                </a:solidFill>
              </a:rPr>
              <a:t>Melodia principale del Canone 3 riflessa rispetto all’asse x e </a:t>
            </a:r>
            <a:r>
              <a:rPr b="1" lang="it" sz="1100">
                <a:solidFill>
                  <a:schemeClr val="dk1"/>
                </a:solidFill>
              </a:rPr>
              <a:t>traslata rispetto all’asse y</a:t>
            </a:r>
            <a:r>
              <a:rPr lang="it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305" name="Google Shape;305;p39"/>
          <p:cNvCxnSpPr/>
          <p:nvPr/>
        </p:nvCxnSpPr>
        <p:spPr>
          <a:xfrm>
            <a:off x="1446700" y="1437450"/>
            <a:ext cx="6670200" cy="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306" name="Google Shape;306;p39"/>
          <p:cNvPicPr preferRelativeResize="0"/>
          <p:nvPr/>
        </p:nvPicPr>
        <p:blipFill rotWithShape="1">
          <a:blip r:embed="rId6">
            <a:alphaModFix/>
          </a:blip>
          <a:srcRect b="3509" l="7293" r="12021" t="70705"/>
          <a:stretch/>
        </p:blipFill>
        <p:spPr>
          <a:xfrm>
            <a:off x="7162100" y="3386675"/>
            <a:ext cx="1874500" cy="79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9"/>
          <p:cNvPicPr preferRelativeResize="0"/>
          <p:nvPr/>
        </p:nvPicPr>
        <p:blipFill rotWithShape="1">
          <a:blip r:embed="rId7">
            <a:alphaModFix/>
          </a:blip>
          <a:srcRect b="28787" l="55842" r="0" t="480"/>
          <a:stretch/>
        </p:blipFill>
        <p:spPr>
          <a:xfrm rot="-5400000">
            <a:off x="4043900" y="1975088"/>
            <a:ext cx="918275" cy="363834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9"/>
          <p:cNvSpPr txBox="1"/>
          <p:nvPr/>
        </p:nvSpPr>
        <p:spPr>
          <a:xfrm>
            <a:off x="2656300" y="3351500"/>
            <a:ext cx="3925800" cy="8691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09" name="Google Shape;309;p39" title="melodia principale canone 3.mp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2925" y="3681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9" title="canone 3 riflesso.mp3">
            <a:hlinkClick r:id="rId10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2925" y="1983837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/>
        </p:nvPicPr>
        <p:blipFill rotWithShape="1">
          <a:blip r:embed="rId3">
            <a:alphaModFix/>
          </a:blip>
          <a:srcRect b="8816" l="7254" r="56179" t="480"/>
          <a:stretch/>
        </p:blipFill>
        <p:spPr>
          <a:xfrm rot="-5400000">
            <a:off x="4008275" y="-725825"/>
            <a:ext cx="760400" cy="46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 rotWithShape="1">
          <a:blip r:embed="rId3">
            <a:alphaModFix/>
          </a:blip>
          <a:srcRect b="28787" l="55842" r="0" t="480"/>
          <a:stretch/>
        </p:blipFill>
        <p:spPr>
          <a:xfrm rot="-5400000">
            <a:off x="3459587" y="-1188787"/>
            <a:ext cx="918275" cy="36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528" y="3060423"/>
            <a:ext cx="6006825" cy="92505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0"/>
          <p:cNvSpPr txBox="1"/>
          <p:nvPr/>
        </p:nvSpPr>
        <p:spPr>
          <a:xfrm>
            <a:off x="2163025" y="3605175"/>
            <a:ext cx="3123600" cy="457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319" name="Google Shape;319;p40"/>
          <p:cNvCxnSpPr/>
          <p:nvPr/>
        </p:nvCxnSpPr>
        <p:spPr>
          <a:xfrm>
            <a:off x="4388475" y="2307450"/>
            <a:ext cx="0" cy="5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0" name="Google Shape;320;p40"/>
          <p:cNvSpPr txBox="1"/>
          <p:nvPr/>
        </p:nvSpPr>
        <p:spPr>
          <a:xfrm>
            <a:off x="2104175" y="2956475"/>
            <a:ext cx="4732500" cy="5283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21" name="Google Shape;321;p40"/>
          <p:cNvSpPr txBox="1"/>
          <p:nvPr/>
        </p:nvSpPr>
        <p:spPr>
          <a:xfrm>
            <a:off x="0" y="1962913"/>
            <a:ext cx="91440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Melodia principale del Canone 3 </a:t>
            </a:r>
            <a:r>
              <a:rPr b="1" lang="it" sz="1100">
                <a:solidFill>
                  <a:schemeClr val="dk2"/>
                </a:solidFill>
              </a:rPr>
              <a:t>riflessa rispetto all’asse x</a:t>
            </a:r>
            <a:r>
              <a:rPr lang="it" sz="1100">
                <a:solidFill>
                  <a:schemeClr val="dk2"/>
                </a:solidFill>
              </a:rPr>
              <a:t>, </a:t>
            </a:r>
            <a:r>
              <a:rPr b="1" lang="it" sz="1100">
                <a:solidFill>
                  <a:schemeClr val="dk2"/>
                </a:solidFill>
              </a:rPr>
              <a:t>traslata rispetto all’asse y</a:t>
            </a:r>
            <a:r>
              <a:rPr lang="it" sz="1100">
                <a:solidFill>
                  <a:schemeClr val="dk2"/>
                </a:solidFill>
              </a:rPr>
              <a:t> e </a:t>
            </a:r>
            <a:r>
              <a:rPr b="1" lang="it" sz="1100">
                <a:solidFill>
                  <a:schemeClr val="dk2"/>
                </a:solidFill>
              </a:rPr>
              <a:t>traslata rispetto all’asse x</a:t>
            </a:r>
            <a:r>
              <a:rPr lang="it" sz="1100">
                <a:solidFill>
                  <a:schemeClr val="dk2"/>
                </a:solidFill>
              </a:rPr>
              <a:t>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2167775" y="1264975"/>
            <a:ext cx="4605300" cy="6840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23" name="Google Shape;323;p40"/>
          <p:cNvPicPr preferRelativeResize="0"/>
          <p:nvPr/>
        </p:nvPicPr>
        <p:blipFill rotWithShape="1">
          <a:blip r:embed="rId5">
            <a:alphaModFix/>
          </a:blip>
          <a:srcRect b="50310" l="9046" r="19325" t="3629"/>
          <a:stretch/>
        </p:blipFill>
        <p:spPr>
          <a:xfrm>
            <a:off x="7061200" y="404250"/>
            <a:ext cx="1608674" cy="141130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0"/>
          <p:cNvSpPr txBox="1"/>
          <p:nvPr/>
        </p:nvSpPr>
        <p:spPr>
          <a:xfrm>
            <a:off x="2215725" y="293725"/>
            <a:ext cx="3696000" cy="697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25" name="Google Shape;325;p40" title="canone 3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896" y="3294356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1325" y="363775"/>
            <a:ext cx="472332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1"/>
          <p:cNvSpPr txBox="1"/>
          <p:nvPr>
            <p:ph idx="4294967295" type="body"/>
          </p:nvPr>
        </p:nvSpPr>
        <p:spPr>
          <a:xfrm>
            <a:off x="2855550" y="84430"/>
            <a:ext cx="34329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it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RIFLESSIONE rispetto all’asse y</a:t>
            </a:r>
            <a:br>
              <a:rPr lang="it" sz="1200">
                <a:latin typeface="Raleway"/>
                <a:ea typeface="Raleway"/>
                <a:cs typeface="Raleway"/>
                <a:sym typeface="Raleway"/>
              </a:rPr>
            </a:b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2" name="Google Shape;3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225" y="363775"/>
            <a:ext cx="5047726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/>
          <p:cNvPicPr preferRelativeResize="0"/>
          <p:nvPr/>
        </p:nvPicPr>
        <p:blipFill rotWithShape="1">
          <a:blip r:embed="rId4">
            <a:alphaModFix/>
          </a:blip>
          <a:srcRect b="48067" l="3390" r="0" t="6505"/>
          <a:stretch/>
        </p:blipFill>
        <p:spPr>
          <a:xfrm rot="-5400000">
            <a:off x="-520675" y="1449926"/>
            <a:ext cx="3535024" cy="233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/>
          <p:cNvPicPr preferRelativeResize="0"/>
          <p:nvPr/>
        </p:nvPicPr>
        <p:blipFill rotWithShape="1">
          <a:blip r:embed="rId4">
            <a:alphaModFix/>
          </a:blip>
          <a:srcRect b="9011" l="0" r="0" t="48278"/>
          <a:stretch/>
        </p:blipFill>
        <p:spPr>
          <a:xfrm rot="-5400000">
            <a:off x="1444588" y="1581924"/>
            <a:ext cx="3659226" cy="2196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41"/>
          <p:cNvCxnSpPr/>
          <p:nvPr/>
        </p:nvCxnSpPr>
        <p:spPr>
          <a:xfrm rot="10800000">
            <a:off x="2074125" y="987700"/>
            <a:ext cx="0" cy="3385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336" name="Google Shape;336;p41"/>
          <p:cNvPicPr preferRelativeResize="0"/>
          <p:nvPr/>
        </p:nvPicPr>
        <p:blipFill rotWithShape="1">
          <a:blip r:embed="rId5">
            <a:alphaModFix/>
          </a:blip>
          <a:srcRect b="49243" l="0" r="0" t="5296"/>
          <a:stretch/>
        </p:blipFill>
        <p:spPr>
          <a:xfrm rot="-5400000">
            <a:off x="4216175" y="1589625"/>
            <a:ext cx="2944376" cy="24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/>
          <p:cNvPicPr preferRelativeResize="0"/>
          <p:nvPr/>
        </p:nvPicPr>
        <p:blipFill rotWithShape="1">
          <a:blip r:embed="rId5">
            <a:alphaModFix/>
          </a:blip>
          <a:srcRect b="8750" l="0" r="0" t="50755"/>
          <a:stretch/>
        </p:blipFill>
        <p:spPr>
          <a:xfrm rot="-5400000">
            <a:off x="6511700" y="1722274"/>
            <a:ext cx="2944376" cy="21628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41"/>
          <p:cNvCxnSpPr/>
          <p:nvPr/>
        </p:nvCxnSpPr>
        <p:spPr>
          <a:xfrm rot="10800000">
            <a:off x="6695650" y="987850"/>
            <a:ext cx="9300" cy="2904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39" name="Google Shape;339;p41"/>
          <p:cNvSpPr txBox="1"/>
          <p:nvPr/>
        </p:nvSpPr>
        <p:spPr>
          <a:xfrm>
            <a:off x="5241925" y="4238975"/>
            <a:ext cx="3060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CANONE RETROGADO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2"/>
          <p:cNvPicPr preferRelativeResize="0"/>
          <p:nvPr/>
        </p:nvPicPr>
        <p:blipFill rotWithShape="1">
          <a:blip r:embed="rId3">
            <a:alphaModFix/>
          </a:blip>
          <a:srcRect b="9013" l="4113" r="0" t="4979"/>
          <a:stretch/>
        </p:blipFill>
        <p:spPr>
          <a:xfrm rot="-5400000">
            <a:off x="2549639" y="618800"/>
            <a:ext cx="3847274" cy="48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 rotWithShape="1">
          <a:blip r:embed="rId4">
            <a:alphaModFix/>
          </a:blip>
          <a:srcRect b="80558" l="992" r="54706" t="4231"/>
          <a:stretch/>
        </p:blipFill>
        <p:spPr>
          <a:xfrm>
            <a:off x="245525" y="1115475"/>
            <a:ext cx="3915896" cy="5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 txBox="1"/>
          <p:nvPr/>
        </p:nvSpPr>
        <p:spPr>
          <a:xfrm>
            <a:off x="1512900" y="157575"/>
            <a:ext cx="6118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Riflessione rispetto all’asse y della melodia Fra Martino: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347" name="Google Shape;347;p42"/>
          <p:cNvCxnSpPr/>
          <p:nvPr/>
        </p:nvCxnSpPr>
        <p:spPr>
          <a:xfrm flipH="1" rot="10800000">
            <a:off x="4318300" y="581700"/>
            <a:ext cx="9300" cy="3980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48" name="Google Shape;348;p42"/>
          <p:cNvCxnSpPr/>
          <p:nvPr/>
        </p:nvCxnSpPr>
        <p:spPr>
          <a:xfrm>
            <a:off x="121050" y="1853100"/>
            <a:ext cx="8913000" cy="117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49" name="Google Shape;349;p42"/>
          <p:cNvSpPr txBox="1"/>
          <p:nvPr/>
        </p:nvSpPr>
        <p:spPr>
          <a:xfrm>
            <a:off x="1518450" y="4748000"/>
            <a:ext cx="61182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Otteniamo un carattere SOLENNE, DA MARCIA.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350" name="Google Shape;350;p42" title="fra martino-do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375" y="28156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2" title="fra martino rifl y.mp3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3975" y="28156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2"/>
          <p:cNvPicPr preferRelativeResize="0"/>
          <p:nvPr/>
        </p:nvPicPr>
        <p:blipFill rotWithShape="1">
          <a:blip r:embed="rId8">
            <a:alphaModFix/>
          </a:blip>
          <a:srcRect b="6378" l="0" r="0" t="3148"/>
          <a:stretch/>
        </p:blipFill>
        <p:spPr>
          <a:xfrm rot="-5400000">
            <a:off x="1941564" y="-643989"/>
            <a:ext cx="542250" cy="401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 rotWithShape="1">
          <a:blip r:embed="rId8">
            <a:alphaModFix/>
          </a:blip>
          <a:srcRect b="6378" l="0" r="0" t="3148"/>
          <a:stretch/>
        </p:blipFill>
        <p:spPr>
          <a:xfrm flipH="1" rot="5400000">
            <a:off x="6312413" y="-872924"/>
            <a:ext cx="604025" cy="447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2175" y="363775"/>
            <a:ext cx="4798674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3"/>
          <p:cNvSpPr txBox="1"/>
          <p:nvPr>
            <p:ph idx="4294967295" type="body"/>
          </p:nvPr>
        </p:nvSpPr>
        <p:spPr>
          <a:xfrm>
            <a:off x="2855550" y="84430"/>
            <a:ext cx="34329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it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simmetria</a:t>
            </a:r>
            <a:r>
              <a:rPr b="1" lang="it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rispetto all’origine</a:t>
            </a:r>
            <a:br>
              <a:rPr lang="it" sz="1200">
                <a:latin typeface="Raleway"/>
                <a:ea typeface="Raleway"/>
                <a:cs typeface="Raleway"/>
                <a:sym typeface="Raleway"/>
              </a:rPr>
            </a:b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0" name="Google Shape;36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63775"/>
            <a:ext cx="466330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3"/>
          <p:cNvPicPr preferRelativeResize="0"/>
          <p:nvPr/>
        </p:nvPicPr>
        <p:blipFill rotWithShape="1">
          <a:blip r:embed="rId4">
            <a:alphaModFix/>
          </a:blip>
          <a:srcRect b="5965" l="42807" r="1307" t="43864"/>
          <a:stretch/>
        </p:blipFill>
        <p:spPr>
          <a:xfrm rot="-5400000">
            <a:off x="2257462" y="537113"/>
            <a:ext cx="1816100" cy="25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3"/>
          <p:cNvPicPr preferRelativeResize="0"/>
          <p:nvPr/>
        </p:nvPicPr>
        <p:blipFill rotWithShape="1">
          <a:blip r:embed="rId4">
            <a:alphaModFix/>
          </a:blip>
          <a:srcRect b="6949" l="0" r="0" t="8604"/>
          <a:stretch/>
        </p:blipFill>
        <p:spPr>
          <a:xfrm rot="-5400000">
            <a:off x="606088" y="319538"/>
            <a:ext cx="3249849" cy="4343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43"/>
          <p:cNvCxnSpPr/>
          <p:nvPr/>
        </p:nvCxnSpPr>
        <p:spPr>
          <a:xfrm flipH="1" rot="10800000">
            <a:off x="1970625" y="713300"/>
            <a:ext cx="89400" cy="3503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64" name="Google Shape;364;p43"/>
          <p:cNvCxnSpPr/>
          <p:nvPr/>
        </p:nvCxnSpPr>
        <p:spPr>
          <a:xfrm>
            <a:off x="211352" y="2462901"/>
            <a:ext cx="4191300" cy="74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365" name="Google Shape;365;p43"/>
          <p:cNvPicPr preferRelativeResize="0"/>
          <p:nvPr/>
        </p:nvPicPr>
        <p:blipFill rotWithShape="1">
          <a:blip r:embed="rId5">
            <a:alphaModFix/>
          </a:blip>
          <a:srcRect b="118" l="37352" r="435" t="34044"/>
          <a:stretch/>
        </p:blipFill>
        <p:spPr>
          <a:xfrm rot="-5400000">
            <a:off x="6701373" y="670974"/>
            <a:ext cx="1778002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3"/>
          <p:cNvPicPr preferRelativeResize="0"/>
          <p:nvPr/>
        </p:nvPicPr>
        <p:blipFill rotWithShape="1">
          <a:blip r:embed="rId5">
            <a:alphaModFix/>
          </a:blip>
          <a:srcRect b="2257" l="0" r="0" t="0"/>
          <a:stretch/>
        </p:blipFill>
        <p:spPr>
          <a:xfrm rot="-5400000">
            <a:off x="5440225" y="558614"/>
            <a:ext cx="2857799" cy="3865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43"/>
          <p:cNvCxnSpPr/>
          <p:nvPr/>
        </p:nvCxnSpPr>
        <p:spPr>
          <a:xfrm rot="10800000">
            <a:off x="6753625" y="919175"/>
            <a:ext cx="3300" cy="2938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68" name="Google Shape;368;p43"/>
          <p:cNvCxnSpPr/>
          <p:nvPr/>
        </p:nvCxnSpPr>
        <p:spPr>
          <a:xfrm flipH="1" rot="10800000">
            <a:off x="4825825" y="2400100"/>
            <a:ext cx="4086600" cy="11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69" name="Google Shape;369;p43"/>
          <p:cNvSpPr txBox="1"/>
          <p:nvPr/>
        </p:nvSpPr>
        <p:spPr>
          <a:xfrm>
            <a:off x="5265025" y="4152350"/>
            <a:ext cx="3234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CANONE RETROGRADO DELL’INVERSO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idx="4294967295" type="title"/>
          </p:nvPr>
        </p:nvSpPr>
        <p:spPr>
          <a:xfrm>
            <a:off x="535775" y="357750"/>
            <a:ext cx="6261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0" lang="it" sz="2500">
                <a:solidFill>
                  <a:schemeClr val="dk1"/>
                </a:solidFill>
              </a:rPr>
              <a:t>ACCOMUNARE LINGUAGGI DIVERSI</a:t>
            </a:r>
            <a:endParaRPr b="0" sz="1300"/>
          </a:p>
        </p:txBody>
      </p:sp>
      <p:sp>
        <p:nvSpPr>
          <p:cNvPr id="125" name="Google Shape;125;p26"/>
          <p:cNvSpPr txBox="1"/>
          <p:nvPr>
            <p:ph idx="4294967295" type="title"/>
          </p:nvPr>
        </p:nvSpPr>
        <p:spPr>
          <a:xfrm>
            <a:off x="535775" y="886300"/>
            <a:ext cx="70137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it" sz="1600">
                <a:latin typeface="Lato"/>
                <a:ea typeface="Lato"/>
                <a:cs typeface="Lato"/>
                <a:sym typeface="Lato"/>
              </a:rPr>
              <a:t>Lo SPARTITO MUSICALE come PIANO CARTESIANO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 b="0" l="2286" r="0" t="0"/>
          <a:stretch/>
        </p:blipFill>
        <p:spPr>
          <a:xfrm>
            <a:off x="790538" y="1781150"/>
            <a:ext cx="7562925" cy="260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6"/>
          <p:cNvCxnSpPr/>
          <p:nvPr/>
        </p:nvCxnSpPr>
        <p:spPr>
          <a:xfrm>
            <a:off x="385500" y="4281075"/>
            <a:ext cx="83730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28" name="Google Shape;128;p26"/>
          <p:cNvSpPr txBox="1"/>
          <p:nvPr/>
        </p:nvSpPr>
        <p:spPr>
          <a:xfrm>
            <a:off x="7930400" y="3893475"/>
            <a:ext cx="751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FF00"/>
                </a:solidFill>
              </a:rPr>
              <a:t>tempo</a:t>
            </a:r>
            <a:endParaRPr b="1" sz="1100">
              <a:solidFill>
                <a:srgbClr val="00FF00"/>
              </a:solidFill>
            </a:endParaRPr>
          </a:p>
        </p:txBody>
      </p:sp>
      <p:cxnSp>
        <p:nvCxnSpPr>
          <p:cNvPr id="129" name="Google Shape;129;p26"/>
          <p:cNvCxnSpPr/>
          <p:nvPr/>
        </p:nvCxnSpPr>
        <p:spPr>
          <a:xfrm rot="10800000">
            <a:off x="2139650" y="1598575"/>
            <a:ext cx="0" cy="3385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30" name="Google Shape;130;p26"/>
          <p:cNvSpPr txBox="1"/>
          <p:nvPr/>
        </p:nvSpPr>
        <p:spPr>
          <a:xfrm>
            <a:off x="2256975" y="1550700"/>
            <a:ext cx="1403700" cy="5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0000"/>
                </a:solidFill>
              </a:rPr>
              <a:t>frequenza (altezza delle note, tono)</a:t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4"/>
          <p:cNvPicPr preferRelativeResize="0"/>
          <p:nvPr/>
        </p:nvPicPr>
        <p:blipFill rotWithShape="1">
          <a:blip r:embed="rId3">
            <a:alphaModFix/>
          </a:blip>
          <a:srcRect b="6378" l="0" r="0" t="3148"/>
          <a:stretch/>
        </p:blipFill>
        <p:spPr>
          <a:xfrm rot="5400000">
            <a:off x="2151624" y="860424"/>
            <a:ext cx="554950" cy="411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4"/>
          <p:cNvPicPr preferRelativeResize="0"/>
          <p:nvPr/>
        </p:nvPicPr>
        <p:blipFill rotWithShape="1">
          <a:blip r:embed="rId3">
            <a:alphaModFix/>
          </a:blip>
          <a:srcRect b="6378" l="0" r="0" t="3148"/>
          <a:stretch/>
        </p:blipFill>
        <p:spPr>
          <a:xfrm flipH="1" rot="-5400000">
            <a:off x="6525286" y="914388"/>
            <a:ext cx="542650" cy="40216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44"/>
          <p:cNvCxnSpPr/>
          <p:nvPr/>
        </p:nvCxnSpPr>
        <p:spPr>
          <a:xfrm flipH="1" rot="10800000">
            <a:off x="4627025" y="418525"/>
            <a:ext cx="17400" cy="3586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77" name="Google Shape;377;p44"/>
          <p:cNvCxnSpPr/>
          <p:nvPr/>
        </p:nvCxnSpPr>
        <p:spPr>
          <a:xfrm>
            <a:off x="269325" y="2285788"/>
            <a:ext cx="8750100" cy="48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78" name="Google Shape;378;p44"/>
          <p:cNvSpPr txBox="1"/>
          <p:nvPr/>
        </p:nvSpPr>
        <p:spPr>
          <a:xfrm>
            <a:off x="527700" y="618650"/>
            <a:ext cx="3523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Riflessione rispetto all’origine della melodia Fra Martino: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9" name="Google Shape;379;p44"/>
          <p:cNvSpPr txBox="1"/>
          <p:nvPr/>
        </p:nvSpPr>
        <p:spPr>
          <a:xfrm>
            <a:off x="1585275" y="4748100"/>
            <a:ext cx="61182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Otteniamo un carattere INTROSPETTIVO, INTIMISTICO.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380" name="Google Shape;380;p44"/>
          <p:cNvPicPr preferRelativeResize="0"/>
          <p:nvPr/>
        </p:nvPicPr>
        <p:blipFill rotWithShape="1">
          <a:blip r:embed="rId3">
            <a:alphaModFix/>
          </a:blip>
          <a:srcRect b="6378" l="0" r="0" t="3148"/>
          <a:stretch/>
        </p:blipFill>
        <p:spPr>
          <a:xfrm rot="-5400000">
            <a:off x="6525287" y="-277537"/>
            <a:ext cx="542650" cy="402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4"/>
          <p:cNvPicPr preferRelativeResize="0"/>
          <p:nvPr/>
        </p:nvPicPr>
        <p:blipFill rotWithShape="1">
          <a:blip r:embed="rId4">
            <a:alphaModFix/>
          </a:blip>
          <a:srcRect b="2307" l="14478" r="13235" t="4278"/>
          <a:stretch/>
        </p:blipFill>
        <p:spPr>
          <a:xfrm rot="-5400000">
            <a:off x="6595536" y="886226"/>
            <a:ext cx="402150" cy="407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4"/>
          <p:cNvPicPr preferRelativeResize="0"/>
          <p:nvPr/>
        </p:nvPicPr>
        <p:blipFill rotWithShape="1">
          <a:blip r:embed="rId5">
            <a:alphaModFix/>
          </a:blip>
          <a:srcRect b="21045" l="7042" r="4712" t="7027"/>
          <a:stretch/>
        </p:blipFill>
        <p:spPr>
          <a:xfrm>
            <a:off x="372524" y="2671425"/>
            <a:ext cx="4113152" cy="49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4" title="fra martino-do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8000" y="6451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4" title="Registrazione standard 2.mp3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1000" y="34089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4" title="Registrazione standard 3.mp3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8013" y="34089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5"/>
          <p:cNvPicPr preferRelativeResize="0"/>
          <p:nvPr/>
        </p:nvPicPr>
        <p:blipFill rotWithShape="1">
          <a:blip r:embed="rId3">
            <a:alphaModFix/>
          </a:blip>
          <a:srcRect b="1247" l="72411" r="0" t="55441"/>
          <a:stretch/>
        </p:blipFill>
        <p:spPr>
          <a:xfrm rot="-5400000">
            <a:off x="6641665" y="4407612"/>
            <a:ext cx="479498" cy="80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5"/>
          <p:cNvPicPr preferRelativeResize="0"/>
          <p:nvPr/>
        </p:nvPicPr>
        <p:blipFill rotWithShape="1">
          <a:blip r:embed="rId3">
            <a:alphaModFix/>
          </a:blip>
          <a:srcRect b="-2997" l="73013" r="3305" t="53032"/>
          <a:stretch/>
        </p:blipFill>
        <p:spPr>
          <a:xfrm rot="-5400000">
            <a:off x="6026325" y="91451"/>
            <a:ext cx="411576" cy="9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5"/>
          <p:cNvPicPr preferRelativeResize="0"/>
          <p:nvPr/>
        </p:nvPicPr>
        <p:blipFill rotWithShape="1">
          <a:blip r:embed="rId4">
            <a:alphaModFix/>
          </a:blip>
          <a:srcRect b="2448" l="0" r="0" t="0"/>
          <a:stretch/>
        </p:blipFill>
        <p:spPr>
          <a:xfrm>
            <a:off x="2096375" y="349775"/>
            <a:ext cx="2323277" cy="3021798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5"/>
          <p:cNvSpPr txBox="1"/>
          <p:nvPr>
            <p:ph idx="1" type="body"/>
          </p:nvPr>
        </p:nvSpPr>
        <p:spPr>
          <a:xfrm>
            <a:off x="148750" y="0"/>
            <a:ext cx="41028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300"/>
              <a:t>TRASLAZIONE rispetto all’asse x, rispetto all’asse y</a:t>
            </a:r>
            <a:endParaRPr sz="1300"/>
          </a:p>
        </p:txBody>
      </p:sp>
      <p:sp>
        <p:nvSpPr>
          <p:cNvPr id="394" name="Google Shape;394;p45"/>
          <p:cNvSpPr txBox="1"/>
          <p:nvPr>
            <p:ph idx="2" type="body"/>
          </p:nvPr>
        </p:nvSpPr>
        <p:spPr>
          <a:xfrm>
            <a:off x="4419650" y="0"/>
            <a:ext cx="4387800" cy="4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300"/>
              <a:t>RIFLESSIONE rispetto all’asse x, all’asse y</a:t>
            </a:r>
            <a:endParaRPr sz="1300"/>
          </a:p>
        </p:txBody>
      </p:sp>
      <p:pic>
        <p:nvPicPr>
          <p:cNvPr id="395" name="Google Shape;395;p45"/>
          <p:cNvPicPr preferRelativeResize="0"/>
          <p:nvPr/>
        </p:nvPicPr>
        <p:blipFill rotWithShape="1">
          <a:blip r:embed="rId5">
            <a:alphaModFix/>
          </a:blip>
          <a:srcRect b="2806" l="0" r="0" t="3630"/>
          <a:stretch/>
        </p:blipFill>
        <p:spPr>
          <a:xfrm>
            <a:off x="0" y="349774"/>
            <a:ext cx="2245774" cy="28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5"/>
          <p:cNvPicPr preferRelativeResize="0"/>
          <p:nvPr/>
        </p:nvPicPr>
        <p:blipFill rotWithShape="1">
          <a:blip r:embed="rId3">
            <a:alphaModFix/>
          </a:blip>
          <a:srcRect b="-6609" l="0" r="0" t="0"/>
          <a:stretch/>
        </p:blipFill>
        <p:spPr>
          <a:xfrm rot="-5400000">
            <a:off x="4540888" y="228540"/>
            <a:ext cx="1738023" cy="198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5"/>
          <p:cNvPicPr preferRelativeResize="0"/>
          <p:nvPr/>
        </p:nvPicPr>
        <p:blipFill rotWithShape="1">
          <a:blip r:embed="rId6">
            <a:alphaModFix/>
          </a:blip>
          <a:srcRect b="3128" l="12273" r="0" t="0"/>
          <a:stretch/>
        </p:blipFill>
        <p:spPr>
          <a:xfrm rot="-5400000">
            <a:off x="4661600" y="1658526"/>
            <a:ext cx="1407599" cy="201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5"/>
          <p:cNvPicPr preferRelativeResize="0"/>
          <p:nvPr/>
        </p:nvPicPr>
        <p:blipFill rotWithShape="1">
          <a:blip r:embed="rId7">
            <a:alphaModFix/>
          </a:blip>
          <a:srcRect b="6950" l="0" r="0" t="7447"/>
          <a:stretch/>
        </p:blipFill>
        <p:spPr>
          <a:xfrm rot="-5400000">
            <a:off x="2734614" y="3458461"/>
            <a:ext cx="1431200" cy="1938877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5"/>
          <p:cNvSpPr txBox="1"/>
          <p:nvPr>
            <p:ph idx="1" type="body"/>
          </p:nvPr>
        </p:nvSpPr>
        <p:spPr>
          <a:xfrm>
            <a:off x="434000" y="4110575"/>
            <a:ext cx="16257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300"/>
              <a:t>RIFLESSIONE rispetto all’origine</a:t>
            </a:r>
            <a:endParaRPr sz="1300"/>
          </a:p>
        </p:txBody>
      </p:sp>
      <p:pic>
        <p:nvPicPr>
          <p:cNvPr id="400" name="Google Shape;400;p45"/>
          <p:cNvPicPr preferRelativeResize="0"/>
          <p:nvPr/>
        </p:nvPicPr>
        <p:blipFill rotWithShape="1">
          <a:blip r:embed="rId8">
            <a:alphaModFix/>
          </a:blip>
          <a:srcRect b="2257" l="0" r="0" t="0"/>
          <a:stretch/>
        </p:blipFill>
        <p:spPr>
          <a:xfrm rot="-5400000">
            <a:off x="4688025" y="3352401"/>
            <a:ext cx="1522724" cy="205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5"/>
          <p:cNvPicPr preferRelativeResize="0"/>
          <p:nvPr/>
        </p:nvPicPr>
        <p:blipFill rotWithShape="1">
          <a:blip r:embed="rId9">
            <a:alphaModFix/>
          </a:blip>
          <a:srcRect b="3401" l="3390" r="0" t="231"/>
          <a:stretch/>
        </p:blipFill>
        <p:spPr>
          <a:xfrm rot="-5400000">
            <a:off x="6703898" y="26300"/>
            <a:ext cx="1700876" cy="238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5"/>
          <p:cNvPicPr preferRelativeResize="0"/>
          <p:nvPr/>
        </p:nvPicPr>
        <p:blipFill rotWithShape="1">
          <a:blip r:embed="rId10">
            <a:alphaModFix/>
          </a:blip>
          <a:srcRect b="9615" l="16036" r="0" t="5292"/>
          <a:stretch/>
        </p:blipFill>
        <p:spPr>
          <a:xfrm rot="-5400000">
            <a:off x="6916161" y="1462663"/>
            <a:ext cx="1206551" cy="2218173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5"/>
          <p:cNvSpPr txBox="1"/>
          <p:nvPr/>
        </p:nvSpPr>
        <p:spPr>
          <a:xfrm>
            <a:off x="6303075" y="368350"/>
            <a:ext cx="2432700" cy="27135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04" name="Google Shape;404;p45"/>
          <p:cNvSpPr txBox="1"/>
          <p:nvPr/>
        </p:nvSpPr>
        <p:spPr>
          <a:xfrm>
            <a:off x="2341025" y="3606675"/>
            <a:ext cx="4201500" cy="1522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05" name="Google Shape;405;p45"/>
          <p:cNvSpPr txBox="1"/>
          <p:nvPr/>
        </p:nvSpPr>
        <p:spPr>
          <a:xfrm>
            <a:off x="148738" y="391500"/>
            <a:ext cx="1938900" cy="28668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06" name="Google Shape;406;p45"/>
          <p:cNvSpPr txBox="1"/>
          <p:nvPr/>
        </p:nvSpPr>
        <p:spPr>
          <a:xfrm>
            <a:off x="2192150" y="391500"/>
            <a:ext cx="2059500" cy="28668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07" name="Google Shape;407;p45"/>
          <p:cNvSpPr txBox="1"/>
          <p:nvPr/>
        </p:nvSpPr>
        <p:spPr>
          <a:xfrm>
            <a:off x="4398350" y="391500"/>
            <a:ext cx="1816800" cy="30891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08" name="Google Shape;408;p45"/>
          <p:cNvPicPr preferRelativeResize="0"/>
          <p:nvPr/>
        </p:nvPicPr>
        <p:blipFill rotWithShape="1">
          <a:blip r:embed="rId3">
            <a:alphaModFix/>
          </a:blip>
          <a:srcRect b="1247" l="72411" r="0" t="55441"/>
          <a:stretch/>
        </p:blipFill>
        <p:spPr>
          <a:xfrm rot="-5400000">
            <a:off x="8093740" y="4265637"/>
            <a:ext cx="479498" cy="80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5"/>
          <p:cNvPicPr preferRelativeResize="0"/>
          <p:nvPr/>
        </p:nvPicPr>
        <p:blipFill rotWithShape="1">
          <a:blip r:embed="rId3">
            <a:alphaModFix/>
          </a:blip>
          <a:srcRect b="1247" l="72411" r="0" t="55441"/>
          <a:stretch/>
        </p:blipFill>
        <p:spPr>
          <a:xfrm rot="-5400000">
            <a:off x="7384090" y="4360562"/>
            <a:ext cx="479498" cy="80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013" y="4035725"/>
            <a:ext cx="5363375" cy="11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612" y="1106275"/>
            <a:ext cx="10191226" cy="29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6"/>
          <p:cNvPicPr preferRelativeResize="0"/>
          <p:nvPr/>
        </p:nvPicPr>
        <p:blipFill rotWithShape="1">
          <a:blip r:embed="rId4">
            <a:alphaModFix/>
          </a:blip>
          <a:srcRect b="2291" l="0" r="0" t="56862"/>
          <a:stretch/>
        </p:blipFill>
        <p:spPr>
          <a:xfrm>
            <a:off x="4572000" y="1904750"/>
            <a:ext cx="4572000" cy="15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6"/>
          <p:cNvSpPr txBox="1"/>
          <p:nvPr>
            <p:ph idx="4294967295" type="body"/>
          </p:nvPr>
        </p:nvSpPr>
        <p:spPr>
          <a:xfrm>
            <a:off x="2989650" y="441300"/>
            <a:ext cx="34329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it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CANONE 5, BVW 1087</a:t>
            </a:r>
            <a:br>
              <a:rPr lang="it" sz="1200">
                <a:latin typeface="Raleway"/>
                <a:ea typeface="Raleway"/>
                <a:cs typeface="Raleway"/>
                <a:sym typeface="Raleway"/>
              </a:rPr>
            </a:b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18" name="Google Shape;418;p46"/>
          <p:cNvPicPr preferRelativeResize="0"/>
          <p:nvPr/>
        </p:nvPicPr>
        <p:blipFill rotWithShape="1">
          <a:blip r:embed="rId4">
            <a:alphaModFix/>
          </a:blip>
          <a:srcRect b="50372" l="0" r="2085" t="0"/>
          <a:stretch/>
        </p:blipFill>
        <p:spPr>
          <a:xfrm>
            <a:off x="434400" y="1812663"/>
            <a:ext cx="4476600" cy="18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6"/>
          <p:cNvSpPr txBox="1"/>
          <p:nvPr/>
        </p:nvSpPr>
        <p:spPr>
          <a:xfrm>
            <a:off x="0" y="1904750"/>
            <a:ext cx="56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95959"/>
                </a:solidFill>
              </a:rPr>
              <a:t>voce 1 </a:t>
            </a:r>
            <a:endParaRPr sz="900">
              <a:solidFill>
                <a:srgbClr val="595959"/>
              </a:solidFill>
            </a:endParaRPr>
          </a:p>
        </p:txBody>
      </p:sp>
      <p:sp>
        <p:nvSpPr>
          <p:cNvPr id="420" name="Google Shape;420;p46"/>
          <p:cNvSpPr txBox="1"/>
          <p:nvPr/>
        </p:nvSpPr>
        <p:spPr>
          <a:xfrm>
            <a:off x="0" y="2313325"/>
            <a:ext cx="681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95959"/>
                </a:solidFill>
              </a:rPr>
              <a:t>voce 2 </a:t>
            </a:r>
            <a:endParaRPr sz="900">
              <a:solidFill>
                <a:srgbClr val="595959"/>
              </a:solidFill>
            </a:endParaRPr>
          </a:p>
        </p:txBody>
      </p:sp>
      <p:sp>
        <p:nvSpPr>
          <p:cNvPr id="421" name="Google Shape;421;p46"/>
          <p:cNvSpPr txBox="1"/>
          <p:nvPr/>
        </p:nvSpPr>
        <p:spPr>
          <a:xfrm>
            <a:off x="0" y="2757475"/>
            <a:ext cx="681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95959"/>
                </a:solidFill>
              </a:rPr>
              <a:t>voce 3 </a:t>
            </a:r>
            <a:endParaRPr sz="900">
              <a:solidFill>
                <a:srgbClr val="595959"/>
              </a:solidFill>
            </a:endParaRPr>
          </a:p>
        </p:txBody>
      </p:sp>
      <p:pic>
        <p:nvPicPr>
          <p:cNvPr id="422" name="Google Shape;422;p46"/>
          <p:cNvPicPr preferRelativeResize="0"/>
          <p:nvPr/>
        </p:nvPicPr>
        <p:blipFill rotWithShape="1">
          <a:blip r:embed="rId5">
            <a:alphaModFix/>
          </a:blip>
          <a:srcRect b="0" l="504" r="554" t="0"/>
          <a:stretch/>
        </p:blipFill>
        <p:spPr>
          <a:xfrm>
            <a:off x="434400" y="1715325"/>
            <a:ext cx="8627424" cy="19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6"/>
          <p:cNvSpPr txBox="1"/>
          <p:nvPr/>
        </p:nvSpPr>
        <p:spPr>
          <a:xfrm>
            <a:off x="0" y="3154650"/>
            <a:ext cx="681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95959"/>
                </a:solidFill>
              </a:rPr>
              <a:t>voce 4 </a:t>
            </a:r>
            <a:endParaRPr sz="900">
              <a:solidFill>
                <a:srgbClr val="595959"/>
              </a:solidFill>
            </a:endParaRPr>
          </a:p>
        </p:txBody>
      </p:sp>
      <p:pic>
        <p:nvPicPr>
          <p:cNvPr id="424" name="Google Shape;42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1453" y="4245681"/>
            <a:ext cx="476250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6"/>
          <p:cNvSpPr txBox="1"/>
          <p:nvPr/>
        </p:nvSpPr>
        <p:spPr>
          <a:xfrm>
            <a:off x="4570425" y="4212775"/>
            <a:ext cx="4298100" cy="3600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426" name="Google Shape;426;p46"/>
          <p:cNvSpPr txBox="1"/>
          <p:nvPr/>
        </p:nvSpPr>
        <p:spPr>
          <a:xfrm>
            <a:off x="4546950" y="4713700"/>
            <a:ext cx="4321500" cy="305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894700" y="3213825"/>
            <a:ext cx="7034400" cy="360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428" name="Google Shape;428;p46"/>
          <p:cNvSpPr txBox="1"/>
          <p:nvPr/>
        </p:nvSpPr>
        <p:spPr>
          <a:xfrm>
            <a:off x="894825" y="2757450"/>
            <a:ext cx="7034400" cy="3054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429" name="Google Shape;429;p46"/>
          <p:cNvSpPr txBox="1"/>
          <p:nvPr/>
        </p:nvSpPr>
        <p:spPr>
          <a:xfrm>
            <a:off x="894825" y="1755650"/>
            <a:ext cx="8167200" cy="9531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7"/>
          <p:cNvPicPr preferRelativeResize="0"/>
          <p:nvPr/>
        </p:nvPicPr>
        <p:blipFill rotWithShape="1">
          <a:blip r:embed="rId3">
            <a:alphaModFix/>
          </a:blip>
          <a:srcRect b="12495" l="0" r="0" t="0"/>
          <a:stretch/>
        </p:blipFill>
        <p:spPr>
          <a:xfrm rot="-5400000">
            <a:off x="2930299" y="1866151"/>
            <a:ext cx="1601201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7"/>
          <p:cNvPicPr preferRelativeResize="0"/>
          <p:nvPr/>
        </p:nvPicPr>
        <p:blipFill rotWithShape="1">
          <a:blip r:embed="rId4">
            <a:alphaModFix/>
          </a:blip>
          <a:srcRect b="50310" l="9046" r="19325" t="3629"/>
          <a:stretch/>
        </p:blipFill>
        <p:spPr>
          <a:xfrm>
            <a:off x="4697075" y="1956350"/>
            <a:ext cx="1608674" cy="141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7"/>
          <p:cNvPicPr preferRelativeResize="0"/>
          <p:nvPr/>
        </p:nvPicPr>
        <p:blipFill rotWithShape="1">
          <a:blip r:embed="rId5">
            <a:alphaModFix/>
          </a:blip>
          <a:srcRect b="75566" l="1999" r="0" t="3053"/>
          <a:stretch/>
        </p:blipFill>
        <p:spPr>
          <a:xfrm>
            <a:off x="281050" y="514000"/>
            <a:ext cx="8662425" cy="3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7"/>
          <p:cNvPicPr preferRelativeResize="0"/>
          <p:nvPr/>
        </p:nvPicPr>
        <p:blipFill rotWithShape="1">
          <a:blip r:embed="rId5">
            <a:alphaModFix/>
          </a:blip>
          <a:srcRect b="23396" l="7555" r="25343" t="48095"/>
          <a:stretch/>
        </p:blipFill>
        <p:spPr>
          <a:xfrm>
            <a:off x="2687375" y="953725"/>
            <a:ext cx="6183976" cy="5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787" y="3758681"/>
            <a:ext cx="8862950" cy="1146882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7"/>
          <p:cNvSpPr txBox="1"/>
          <p:nvPr/>
        </p:nvSpPr>
        <p:spPr>
          <a:xfrm>
            <a:off x="223300" y="3740500"/>
            <a:ext cx="8763000" cy="11832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40" name="Google Shape;440;p47" title="Registrazione standard 4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3700" y="19563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7" title="Registrazione standard 5.mp3">
            <a:hlinkClick r:id="rId9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68824" y="19563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612" y="1106275"/>
            <a:ext cx="10191226" cy="29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8"/>
          <p:cNvPicPr preferRelativeResize="0"/>
          <p:nvPr/>
        </p:nvPicPr>
        <p:blipFill rotWithShape="1">
          <a:blip r:embed="rId4">
            <a:alphaModFix/>
          </a:blip>
          <a:srcRect b="2291" l="0" r="0" t="56862"/>
          <a:stretch/>
        </p:blipFill>
        <p:spPr>
          <a:xfrm>
            <a:off x="4572000" y="1904750"/>
            <a:ext cx="4572000" cy="15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8"/>
          <p:cNvSpPr txBox="1"/>
          <p:nvPr>
            <p:ph idx="4294967295" type="body"/>
          </p:nvPr>
        </p:nvSpPr>
        <p:spPr>
          <a:xfrm>
            <a:off x="2989650" y="441300"/>
            <a:ext cx="34329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it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CANONE 5, BVW 1087</a:t>
            </a:r>
            <a:br>
              <a:rPr lang="it" sz="1200">
                <a:latin typeface="Raleway"/>
                <a:ea typeface="Raleway"/>
                <a:cs typeface="Raleway"/>
                <a:sym typeface="Raleway"/>
              </a:rPr>
            </a:b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49" name="Google Shape;449;p48"/>
          <p:cNvPicPr preferRelativeResize="0"/>
          <p:nvPr/>
        </p:nvPicPr>
        <p:blipFill rotWithShape="1">
          <a:blip r:embed="rId4">
            <a:alphaModFix/>
          </a:blip>
          <a:srcRect b="50372" l="0" r="2085" t="0"/>
          <a:stretch/>
        </p:blipFill>
        <p:spPr>
          <a:xfrm>
            <a:off x="434400" y="1812663"/>
            <a:ext cx="4476600" cy="18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8"/>
          <p:cNvSpPr txBox="1"/>
          <p:nvPr/>
        </p:nvSpPr>
        <p:spPr>
          <a:xfrm>
            <a:off x="0" y="1904750"/>
            <a:ext cx="56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95959"/>
                </a:solidFill>
              </a:rPr>
              <a:t>voce 1 </a:t>
            </a:r>
            <a:endParaRPr sz="900">
              <a:solidFill>
                <a:srgbClr val="595959"/>
              </a:solidFill>
            </a:endParaRPr>
          </a:p>
        </p:txBody>
      </p:sp>
      <p:sp>
        <p:nvSpPr>
          <p:cNvPr id="451" name="Google Shape;451;p48"/>
          <p:cNvSpPr txBox="1"/>
          <p:nvPr/>
        </p:nvSpPr>
        <p:spPr>
          <a:xfrm>
            <a:off x="0" y="2313325"/>
            <a:ext cx="681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95959"/>
                </a:solidFill>
              </a:rPr>
              <a:t>voce 2 </a:t>
            </a:r>
            <a:endParaRPr sz="900">
              <a:solidFill>
                <a:srgbClr val="595959"/>
              </a:solidFill>
            </a:endParaRPr>
          </a:p>
        </p:txBody>
      </p:sp>
      <p:sp>
        <p:nvSpPr>
          <p:cNvPr id="452" name="Google Shape;452;p48"/>
          <p:cNvSpPr txBox="1"/>
          <p:nvPr/>
        </p:nvSpPr>
        <p:spPr>
          <a:xfrm>
            <a:off x="0" y="2757475"/>
            <a:ext cx="681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95959"/>
                </a:solidFill>
              </a:rPr>
              <a:t>voce 3 </a:t>
            </a:r>
            <a:endParaRPr sz="900">
              <a:solidFill>
                <a:srgbClr val="595959"/>
              </a:solidFill>
            </a:endParaRPr>
          </a:p>
        </p:txBody>
      </p:sp>
      <p:pic>
        <p:nvPicPr>
          <p:cNvPr id="453" name="Google Shape;453;p48"/>
          <p:cNvPicPr preferRelativeResize="0"/>
          <p:nvPr/>
        </p:nvPicPr>
        <p:blipFill rotWithShape="1">
          <a:blip r:embed="rId5">
            <a:alphaModFix/>
          </a:blip>
          <a:srcRect b="0" l="504" r="554" t="0"/>
          <a:stretch/>
        </p:blipFill>
        <p:spPr>
          <a:xfrm>
            <a:off x="434400" y="1715325"/>
            <a:ext cx="8627424" cy="19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8"/>
          <p:cNvSpPr txBox="1"/>
          <p:nvPr/>
        </p:nvSpPr>
        <p:spPr>
          <a:xfrm>
            <a:off x="0" y="3154650"/>
            <a:ext cx="681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95959"/>
                </a:solidFill>
              </a:rPr>
              <a:t>voce 4 </a:t>
            </a:r>
            <a:endParaRPr sz="900">
              <a:solidFill>
                <a:srgbClr val="595959"/>
              </a:solidFill>
            </a:endParaRPr>
          </a:p>
        </p:txBody>
      </p:sp>
      <p:sp>
        <p:nvSpPr>
          <p:cNvPr id="455" name="Google Shape;455;p48"/>
          <p:cNvSpPr txBox="1"/>
          <p:nvPr/>
        </p:nvSpPr>
        <p:spPr>
          <a:xfrm>
            <a:off x="4911000" y="1755650"/>
            <a:ext cx="4151100" cy="9531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456" name="Google Shape;456;p48" title="Registrazione standard 6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7500" y="40372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526" y="654350"/>
            <a:ext cx="3866925" cy="3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9"/>
          <p:cNvSpPr txBox="1"/>
          <p:nvPr/>
        </p:nvSpPr>
        <p:spPr>
          <a:xfrm>
            <a:off x="2638500" y="4130375"/>
            <a:ext cx="38670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La partitura delle due voci superiori del Canone 5 stampata su un cilindro.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0"/>
          <p:cNvSpPr txBox="1"/>
          <p:nvPr/>
        </p:nvSpPr>
        <p:spPr>
          <a:xfrm>
            <a:off x="4739350" y="944250"/>
            <a:ext cx="3828300" cy="16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68" name="Google Shape;468;p50"/>
          <p:cNvPicPr preferRelativeResize="0"/>
          <p:nvPr/>
        </p:nvPicPr>
        <p:blipFill rotWithShape="1">
          <a:blip r:embed="rId3">
            <a:alphaModFix/>
          </a:blip>
          <a:srcRect b="75566" l="52437" r="0" t="3053"/>
          <a:stretch/>
        </p:blipFill>
        <p:spPr>
          <a:xfrm>
            <a:off x="374275" y="1139375"/>
            <a:ext cx="8332875" cy="74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0"/>
          <p:cNvPicPr preferRelativeResize="0"/>
          <p:nvPr/>
        </p:nvPicPr>
        <p:blipFill rotWithShape="1">
          <a:blip r:embed="rId3">
            <a:alphaModFix/>
          </a:blip>
          <a:srcRect b="25421" l="52201" r="715" t="48095"/>
          <a:stretch/>
        </p:blipFill>
        <p:spPr>
          <a:xfrm>
            <a:off x="354425" y="1797085"/>
            <a:ext cx="8213225" cy="92421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0"/>
          <p:cNvSpPr txBox="1"/>
          <p:nvPr/>
        </p:nvSpPr>
        <p:spPr>
          <a:xfrm>
            <a:off x="263288" y="1074550"/>
            <a:ext cx="8395500" cy="16890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71" name="Google Shape;471;p50"/>
          <p:cNvPicPr preferRelativeResize="0"/>
          <p:nvPr/>
        </p:nvPicPr>
        <p:blipFill rotWithShape="1">
          <a:blip r:embed="rId4">
            <a:alphaModFix/>
          </a:blip>
          <a:srcRect b="12495" l="0" r="0" t="0"/>
          <a:stretch/>
        </p:blipFill>
        <p:spPr>
          <a:xfrm rot="-5400000">
            <a:off x="4007274" y="34225"/>
            <a:ext cx="1057426" cy="988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50"/>
          <p:cNvCxnSpPr/>
          <p:nvPr/>
        </p:nvCxnSpPr>
        <p:spPr>
          <a:xfrm rot="10800000">
            <a:off x="165275" y="481500"/>
            <a:ext cx="0" cy="418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73" name="Google Shape;473;p50"/>
          <p:cNvCxnSpPr/>
          <p:nvPr/>
        </p:nvCxnSpPr>
        <p:spPr>
          <a:xfrm flipH="1" rot="10800000">
            <a:off x="78550" y="2878775"/>
            <a:ext cx="8868600" cy="8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474" name="Google Shape;47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10800000">
            <a:off x="220850" y="3002100"/>
            <a:ext cx="8391874" cy="16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0"/>
          <p:cNvSpPr txBox="1"/>
          <p:nvPr/>
        </p:nvSpPr>
        <p:spPr>
          <a:xfrm>
            <a:off x="263300" y="1125850"/>
            <a:ext cx="4002600" cy="16845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6" name="Google Shape;476;p50"/>
          <p:cNvSpPr txBox="1"/>
          <p:nvPr/>
        </p:nvSpPr>
        <p:spPr>
          <a:xfrm>
            <a:off x="4217675" y="2955300"/>
            <a:ext cx="4002600" cy="16845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7" name="Google Shape;477;p50"/>
          <p:cNvSpPr txBox="1"/>
          <p:nvPr/>
        </p:nvSpPr>
        <p:spPr>
          <a:xfrm>
            <a:off x="4275550" y="1130000"/>
            <a:ext cx="3944700" cy="16845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8" name="Google Shape;478;p50"/>
          <p:cNvSpPr txBox="1"/>
          <p:nvPr/>
        </p:nvSpPr>
        <p:spPr>
          <a:xfrm>
            <a:off x="292250" y="2955300"/>
            <a:ext cx="3944700" cy="16845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9" name="Google Shape;479;p50" title="canone 5 parte sopra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2700" y="30011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mathematical genius of JS Bach - featuring Marcus Du Sautoy.&#10;More links &amp; stuff in full description below ↓↓↓&#10;&#10;See books by Marcus, including his latest &quot;Thinking Better: The Art of the Shortcut&quot; --- https://amzn.to/3j5FygD&#10;Marcus' website with latest info: https://www.simonyi.ox.ac.uk&#10;Marcus on Twitter: https://twitter.com/MarcusduSautoy&#10;&#10;Other Marcus videos on Numberphile: https://bit.ly/Marcus_Numberphile&#10;Marcus on the Numberphile podcast: https://youtu.be/PVSkzNOXG1k&#10;&#10;Unexpected Shapes: https://youtu.be/wKV0GYvR2X8&#10;&#10;Numberphile is supported by the Mathematical Sciences Research Institute (MSRI): http://bit.ly/MSRINumberphile&#10;&#10;We are also supported by Science Sandbox, a Simons Foundation initiative dedicated to engaging everyone with the process of science. https://www.simonsfoundation.org/outreach/science-sandbox/&#10;&#10;And support from Math For America - https://www.mathforamerica.org/&#10;&#10;NUMBERPHILE&#10;Website: http://www.numberphile.com/&#10;Numberphile on Facebook: http://www.facebook.com/numberphile&#10;Numberphile tweets: https://twitter.com/numberphile&#10;Subscribe: http://bit.ly/Numberphile_Sub&#10;&#10;Videos by Brady Haran&#10;Animation by Pete McPartlan&#10;&#10;Patreon: http://www.patreon.com/numberphile&#10;&#10;Numberphile T-Shirts and Merch: https://teespring.com/stores/numberphile&#10;&#10;Brady's videos subreddit: http://www.reddit.com/r/BradyHaran/&#10;&#10;Brady's latest videos across all channels: http://www.bradyharanblog.com/&#10;&#10;Sign up for (occasional) emails: http://eepurl.com/YdjL9" id="484" name="Google Shape;484;p51" title="Music on a Clear Möbius Strip - Numberphi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0250" y="602002"/>
            <a:ext cx="7003500" cy="39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288" y="611475"/>
            <a:ext cx="3817415" cy="3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2"/>
          <p:cNvSpPr txBox="1"/>
          <p:nvPr/>
        </p:nvSpPr>
        <p:spPr>
          <a:xfrm>
            <a:off x="2663300" y="211275"/>
            <a:ext cx="401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Un </a:t>
            </a:r>
            <a:r>
              <a:rPr b="1" lang="it">
                <a:solidFill>
                  <a:schemeClr val="dk1"/>
                </a:solidFill>
              </a:rPr>
              <a:t>nastro di Möbius</a:t>
            </a:r>
            <a:r>
              <a:rPr lang="it">
                <a:solidFill>
                  <a:schemeClr val="dk1"/>
                </a:solidFill>
              </a:rPr>
              <a:t>.</a:t>
            </a:r>
            <a:endParaRPr sz="2200"/>
          </a:p>
        </p:txBody>
      </p:sp>
      <p:pic>
        <p:nvPicPr>
          <p:cNvPr id="491" name="Google Shape;491;p52" title="canon5-wind_quartet_top_only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3350" y="416731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3"/>
          <p:cNvSpPr txBox="1"/>
          <p:nvPr>
            <p:ph type="title"/>
          </p:nvPr>
        </p:nvSpPr>
        <p:spPr>
          <a:xfrm>
            <a:off x="302250" y="291175"/>
            <a:ext cx="86316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chemeClr val="accent5"/>
                </a:solidFill>
              </a:rPr>
              <a:t>LE TRASFORMAZIONI GEOMETRICHE </a:t>
            </a:r>
            <a:r>
              <a:rPr lang="it" sz="2900">
                <a:solidFill>
                  <a:schemeClr val="accent5"/>
                </a:solidFill>
              </a:rPr>
              <a:t>NELL'</a:t>
            </a:r>
            <a:r>
              <a:rPr i="1" lang="it" sz="2900">
                <a:solidFill>
                  <a:schemeClr val="accent5"/>
                </a:solidFill>
              </a:rPr>
              <a:t>Offerta musicale </a:t>
            </a:r>
            <a:r>
              <a:rPr lang="it" sz="2900">
                <a:solidFill>
                  <a:schemeClr val="accent5"/>
                </a:solidFill>
              </a:rPr>
              <a:t>DI BACH</a:t>
            </a:r>
            <a:r>
              <a:rPr i="1" lang="it" sz="2900">
                <a:solidFill>
                  <a:schemeClr val="accent5"/>
                </a:solidFill>
              </a:rPr>
              <a:t> </a:t>
            </a:r>
            <a:endParaRPr i="1" sz="2900">
              <a:solidFill>
                <a:schemeClr val="accent5"/>
              </a:solidFill>
            </a:endParaRPr>
          </a:p>
        </p:txBody>
      </p:sp>
      <p:sp>
        <p:nvSpPr>
          <p:cNvPr id="497" name="Google Shape;497;p53"/>
          <p:cNvSpPr txBox="1"/>
          <p:nvPr/>
        </p:nvSpPr>
        <p:spPr>
          <a:xfrm>
            <a:off x="1597525" y="2280750"/>
            <a:ext cx="6178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‘Tema reale’ proposto a Bach da Federico II il Grande</a:t>
            </a:r>
            <a:endParaRPr b="1"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98" name="Google Shape;498;p53"/>
          <p:cNvGrpSpPr/>
          <p:nvPr/>
        </p:nvGrpSpPr>
        <p:grpSpPr>
          <a:xfrm>
            <a:off x="-266275" y="2898325"/>
            <a:ext cx="9680025" cy="955950"/>
            <a:chOff x="6675506" y="-164786"/>
            <a:chExt cx="3762594" cy="1318734"/>
          </a:xfrm>
        </p:grpSpPr>
        <p:pic>
          <p:nvPicPr>
            <p:cNvPr id="499" name="Google Shape;499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5506" y="427433"/>
              <a:ext cx="3762594" cy="7265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0" name="Google Shape;500;p53"/>
            <p:cNvSpPr txBox="1"/>
            <p:nvPr/>
          </p:nvSpPr>
          <p:spPr>
            <a:xfrm>
              <a:off x="7423524" y="-164786"/>
              <a:ext cx="2301000" cy="7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it" sz="1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‘CANON A 2’ - ‘CRAB CANON’</a:t>
              </a:r>
              <a:endParaRPr b="1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501" name="Google Shape;50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7475" y="1595987"/>
            <a:ext cx="6178900" cy="6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3" title="thema regium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6225" y="1767540"/>
            <a:ext cx="341648" cy="341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3"/>
          <p:cNvPicPr preferRelativeResize="0"/>
          <p:nvPr/>
        </p:nvPicPr>
        <p:blipFill rotWithShape="1">
          <a:blip r:embed="rId7">
            <a:alphaModFix/>
          </a:blip>
          <a:srcRect b="65700" l="12423" r="7473" t="15891"/>
          <a:stretch/>
        </p:blipFill>
        <p:spPr>
          <a:xfrm>
            <a:off x="264575" y="3496461"/>
            <a:ext cx="3067051" cy="2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3"/>
          <p:cNvPicPr preferRelativeResize="0"/>
          <p:nvPr/>
        </p:nvPicPr>
        <p:blipFill rotWithShape="1">
          <a:blip r:embed="rId7">
            <a:alphaModFix/>
          </a:blip>
          <a:srcRect b="34244" l="14590" r="6799" t="38205"/>
          <a:stretch/>
        </p:blipFill>
        <p:spPr>
          <a:xfrm>
            <a:off x="3331625" y="3424963"/>
            <a:ext cx="2682408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3"/>
          <p:cNvPicPr preferRelativeResize="0"/>
          <p:nvPr/>
        </p:nvPicPr>
        <p:blipFill rotWithShape="1">
          <a:blip r:embed="rId7">
            <a:alphaModFix/>
          </a:blip>
          <a:srcRect b="5670" l="13812" r="7570" t="66777"/>
          <a:stretch/>
        </p:blipFill>
        <p:spPr>
          <a:xfrm>
            <a:off x="6014025" y="3424975"/>
            <a:ext cx="268220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3" title="Registrazione standard 11.mp3">
            <a:hlinkClick r:id="rId8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3400" y="40372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302250" y="472375"/>
            <a:ext cx="8622300" cy="6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900">
                <a:solidFill>
                  <a:schemeClr val="dk1"/>
                </a:solidFill>
              </a:rPr>
              <a:t>Le TRASFORMAZIONI GEOMETRICHE in MUSICA</a:t>
            </a:r>
            <a:endParaRPr b="0" sz="2400"/>
          </a:p>
        </p:txBody>
      </p:sp>
      <p:grpSp>
        <p:nvGrpSpPr>
          <p:cNvPr id="136" name="Google Shape;136;p27"/>
          <p:cNvGrpSpPr/>
          <p:nvPr/>
        </p:nvGrpSpPr>
        <p:grpSpPr>
          <a:xfrm>
            <a:off x="1892387" y="1220235"/>
            <a:ext cx="2212050" cy="2356174"/>
            <a:chOff x="4360825" y="-2886473"/>
            <a:chExt cx="2212050" cy="2589486"/>
          </a:xfrm>
        </p:grpSpPr>
        <p:pic>
          <p:nvPicPr>
            <p:cNvPr id="137" name="Google Shape;137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60825" y="-2801980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ta appiccicata alla diapositiva con un pezzetto di nastro adesivo" id="138" name="Google Shape;138;p27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4928213" y="-2862416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175" y="1962525"/>
            <a:ext cx="3974950" cy="9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/>
        </p:nvSpPr>
        <p:spPr>
          <a:xfrm>
            <a:off x="4063100" y="2055163"/>
            <a:ext cx="36111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Char char="➔"/>
            </a:pPr>
            <a:r>
              <a:rPr lang="it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DUE voci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Char char="➔"/>
            </a:pPr>
            <a:r>
              <a:rPr lang="it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la seconda voce è in ritardo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Char char="➔"/>
            </a:pPr>
            <a:r>
              <a:rPr lang="it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 due suonatori eseguono la stessa melodia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5">
            <a:alphaModFix/>
          </a:blip>
          <a:srcRect b="6378" l="0" r="0" t="3148"/>
          <a:stretch/>
        </p:blipFill>
        <p:spPr>
          <a:xfrm rot="-5400000">
            <a:off x="4337652" y="1624874"/>
            <a:ext cx="782200" cy="579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/>
        </p:nvSpPr>
        <p:spPr>
          <a:xfrm>
            <a:off x="3306150" y="3778375"/>
            <a:ext cx="261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it" sz="1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MELODIA PRINCIPALE di Fra Martino</a:t>
            </a:r>
            <a:r>
              <a:rPr lang="it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/>
          </a:p>
        </p:txBody>
      </p:sp>
      <p:pic>
        <p:nvPicPr>
          <p:cNvPr id="143" name="Google Shape;143;p27" title="fra martino-do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8250" y="429487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/>
          <p:nvPr/>
        </p:nvSpPr>
        <p:spPr>
          <a:xfrm>
            <a:off x="2112800" y="2768213"/>
            <a:ext cx="17712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Fra Martino campanaro (Frère Jacques)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1989800" y="2394625"/>
            <a:ext cx="201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CANONE</a:t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27" title="fra martino.mp3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9800" y="18728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54"/>
          <p:cNvPicPr preferRelativeResize="0"/>
          <p:nvPr/>
        </p:nvPicPr>
        <p:blipFill rotWithShape="1">
          <a:blip r:embed="rId3">
            <a:alphaModFix/>
          </a:blip>
          <a:srcRect b="9013" l="11798" r="19202" t="4979"/>
          <a:stretch/>
        </p:blipFill>
        <p:spPr>
          <a:xfrm rot="-5400000">
            <a:off x="3522850" y="2095224"/>
            <a:ext cx="1963552" cy="344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3400" y="2062575"/>
            <a:ext cx="1172650" cy="1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4"/>
          <p:cNvPicPr preferRelativeResize="0"/>
          <p:nvPr/>
        </p:nvPicPr>
        <p:blipFill rotWithShape="1">
          <a:blip r:embed="rId5">
            <a:alphaModFix/>
          </a:blip>
          <a:srcRect b="0" l="6838" r="0" t="0"/>
          <a:stretch/>
        </p:blipFill>
        <p:spPr>
          <a:xfrm>
            <a:off x="5626050" y="2032000"/>
            <a:ext cx="1172649" cy="180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4"/>
          <p:cNvPicPr preferRelativeResize="0"/>
          <p:nvPr/>
        </p:nvPicPr>
        <p:blipFill rotWithShape="1">
          <a:blip r:embed="rId6">
            <a:alphaModFix/>
          </a:blip>
          <a:srcRect b="0" l="6428" r="0" t="0"/>
          <a:stretch/>
        </p:blipFill>
        <p:spPr>
          <a:xfrm>
            <a:off x="6798700" y="2031363"/>
            <a:ext cx="1172650" cy="18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4"/>
          <p:cNvPicPr preferRelativeResize="0"/>
          <p:nvPr/>
        </p:nvPicPr>
        <p:blipFill rotWithShape="1">
          <a:blip r:embed="rId7">
            <a:alphaModFix/>
          </a:blip>
          <a:srcRect b="0" l="6838" r="0" t="0"/>
          <a:stretch/>
        </p:blipFill>
        <p:spPr>
          <a:xfrm>
            <a:off x="7971347" y="2035288"/>
            <a:ext cx="1172650" cy="17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4"/>
          <p:cNvPicPr preferRelativeResize="0"/>
          <p:nvPr/>
        </p:nvPicPr>
        <p:blipFill rotWithShape="1">
          <a:blip r:embed="rId8">
            <a:alphaModFix/>
          </a:blip>
          <a:srcRect b="65700" l="12423" r="7473" t="15891"/>
          <a:stretch/>
        </p:blipFill>
        <p:spPr>
          <a:xfrm>
            <a:off x="0" y="2062575"/>
            <a:ext cx="1526124" cy="1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4"/>
          <p:cNvPicPr preferRelativeResize="0"/>
          <p:nvPr/>
        </p:nvPicPr>
        <p:blipFill rotWithShape="1">
          <a:blip r:embed="rId8">
            <a:alphaModFix/>
          </a:blip>
          <a:srcRect b="34244" l="14590" r="6799" t="38205"/>
          <a:stretch/>
        </p:blipFill>
        <p:spPr>
          <a:xfrm>
            <a:off x="1526125" y="2037088"/>
            <a:ext cx="1415188" cy="1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4"/>
          <p:cNvPicPr preferRelativeResize="0"/>
          <p:nvPr/>
        </p:nvPicPr>
        <p:blipFill rotWithShape="1">
          <a:blip r:embed="rId8">
            <a:alphaModFix/>
          </a:blip>
          <a:srcRect b="5670" l="13812" r="7570" t="66777"/>
          <a:stretch/>
        </p:blipFill>
        <p:spPr>
          <a:xfrm>
            <a:off x="2941325" y="2037088"/>
            <a:ext cx="1415199" cy="169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9" name="Google Shape;519;p54"/>
          <p:cNvCxnSpPr/>
          <p:nvPr/>
        </p:nvCxnSpPr>
        <p:spPr>
          <a:xfrm flipH="1" rot="10800000">
            <a:off x="4399113" y="912263"/>
            <a:ext cx="11700" cy="2419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20" name="Google Shape;520;p54"/>
          <p:cNvCxnSpPr/>
          <p:nvPr/>
        </p:nvCxnSpPr>
        <p:spPr>
          <a:xfrm flipH="1" rot="10800000">
            <a:off x="33875" y="2618400"/>
            <a:ext cx="9038100" cy="105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5"/>
          <p:cNvSpPr txBox="1"/>
          <p:nvPr/>
        </p:nvSpPr>
        <p:spPr>
          <a:xfrm>
            <a:off x="2645700" y="153700"/>
            <a:ext cx="385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CC0000"/>
                </a:solidFill>
              </a:rPr>
              <a:t>"Canon à 2": riflessione rispetto all'asse y </a:t>
            </a:r>
            <a:endParaRPr/>
          </a:p>
        </p:txBody>
      </p:sp>
      <p:pic>
        <p:nvPicPr>
          <p:cNvPr id="526" name="Google Shape;526;p55" title="J S  Bach   Crab Canon on a Möbius Stri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087" y="728100"/>
            <a:ext cx="7203825" cy="40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56" title="J S  Bach   Crab Canon on a Möbius Stri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275" y="676725"/>
            <a:ext cx="7617450" cy="428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6"/>
          <p:cNvSpPr txBox="1"/>
          <p:nvPr/>
        </p:nvSpPr>
        <p:spPr>
          <a:xfrm>
            <a:off x="2645700" y="153700"/>
            <a:ext cx="385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CC0000"/>
                </a:solidFill>
              </a:rPr>
              <a:t>"Canon à 2": nastro di Moebius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57"/>
          <p:cNvPicPr preferRelativeResize="0"/>
          <p:nvPr/>
        </p:nvPicPr>
        <p:blipFill rotWithShape="1">
          <a:blip r:embed="rId3">
            <a:alphaModFix/>
          </a:blip>
          <a:srcRect b="20307" l="4169" r="4995" t="6512"/>
          <a:stretch/>
        </p:blipFill>
        <p:spPr>
          <a:xfrm>
            <a:off x="2586775" y="37600"/>
            <a:ext cx="1985225" cy="254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57"/>
          <p:cNvPicPr preferRelativeResize="0"/>
          <p:nvPr/>
        </p:nvPicPr>
        <p:blipFill rotWithShape="1">
          <a:blip r:embed="rId4">
            <a:alphaModFix/>
          </a:blip>
          <a:srcRect b="21093" l="3960" r="6039" t="6121"/>
          <a:stretch/>
        </p:blipFill>
        <p:spPr>
          <a:xfrm>
            <a:off x="4572000" y="14775"/>
            <a:ext cx="2005621" cy="25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7" title="The_Musical_Offering_BWV_1079__Johann_Sebastian_Bach_Canon_a_2_per_Tonos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0975" y="9800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7"/>
          <p:cNvPicPr preferRelativeResize="0"/>
          <p:nvPr/>
        </p:nvPicPr>
        <p:blipFill rotWithShape="1">
          <a:blip r:embed="rId7">
            <a:alphaModFix/>
          </a:blip>
          <a:srcRect b="20577" l="3121" r="4797" t="6376"/>
          <a:stretch/>
        </p:blipFill>
        <p:spPr>
          <a:xfrm>
            <a:off x="1614224" y="2584925"/>
            <a:ext cx="1985226" cy="25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7"/>
          <p:cNvPicPr preferRelativeResize="0"/>
          <p:nvPr/>
        </p:nvPicPr>
        <p:blipFill rotWithShape="1">
          <a:blip r:embed="rId8">
            <a:alphaModFix/>
          </a:blip>
          <a:srcRect b="20445" l="3537" r="4584" t="6508"/>
          <a:stretch/>
        </p:blipFill>
        <p:spPr>
          <a:xfrm>
            <a:off x="3579388" y="2606250"/>
            <a:ext cx="1985225" cy="252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7"/>
          <p:cNvPicPr preferRelativeResize="0"/>
          <p:nvPr/>
        </p:nvPicPr>
        <p:blipFill rotWithShape="1">
          <a:blip r:embed="rId9">
            <a:alphaModFix/>
          </a:blip>
          <a:srcRect b="20569" l="3752" r="5618" t="6771"/>
          <a:stretch/>
        </p:blipFill>
        <p:spPr>
          <a:xfrm>
            <a:off x="5573925" y="2606249"/>
            <a:ext cx="1985225" cy="253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8"/>
          <p:cNvSpPr txBox="1"/>
          <p:nvPr>
            <p:ph idx="4294967295" type="title"/>
          </p:nvPr>
        </p:nvSpPr>
        <p:spPr>
          <a:xfrm>
            <a:off x="385500" y="693800"/>
            <a:ext cx="82965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it" sz="1600">
                <a:latin typeface="Lato"/>
                <a:ea typeface="Lato"/>
                <a:cs typeface="Lato"/>
                <a:sym typeface="Lato"/>
              </a:rPr>
              <a:t>Lo SPARTITO MUSICALE come PIANO CARTESIANO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8" name="Google Shape;548;p58"/>
          <p:cNvPicPr preferRelativeResize="0"/>
          <p:nvPr/>
        </p:nvPicPr>
        <p:blipFill rotWithShape="1">
          <a:blip r:embed="rId3">
            <a:alphaModFix/>
          </a:blip>
          <a:srcRect b="0" l="2286" r="0" t="0"/>
          <a:stretch/>
        </p:blipFill>
        <p:spPr>
          <a:xfrm>
            <a:off x="790538" y="1781150"/>
            <a:ext cx="7562925" cy="260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9" name="Google Shape;549;p58"/>
          <p:cNvCxnSpPr/>
          <p:nvPr/>
        </p:nvCxnSpPr>
        <p:spPr>
          <a:xfrm>
            <a:off x="385500" y="4281075"/>
            <a:ext cx="83730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50" name="Google Shape;550;p58"/>
          <p:cNvSpPr txBox="1"/>
          <p:nvPr/>
        </p:nvSpPr>
        <p:spPr>
          <a:xfrm>
            <a:off x="7930400" y="3893475"/>
            <a:ext cx="751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FF00"/>
                </a:solidFill>
              </a:rPr>
              <a:t>tempo</a:t>
            </a:r>
            <a:endParaRPr b="1" sz="1100">
              <a:solidFill>
                <a:srgbClr val="00FF00"/>
              </a:solidFill>
            </a:endParaRPr>
          </a:p>
        </p:txBody>
      </p:sp>
      <p:cxnSp>
        <p:nvCxnSpPr>
          <p:cNvPr id="551" name="Google Shape;551;p58"/>
          <p:cNvCxnSpPr/>
          <p:nvPr/>
        </p:nvCxnSpPr>
        <p:spPr>
          <a:xfrm rot="10800000">
            <a:off x="2139650" y="1598575"/>
            <a:ext cx="0" cy="3385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52" name="Google Shape;552;p58"/>
          <p:cNvSpPr txBox="1"/>
          <p:nvPr/>
        </p:nvSpPr>
        <p:spPr>
          <a:xfrm>
            <a:off x="2256975" y="1550700"/>
            <a:ext cx="1403700" cy="5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0000"/>
                </a:solidFill>
              </a:rPr>
              <a:t>frequenza (altezza delle note, tono)</a:t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00" y="162725"/>
            <a:ext cx="780625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9"/>
          <p:cNvPicPr preferRelativeResize="0"/>
          <p:nvPr/>
        </p:nvPicPr>
        <p:blipFill rotWithShape="1">
          <a:blip r:embed="rId4">
            <a:alphaModFix/>
          </a:blip>
          <a:srcRect b="46678" l="0" r="0" t="0"/>
          <a:stretch/>
        </p:blipFill>
        <p:spPr>
          <a:xfrm>
            <a:off x="1536775" y="440800"/>
            <a:ext cx="6070450" cy="42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0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Buona fortuna!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4" name="Google Shape;564;p60"/>
          <p:cNvSpPr txBox="1"/>
          <p:nvPr>
            <p:ph idx="4294967295" type="body"/>
          </p:nvPr>
        </p:nvSpPr>
        <p:spPr>
          <a:xfrm>
            <a:off x="240725" y="126700"/>
            <a:ext cx="8630700" cy="4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INDOVINELLO: Riconosci la melodia?</a:t>
            </a:r>
            <a:endParaRPr b="1" u="sng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5" name="Google Shape;565;p60"/>
          <p:cNvPicPr preferRelativeResize="0"/>
          <p:nvPr/>
        </p:nvPicPr>
        <p:blipFill rotWithShape="1">
          <a:blip r:embed="rId3">
            <a:alphaModFix/>
          </a:blip>
          <a:srcRect b="55844" l="0" r="0" t="0"/>
          <a:stretch/>
        </p:blipFill>
        <p:spPr>
          <a:xfrm>
            <a:off x="972100" y="687400"/>
            <a:ext cx="6951250" cy="21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0"/>
          <p:cNvPicPr preferRelativeResize="0"/>
          <p:nvPr/>
        </p:nvPicPr>
        <p:blipFill rotWithShape="1">
          <a:blip r:embed="rId3">
            <a:alphaModFix/>
          </a:blip>
          <a:srcRect b="0" l="0" r="0" t="57686"/>
          <a:stretch/>
        </p:blipFill>
        <p:spPr>
          <a:xfrm>
            <a:off x="972100" y="2894450"/>
            <a:ext cx="6951250" cy="20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0"/>
          <p:cNvPicPr preferRelativeResize="0"/>
          <p:nvPr/>
        </p:nvPicPr>
        <p:blipFill rotWithShape="1">
          <a:blip r:embed="rId4">
            <a:alphaModFix/>
          </a:blip>
          <a:srcRect b="9215" l="17837" r="0" t="5300"/>
          <a:stretch/>
        </p:blipFill>
        <p:spPr>
          <a:xfrm rot="-5400000">
            <a:off x="3980375" y="1988712"/>
            <a:ext cx="1000551" cy="18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49150"/>
            <a:ext cx="8839199" cy="31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61" title="azzurro-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3400" y="411453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1200"/>
            <a:ext cx="8839199" cy="2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2"/>
          <p:cNvPicPr preferRelativeResize="0"/>
          <p:nvPr/>
        </p:nvPicPr>
        <p:blipFill rotWithShape="1">
          <a:blip r:embed="rId4">
            <a:alphaModFix/>
          </a:blip>
          <a:srcRect b="12495" l="0" r="0" t="0"/>
          <a:stretch/>
        </p:blipFill>
        <p:spPr>
          <a:xfrm rot="-5400000">
            <a:off x="3891501" y="111101"/>
            <a:ext cx="1471023" cy="137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2" title="azzurro-2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3400" y="4341348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6063"/>
            <a:ext cx="8839200" cy="3171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63" title="azzurro-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3400" y="424835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179300" y="1692350"/>
            <a:ext cx="42093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/>
              <a:t>TRASLAZIONE</a:t>
            </a:r>
            <a:endParaRPr b="0" sz="1300">
              <a:solidFill>
                <a:schemeClr val="dk2"/>
              </a:solidFill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179300" y="2695475"/>
            <a:ext cx="42093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rispetto all’asse x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53414" l="0" r="0" t="0"/>
          <a:stretch/>
        </p:blipFill>
        <p:spPr>
          <a:xfrm>
            <a:off x="5326050" y="520625"/>
            <a:ext cx="3125649" cy="198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 rotWithShape="1">
          <a:blip r:embed="rId3">
            <a:alphaModFix/>
          </a:blip>
          <a:srcRect b="2810" l="0" r="0" t="52925"/>
          <a:stretch/>
        </p:blipFill>
        <p:spPr>
          <a:xfrm>
            <a:off x="5326050" y="2459377"/>
            <a:ext cx="3125649" cy="18876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8"/>
          <p:cNvCxnSpPr/>
          <p:nvPr/>
        </p:nvCxnSpPr>
        <p:spPr>
          <a:xfrm flipH="1" rot="10800000">
            <a:off x="5375575" y="2507250"/>
            <a:ext cx="2854200" cy="24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64"/>
          <p:cNvPicPr preferRelativeResize="0"/>
          <p:nvPr/>
        </p:nvPicPr>
        <p:blipFill rotWithShape="1">
          <a:blip r:embed="rId3">
            <a:alphaModFix/>
          </a:blip>
          <a:srcRect b="0" l="0" r="-532" t="0"/>
          <a:stretch/>
        </p:blipFill>
        <p:spPr>
          <a:xfrm>
            <a:off x="128688" y="1206125"/>
            <a:ext cx="8886625" cy="32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4" title="azzurro-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3400" y="6384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5"/>
          <p:cNvSpPr txBox="1"/>
          <p:nvPr>
            <p:ph idx="4294967295" type="title"/>
          </p:nvPr>
        </p:nvSpPr>
        <p:spPr>
          <a:xfrm>
            <a:off x="2687700" y="2278650"/>
            <a:ext cx="37686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0" lang="it" sz="2500">
                <a:solidFill>
                  <a:schemeClr val="dk1"/>
                </a:solidFill>
              </a:rPr>
              <a:t>GRAZIE PER L’ASCOLTO!</a:t>
            </a:r>
            <a:endParaRPr b="0"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 b="11228" l="0" r="0" t="7583"/>
          <a:stretch/>
        </p:blipFill>
        <p:spPr>
          <a:xfrm>
            <a:off x="4350" y="1714175"/>
            <a:ext cx="9144003" cy="198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9"/>
          <p:cNvCxnSpPr/>
          <p:nvPr/>
        </p:nvCxnSpPr>
        <p:spPr>
          <a:xfrm flipH="1" rot="10800000">
            <a:off x="1599425" y="3539225"/>
            <a:ext cx="11700" cy="6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29"/>
          <p:cNvSpPr txBox="1"/>
          <p:nvPr/>
        </p:nvSpPr>
        <p:spPr>
          <a:xfrm>
            <a:off x="1181600" y="4087075"/>
            <a:ext cx="10803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2"/>
                </a:solidFill>
              </a:rPr>
              <a:t>PAUSA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-38650" y="1887200"/>
            <a:ext cx="6660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dk2"/>
                </a:solidFill>
              </a:rPr>
              <a:t>prima voce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-38650" y="2989850"/>
            <a:ext cx="7818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dk2"/>
                </a:solidFill>
              </a:rPr>
              <a:t>seconda voce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165" name="Google Shape;165;p29"/>
          <p:cNvCxnSpPr/>
          <p:nvPr/>
        </p:nvCxnSpPr>
        <p:spPr>
          <a:xfrm rot="10800000">
            <a:off x="331200" y="764825"/>
            <a:ext cx="0" cy="3385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66" name="Google Shape;166;p29"/>
          <p:cNvSpPr txBox="1"/>
          <p:nvPr/>
        </p:nvSpPr>
        <p:spPr>
          <a:xfrm>
            <a:off x="571425" y="1694600"/>
            <a:ext cx="6524400" cy="892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1718400" y="132125"/>
            <a:ext cx="57072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FF9900"/>
                </a:solidFill>
              </a:rPr>
              <a:t>Canone </a:t>
            </a:r>
            <a:r>
              <a:rPr b="1" i="1" lang="it" sz="2500">
                <a:solidFill>
                  <a:srgbClr val="FF9900"/>
                </a:solidFill>
              </a:rPr>
              <a:t>Fra Martino</a:t>
            </a:r>
            <a:endParaRPr b="1" i="1" sz="25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</a:rPr>
              <a:t>TRASLAZIONE rispetto all’asse delle x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2398625" y="2804375"/>
            <a:ext cx="6217800" cy="892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69" name="Google Shape;169;p29"/>
          <p:cNvCxnSpPr/>
          <p:nvPr/>
        </p:nvCxnSpPr>
        <p:spPr>
          <a:xfrm>
            <a:off x="113700" y="2650800"/>
            <a:ext cx="87783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00" y="36378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>
            <p:ph idx="4294967295" type="body"/>
          </p:nvPr>
        </p:nvSpPr>
        <p:spPr>
          <a:xfrm>
            <a:off x="728250" y="84430"/>
            <a:ext cx="34329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it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TRASLAZIONE rispetto all’asse x</a:t>
            </a:r>
            <a:br>
              <a:rPr lang="it" sz="1200">
                <a:latin typeface="Raleway"/>
                <a:ea typeface="Raleway"/>
                <a:cs typeface="Raleway"/>
                <a:sym typeface="Raleway"/>
              </a:rPr>
            </a:b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225" y="36378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>
            <p:ph idx="4294967295" type="body"/>
          </p:nvPr>
        </p:nvSpPr>
        <p:spPr>
          <a:xfrm>
            <a:off x="4990600" y="84430"/>
            <a:ext cx="34329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it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TRASLAZIONE rispetto all’asse y</a:t>
            </a:r>
            <a:br>
              <a:rPr lang="it" sz="1200">
                <a:latin typeface="Raleway"/>
                <a:ea typeface="Raleway"/>
                <a:cs typeface="Raleway"/>
                <a:sym typeface="Raleway"/>
              </a:rPr>
            </a:b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4">
            <a:alphaModFix/>
          </a:blip>
          <a:srcRect b="53414" l="0" r="0" t="0"/>
          <a:stretch/>
        </p:blipFill>
        <p:spPr>
          <a:xfrm>
            <a:off x="929650" y="970800"/>
            <a:ext cx="3125649" cy="198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 rotWithShape="1">
          <a:blip r:embed="rId4">
            <a:alphaModFix/>
          </a:blip>
          <a:srcRect b="2810" l="0" r="0" t="52925"/>
          <a:stretch/>
        </p:blipFill>
        <p:spPr>
          <a:xfrm>
            <a:off x="929650" y="3027302"/>
            <a:ext cx="3125649" cy="18876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30"/>
          <p:cNvCxnSpPr/>
          <p:nvPr/>
        </p:nvCxnSpPr>
        <p:spPr>
          <a:xfrm>
            <a:off x="692650" y="3037063"/>
            <a:ext cx="3466200" cy="132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181" name="Google Shape;181;p30"/>
          <p:cNvPicPr preferRelativeResize="0"/>
          <p:nvPr/>
        </p:nvPicPr>
        <p:blipFill rotWithShape="1">
          <a:blip r:embed="rId5">
            <a:alphaModFix/>
          </a:blip>
          <a:srcRect b="2448" l="0" r="0" t="0"/>
          <a:stretch/>
        </p:blipFill>
        <p:spPr>
          <a:xfrm>
            <a:off x="5201699" y="740088"/>
            <a:ext cx="3125652" cy="4065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30"/>
          <p:cNvCxnSpPr/>
          <p:nvPr/>
        </p:nvCxnSpPr>
        <p:spPr>
          <a:xfrm rot="10800000">
            <a:off x="5283975" y="789050"/>
            <a:ext cx="2100" cy="3967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/>
        </p:nvSpPr>
        <p:spPr>
          <a:xfrm>
            <a:off x="0" y="196275"/>
            <a:ext cx="9144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T</a:t>
            </a:r>
            <a:r>
              <a:rPr lang="it" sz="1800">
                <a:solidFill>
                  <a:schemeClr val="dk2"/>
                </a:solidFill>
              </a:rPr>
              <a:t>raslazione verticale (rispetto all’asse del tono) a Fra Martino: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8" name="Google Shape;188;p31" title="fra martino-do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1275" y="10732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 title="fra martino-trasl-verticale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1275" y="37598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 rotWithShape="1">
          <a:blip r:embed="rId6">
            <a:alphaModFix/>
          </a:blip>
          <a:srcRect b="50261" l="2562" r="42555" t="31693"/>
          <a:stretch/>
        </p:blipFill>
        <p:spPr>
          <a:xfrm>
            <a:off x="355413" y="2660650"/>
            <a:ext cx="5216801" cy="7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 rotWithShape="1">
          <a:blip r:embed="rId7">
            <a:alphaModFix/>
          </a:blip>
          <a:srcRect b="2448" l="0" r="0" t="0"/>
          <a:stretch/>
        </p:blipFill>
        <p:spPr>
          <a:xfrm>
            <a:off x="5724763" y="920825"/>
            <a:ext cx="3161825" cy="41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 rotWithShape="1">
          <a:blip r:embed="rId8">
            <a:alphaModFix/>
          </a:blip>
          <a:srcRect b="6378" l="0" r="0" t="3148"/>
          <a:stretch/>
        </p:blipFill>
        <p:spPr>
          <a:xfrm rot="-5400000">
            <a:off x="2617814" y="-338689"/>
            <a:ext cx="692025" cy="512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302250" y="291175"/>
            <a:ext cx="86316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chemeClr val="accent5"/>
                </a:solidFill>
              </a:rPr>
              <a:t>LE TRASFORMAZIONI GEOMETRICHE E LA COMPOSIZIONE DI BRANI MUSICALI</a:t>
            </a:r>
            <a:endParaRPr sz="2900">
              <a:solidFill>
                <a:schemeClr val="accent5"/>
              </a:solidFill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4366575" y="2120628"/>
            <a:ext cx="40359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CANONE 3, BVW 1087</a:t>
            </a:r>
            <a:endParaRPr b="1" sz="11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99" name="Google Shape;199;p32"/>
          <p:cNvGrpSpPr/>
          <p:nvPr/>
        </p:nvGrpSpPr>
        <p:grpSpPr>
          <a:xfrm>
            <a:off x="302022" y="1373521"/>
            <a:ext cx="3530874" cy="3677999"/>
            <a:chOff x="6803275" y="395363"/>
            <a:chExt cx="2212050" cy="2537076"/>
          </a:xfrm>
        </p:grpSpPr>
        <p:pic>
          <p:nvPicPr>
            <p:cNvPr id="200" name="Google Shape;200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ta appiccicata alla diapositiva con un pezzetto di nastro adesivo" id="201" name="Google Shape;201;p32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32"/>
            <p:cNvSpPr txBox="1"/>
            <p:nvPr/>
          </p:nvSpPr>
          <p:spPr>
            <a:xfrm>
              <a:off x="6944800" y="826160"/>
              <a:ext cx="1929000" cy="18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it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JOHANN SEBASTIAN BACH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ctr"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it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(1685-1750)</a:t>
              </a:r>
              <a:endParaRPr b="1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203" name="Google Shape;20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825" y="2685725"/>
            <a:ext cx="1846600" cy="21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278" y="2650906"/>
            <a:ext cx="47625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 title="canone 3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5921" y="3512306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50" y="350489"/>
            <a:ext cx="6006825" cy="49256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/>
        </p:nvSpPr>
        <p:spPr>
          <a:xfrm>
            <a:off x="0" y="814975"/>
            <a:ext cx="9144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Melodia principale di Canone 3, BWV 1087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212" name="Google Shape;212;p33"/>
          <p:cNvCxnSpPr/>
          <p:nvPr/>
        </p:nvCxnSpPr>
        <p:spPr>
          <a:xfrm>
            <a:off x="4570425" y="1272950"/>
            <a:ext cx="0" cy="5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3" name="Google Shape;213;p33" title="melodia principale canone 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925" y="3681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