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72" r:id="rId2"/>
    <p:sldId id="256" r:id="rId3"/>
    <p:sldId id="257" r:id="rId4"/>
    <p:sldId id="258" r:id="rId5"/>
    <p:sldId id="259" r:id="rId6"/>
    <p:sldId id="273"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307" r:id="rId20"/>
    <p:sldId id="306" r:id="rId21"/>
    <p:sldId id="282" r:id="rId22"/>
    <p:sldId id="285" r:id="rId23"/>
    <p:sldId id="283" r:id="rId24"/>
    <p:sldId id="291" r:id="rId25"/>
    <p:sldId id="292" r:id="rId26"/>
    <p:sldId id="293" r:id="rId27"/>
    <p:sldId id="294" r:id="rId28"/>
    <p:sldId id="302" r:id="rId29"/>
    <p:sldId id="303" r:id="rId30"/>
    <p:sldId id="284" r:id="rId31"/>
    <p:sldId id="290" r:id="rId32"/>
    <p:sldId id="299" r:id="rId33"/>
    <p:sldId id="289" r:id="rId34"/>
    <p:sldId id="286" r:id="rId35"/>
    <p:sldId id="287" r:id="rId36"/>
    <p:sldId id="288" r:id="rId37"/>
    <p:sldId id="295" r:id="rId38"/>
    <p:sldId id="296" r:id="rId39"/>
    <p:sldId id="297" r:id="rId40"/>
    <p:sldId id="298"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ddalena Tassini" initials="MT" lastIdx="1" clrIdx="0">
    <p:extLst>
      <p:ext uri="{19B8F6BF-5375-455C-9EA6-DF929625EA0E}">
        <p15:presenceInfo xmlns:p15="http://schemas.microsoft.com/office/powerpoint/2012/main" userId="8477bd6dafd07c9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91" autoAdjust="0"/>
    <p:restoredTop sz="94660"/>
  </p:normalViewPr>
  <p:slideViewPr>
    <p:cSldViewPr snapToGrid="0">
      <p:cViewPr varScale="1">
        <p:scale>
          <a:sx n="72" d="100"/>
          <a:sy n="72" d="100"/>
        </p:scale>
        <p:origin x="58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it-IT"/>
              <a:t>Fare clic per modificare lo stile del titolo</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6/20/2017</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‹N›</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6/20/2017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it-IT"/>
              <a:t>Fare clic per modificare lo stile del titolo</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6/20/2017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TextBox 11"/>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3" name="TextBox 12"/>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it-IT"/>
              <a:t>Fare clic per modificare lo stile del titolo</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6/20/2017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it-IT"/>
              <a:t>Fare clic per modificare lo stile del titolo</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6/20/2017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it-IT"/>
              <a:t>Fare clic per modificare lo stile del titolo</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it-IT"/>
              <a:t>Modifica gli stili del testo dello schema</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6/20/2017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it-IT"/>
              <a:t>Fare clic per modificare lo stile del titolo</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it-IT"/>
              <a:t>Modifica gli stili del testo dello schema</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6/20/2017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ncho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nchor="ct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it-IT"/>
              <a:t>Fare clic per modificare lo stile del titolo</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6/20/2017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a:t>
            </a:r>
            <a:endParaRPr lang="en-US" dirty="0"/>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6/20/2017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6/20/2017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6/20/2017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it-IT"/>
              <a:t>Fare clic per modificare lo stile del titolo</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6/20/2017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it-IT"/>
              <a:t>Fare clic per modificare lo stile del titolo</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6/20/2017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6/20/2017</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5.jpg"/><Relationship Id="rId2" Type="http://schemas.openxmlformats.org/officeDocument/2006/relationships/image" Target="../media/image40.jpg"/><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a:extLst>
              <a:ext uri="{FF2B5EF4-FFF2-40B4-BE49-F238E27FC236}">
                <a16:creationId xmlns:a16="http://schemas.microsoft.com/office/drawing/2014/main" id="{9FFC5EFF-A8BD-4C47-8B79-E3D55A5CC0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CasellaDiTesto 12">
            <a:extLst>
              <a:ext uri="{FF2B5EF4-FFF2-40B4-BE49-F238E27FC236}">
                <a16:creationId xmlns:a16="http://schemas.microsoft.com/office/drawing/2014/main" id="{D8D68790-AA88-4745-8944-FF520CFF703A}"/>
              </a:ext>
            </a:extLst>
          </p:cNvPr>
          <p:cNvSpPr txBox="1"/>
          <p:nvPr/>
        </p:nvSpPr>
        <p:spPr>
          <a:xfrm>
            <a:off x="0" y="-126609"/>
            <a:ext cx="12192000" cy="2893100"/>
          </a:xfrm>
          <a:prstGeom prst="rect">
            <a:avLst/>
          </a:prstGeom>
          <a:noFill/>
        </p:spPr>
        <p:txBody>
          <a:bodyPr wrap="square" rtlCol="0">
            <a:spAutoFit/>
          </a:bodyPr>
          <a:lstStyle/>
          <a:p>
            <a:pPr algn="ctr"/>
            <a:r>
              <a:rPr lang="it-IT" sz="5400" b="1" dirty="0">
                <a:solidFill>
                  <a:srgbClr val="FFC000"/>
                </a:solidFill>
                <a:latin typeface="OCR A Extended" panose="02010509020102010303" pitchFamily="50" charset="0"/>
              </a:rPr>
              <a:t>MATEMATI-GREST </a:t>
            </a:r>
            <a:br>
              <a:rPr lang="it-IT" sz="5400" b="1" dirty="0">
                <a:solidFill>
                  <a:srgbClr val="FFC000"/>
                </a:solidFill>
                <a:latin typeface="OCR A Extended" panose="02010509020102010303" pitchFamily="50" charset="0"/>
              </a:rPr>
            </a:br>
            <a:r>
              <a:rPr lang="it-IT" sz="5400" b="1" dirty="0">
                <a:solidFill>
                  <a:srgbClr val="FFC000"/>
                </a:solidFill>
                <a:latin typeface="OCR A Extended" panose="02010509020102010303" pitchFamily="50" charset="0"/>
              </a:rPr>
              <a:t>LA MATEMATICA DIVERTENTE</a:t>
            </a:r>
            <a:br>
              <a:rPr lang="it-IT" dirty="0">
                <a:solidFill>
                  <a:srgbClr val="FFC000"/>
                </a:solidFill>
              </a:rPr>
            </a:br>
            <a:r>
              <a:rPr lang="it-IT" sz="2800" b="1" dirty="0">
                <a:solidFill>
                  <a:srgbClr val="FFC000"/>
                </a:solidFill>
                <a:latin typeface="OCR A Extended" panose="02010509020102010303" pitchFamily="50" charset="0"/>
              </a:rPr>
              <a:t>Giochi, creatività e merende si uniscono in modo avvincente e originale con la logica e la matematica </a:t>
            </a:r>
          </a:p>
          <a:p>
            <a:pPr algn="ctr"/>
            <a:endParaRPr lang="it-IT" dirty="0"/>
          </a:p>
        </p:txBody>
      </p:sp>
      <p:sp>
        <p:nvSpPr>
          <p:cNvPr id="17" name="Rettangolo 16">
            <a:extLst>
              <a:ext uri="{FF2B5EF4-FFF2-40B4-BE49-F238E27FC236}">
                <a16:creationId xmlns:a16="http://schemas.microsoft.com/office/drawing/2014/main" id="{E5C35A09-7B29-4DF9-84E0-7C8DEB35DC06}"/>
              </a:ext>
            </a:extLst>
          </p:cNvPr>
          <p:cNvSpPr/>
          <p:nvPr/>
        </p:nvSpPr>
        <p:spPr>
          <a:xfrm>
            <a:off x="6096000" y="4491000"/>
            <a:ext cx="6096000" cy="1477328"/>
          </a:xfrm>
          <a:prstGeom prst="rect">
            <a:avLst/>
          </a:prstGeom>
        </p:spPr>
        <p:txBody>
          <a:bodyPr>
            <a:spAutoFit/>
          </a:bodyPr>
          <a:lstStyle/>
          <a:p>
            <a:pPr algn="r"/>
            <a:r>
              <a:rPr lang="it-IT" b="1" dirty="0">
                <a:solidFill>
                  <a:schemeClr val="bg1"/>
                </a:solidFill>
                <a:latin typeface="OCR A Extended" panose="02010509020102010303" pitchFamily="50" charset="0"/>
              </a:rPr>
              <a:t>LUNEDI- Diamo i numeri</a:t>
            </a:r>
          </a:p>
          <a:p>
            <a:pPr algn="r"/>
            <a:r>
              <a:rPr lang="it-IT" b="1" dirty="0">
                <a:solidFill>
                  <a:schemeClr val="bg1"/>
                </a:solidFill>
                <a:latin typeface="OCR A Extended" panose="02010509020102010303" pitchFamily="50" charset="0"/>
              </a:rPr>
              <a:t>MARTEDI- I multipli saranno i primi </a:t>
            </a:r>
          </a:p>
          <a:p>
            <a:pPr algn="r"/>
            <a:r>
              <a:rPr lang="it-IT" b="1" dirty="0">
                <a:solidFill>
                  <a:schemeClr val="bg1"/>
                </a:solidFill>
                <a:latin typeface="OCR A Extended" panose="02010509020102010303" pitchFamily="50" charset="0"/>
              </a:rPr>
              <a:t>MERCOLEDI- Figure geometriche</a:t>
            </a:r>
          </a:p>
          <a:p>
            <a:pPr algn="r"/>
            <a:r>
              <a:rPr lang="it-IT" b="1" dirty="0">
                <a:solidFill>
                  <a:schemeClr val="bg1"/>
                </a:solidFill>
                <a:latin typeface="OCR A Extended" panose="02010509020102010303" pitchFamily="50" charset="0"/>
              </a:rPr>
              <a:t>GIOVEDI- Caccia al tesoro</a:t>
            </a:r>
          </a:p>
          <a:p>
            <a:pPr algn="r"/>
            <a:r>
              <a:rPr lang="it-IT" b="1" dirty="0">
                <a:solidFill>
                  <a:schemeClr val="bg1"/>
                </a:solidFill>
                <a:latin typeface="OCR A Extended" panose="02010509020102010303" pitchFamily="50" charset="0"/>
              </a:rPr>
              <a:t>VENERDI- </a:t>
            </a:r>
            <a:r>
              <a:rPr lang="it-IT" b="1" dirty="0" err="1">
                <a:solidFill>
                  <a:schemeClr val="bg1"/>
                </a:solidFill>
                <a:latin typeface="OCR A Extended" panose="02010509020102010303" pitchFamily="50" charset="0"/>
              </a:rPr>
              <a:t>Lunapark</a:t>
            </a:r>
            <a:r>
              <a:rPr lang="it-IT" b="1" dirty="0">
                <a:solidFill>
                  <a:schemeClr val="bg1"/>
                </a:solidFill>
                <a:latin typeface="OCR A Extended" panose="02010509020102010303" pitchFamily="50" charset="0"/>
              </a:rPr>
              <a:t> </a:t>
            </a:r>
            <a:r>
              <a:rPr lang="it-IT" b="1" dirty="0" err="1">
                <a:solidFill>
                  <a:schemeClr val="bg1"/>
                </a:solidFill>
                <a:latin typeface="OCR A Extended" panose="02010509020102010303" pitchFamily="50" charset="0"/>
              </a:rPr>
              <a:t>matemagico</a:t>
            </a:r>
            <a:endParaRPr lang="it-IT" b="1" dirty="0">
              <a:solidFill>
                <a:schemeClr val="bg1"/>
              </a:solidFill>
              <a:latin typeface="OCR A Extended" panose="02010509020102010303" pitchFamily="50" charset="0"/>
            </a:endParaRPr>
          </a:p>
        </p:txBody>
      </p:sp>
      <p:sp>
        <p:nvSpPr>
          <p:cNvPr id="18" name="Rettangolo 17">
            <a:extLst>
              <a:ext uri="{FF2B5EF4-FFF2-40B4-BE49-F238E27FC236}">
                <a16:creationId xmlns:a16="http://schemas.microsoft.com/office/drawing/2014/main" id="{C7D209AC-A8D8-4A22-B691-F0B177F3D1FD}"/>
              </a:ext>
            </a:extLst>
          </p:cNvPr>
          <p:cNvSpPr/>
          <p:nvPr/>
        </p:nvSpPr>
        <p:spPr>
          <a:xfrm>
            <a:off x="0" y="6094937"/>
            <a:ext cx="12191999" cy="707886"/>
          </a:xfrm>
          <a:prstGeom prst="rect">
            <a:avLst/>
          </a:prstGeom>
        </p:spPr>
        <p:txBody>
          <a:bodyPr wrap="square">
            <a:spAutoFit/>
          </a:bodyPr>
          <a:lstStyle/>
          <a:p>
            <a:pPr algn="ctr"/>
            <a:r>
              <a:rPr lang="it-IT" sz="2000" b="1" dirty="0">
                <a:solidFill>
                  <a:schemeClr val="bg1"/>
                </a:solidFill>
                <a:latin typeface="OCR A Extended" panose="02010509020102010303" pitchFamily="50" charset="0"/>
              </a:rPr>
              <a:t>DOVE: Campetto di Piazza Chievo- Oratorio NOI                               QUANDO: Dal 10 al 16 luglio 2017- Dalle 8.00 alle 12.30</a:t>
            </a:r>
          </a:p>
        </p:txBody>
      </p:sp>
    </p:spTree>
    <p:extLst>
      <p:ext uri="{BB962C8B-B14F-4D97-AF65-F5344CB8AC3E}">
        <p14:creationId xmlns:p14="http://schemas.microsoft.com/office/powerpoint/2010/main" val="204011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4B0E4B8C-CDE6-4BE9-AD4A-DA9C39C58145}"/>
              </a:ext>
            </a:extLst>
          </p:cNvPr>
          <p:cNvSpPr txBox="1"/>
          <p:nvPr/>
        </p:nvSpPr>
        <p:spPr>
          <a:xfrm>
            <a:off x="9386002" y="1316733"/>
            <a:ext cx="2438400" cy="461665"/>
          </a:xfrm>
          <a:prstGeom prst="rect">
            <a:avLst/>
          </a:prstGeom>
          <a:noFill/>
        </p:spPr>
        <p:txBody>
          <a:bodyPr wrap="square" rtlCol="0">
            <a:spAutoFit/>
          </a:bodyPr>
          <a:lstStyle/>
          <a:p>
            <a:r>
              <a:rPr lang="it-IT" sz="2400" i="1" dirty="0"/>
              <a:t>Resoconto finale</a:t>
            </a:r>
          </a:p>
        </p:txBody>
      </p:sp>
      <p:sp>
        <p:nvSpPr>
          <p:cNvPr id="5" name="Titolo 4">
            <a:extLst>
              <a:ext uri="{FF2B5EF4-FFF2-40B4-BE49-F238E27FC236}">
                <a16:creationId xmlns:a16="http://schemas.microsoft.com/office/drawing/2014/main" id="{F02C3BC0-44A2-4B92-90F3-00D6F273BD21}"/>
              </a:ext>
            </a:extLst>
          </p:cNvPr>
          <p:cNvSpPr txBox="1">
            <a:spLocks/>
          </p:cNvSpPr>
          <p:nvPr/>
        </p:nvSpPr>
        <p:spPr>
          <a:xfrm>
            <a:off x="1653210" y="251791"/>
            <a:ext cx="1013142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it-IT" sz="6000" dirty="0">
                <a:effectLst>
                  <a:outerShdw blurRad="38100" dist="38100" dir="2700000" algn="tl">
                    <a:srgbClr val="000000">
                      <a:alpha val="43137"/>
                    </a:srgbClr>
                  </a:outerShdw>
                </a:effectLst>
              </a:rPr>
              <a:t>Lunedì</a:t>
            </a:r>
          </a:p>
        </p:txBody>
      </p:sp>
      <p:sp>
        <p:nvSpPr>
          <p:cNvPr id="7" name="CasellaDiTesto 6">
            <a:extLst>
              <a:ext uri="{FF2B5EF4-FFF2-40B4-BE49-F238E27FC236}">
                <a16:creationId xmlns:a16="http://schemas.microsoft.com/office/drawing/2014/main" id="{0B324F0F-9F68-4ED5-BBE6-9BFD0B7F55B8}"/>
              </a:ext>
            </a:extLst>
          </p:cNvPr>
          <p:cNvSpPr txBox="1"/>
          <p:nvPr/>
        </p:nvSpPr>
        <p:spPr>
          <a:xfrm>
            <a:off x="336602" y="2387962"/>
            <a:ext cx="10832123" cy="2862322"/>
          </a:xfrm>
          <a:prstGeom prst="rect">
            <a:avLst/>
          </a:prstGeom>
          <a:noFill/>
        </p:spPr>
        <p:txBody>
          <a:bodyPr wrap="square" rtlCol="0">
            <a:spAutoFit/>
          </a:bodyPr>
          <a:lstStyle/>
          <a:p>
            <a:r>
              <a:rPr lang="it-IT" sz="2000" dirty="0">
                <a:latin typeface="Times New Roman" panose="02020603050405020304" pitchFamily="18" charset="0"/>
                <a:cs typeface="Times New Roman" panose="02020603050405020304" pitchFamily="18" charset="0"/>
              </a:rPr>
              <a:t>Il motivo per il quale sono state scelte queste attività è :</a:t>
            </a:r>
          </a:p>
          <a:p>
            <a:pPr marL="285750" indent="-285750">
              <a:buFont typeface="Wingdings" panose="05000000000000000000" pitchFamily="2" charset="2"/>
              <a:buChar char="v"/>
            </a:pPr>
            <a:r>
              <a:rPr lang="it-IT" sz="2000" dirty="0">
                <a:latin typeface="Times New Roman" panose="02020603050405020304" pitchFamily="18" charset="0"/>
                <a:cs typeface="Times New Roman" panose="02020603050405020304" pitchFamily="18" charset="0"/>
              </a:rPr>
              <a:t>Far riconoscere ai bambini i numeri con la consapevolezza del valore che le cifre hanno a seconda della loro posizione;</a:t>
            </a:r>
          </a:p>
          <a:p>
            <a:pPr marL="285750" indent="-285750">
              <a:buFont typeface="Wingdings" panose="05000000000000000000" pitchFamily="2" charset="2"/>
              <a:buChar char="v"/>
            </a:pPr>
            <a:r>
              <a:rPr lang="it-IT" sz="2000" dirty="0">
                <a:latin typeface="Times New Roman" panose="02020603050405020304" pitchFamily="18" charset="0"/>
                <a:cs typeface="Times New Roman" panose="02020603050405020304" pitchFamily="18" charset="0"/>
              </a:rPr>
              <a:t>Riconoscere i numeri pari e dispari e far notare che somma di 2 numeri solo pari o solo dispari è sempre pari e somma di numero pari con un numero dispari è sempre dispari. Mentre la somma di 3 numeri dispari è dispari;</a:t>
            </a:r>
          </a:p>
          <a:p>
            <a:pPr marL="285750" indent="-285750">
              <a:buFont typeface="Wingdings" panose="05000000000000000000" pitchFamily="2" charset="2"/>
              <a:buChar char="v"/>
            </a:pPr>
            <a:r>
              <a:rPr lang="it-IT" sz="2000" dirty="0">
                <a:latin typeface="Times New Roman" panose="02020603050405020304" pitchFamily="18" charset="0"/>
                <a:cs typeface="Times New Roman" panose="02020603050405020304" pitchFamily="18" charset="0"/>
              </a:rPr>
              <a:t>Eseguire operazioni mentalmente e rapidamente applicando strategie e proprietà;</a:t>
            </a:r>
          </a:p>
          <a:p>
            <a:pPr marL="285750" indent="-285750">
              <a:buFont typeface="Wingdings" panose="05000000000000000000" pitchFamily="2" charset="2"/>
              <a:buChar char="v"/>
            </a:pPr>
            <a:r>
              <a:rPr lang="it-IT" sz="2000" dirty="0">
                <a:latin typeface="Times New Roman" panose="02020603050405020304" pitchFamily="18" charset="0"/>
                <a:cs typeface="Times New Roman" panose="02020603050405020304" pitchFamily="18" charset="0"/>
              </a:rPr>
              <a:t>Riconoscere frazioni equivalenti.</a:t>
            </a:r>
            <a:br>
              <a:rPr lang="it-IT" sz="2000" dirty="0">
                <a:latin typeface="Times New Roman" panose="02020603050405020304" pitchFamily="18" charset="0"/>
                <a:cs typeface="Times New Roman" panose="02020603050405020304" pitchFamily="18" charset="0"/>
              </a:rPr>
            </a:br>
            <a:r>
              <a:rPr lang="it-IT" sz="2000" dirty="0">
                <a:latin typeface="Times New Roman" panose="02020603050405020304" pitchFamily="18" charset="0"/>
                <a:cs typeface="Times New Roman" panose="02020603050405020304" pitchFamily="18" charset="0"/>
              </a:rPr>
              <a:t> </a:t>
            </a:r>
          </a:p>
        </p:txBody>
      </p:sp>
      <p:pic>
        <p:nvPicPr>
          <p:cNvPr id="6" name="Immagine 5">
            <a:extLst>
              <a:ext uri="{FF2B5EF4-FFF2-40B4-BE49-F238E27FC236}">
                <a16:creationId xmlns:a16="http://schemas.microsoft.com/office/drawing/2014/main" id="{8105F8A0-AFF3-47AB-932E-32D565ACB961}"/>
              </a:ext>
            </a:extLst>
          </p:cNvPr>
          <p:cNvPicPr>
            <a:picLocks noChangeAspect="1"/>
          </p:cNvPicPr>
          <p:nvPr/>
        </p:nvPicPr>
        <p:blipFill>
          <a:blip r:embed="rId2"/>
          <a:stretch>
            <a:fillRect/>
          </a:stretch>
        </p:blipFill>
        <p:spPr>
          <a:xfrm>
            <a:off x="7663898" y="4720468"/>
            <a:ext cx="2818571" cy="1803886"/>
          </a:xfrm>
          <a:prstGeom prst="rect">
            <a:avLst/>
          </a:prstGeom>
        </p:spPr>
      </p:pic>
      <p:pic>
        <p:nvPicPr>
          <p:cNvPr id="8" name="Immagine 7">
            <a:extLst>
              <a:ext uri="{FF2B5EF4-FFF2-40B4-BE49-F238E27FC236}">
                <a16:creationId xmlns:a16="http://schemas.microsoft.com/office/drawing/2014/main" id="{1587C6CA-2B47-440A-8BFC-06D9CA55D9DB}"/>
              </a:ext>
            </a:extLst>
          </p:cNvPr>
          <p:cNvPicPr>
            <a:picLocks noChangeAspect="1"/>
          </p:cNvPicPr>
          <p:nvPr/>
        </p:nvPicPr>
        <p:blipFill>
          <a:blip r:embed="rId3"/>
          <a:stretch>
            <a:fillRect/>
          </a:stretch>
        </p:blipFill>
        <p:spPr>
          <a:xfrm>
            <a:off x="1435637" y="274646"/>
            <a:ext cx="2722646" cy="2002866"/>
          </a:xfrm>
          <a:prstGeom prst="rect">
            <a:avLst/>
          </a:prstGeom>
        </p:spPr>
      </p:pic>
    </p:spTree>
    <p:extLst>
      <p:ext uri="{BB962C8B-B14F-4D97-AF65-F5344CB8AC3E}">
        <p14:creationId xmlns:p14="http://schemas.microsoft.com/office/powerpoint/2010/main" val="3791407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F5B406-4CA1-4473-BC65-3A5A36641DDB}"/>
              </a:ext>
            </a:extLst>
          </p:cNvPr>
          <p:cNvSpPr>
            <a:spLocks noGrp="1"/>
          </p:cNvSpPr>
          <p:nvPr>
            <p:ph type="title"/>
          </p:nvPr>
        </p:nvSpPr>
        <p:spPr>
          <a:xfrm>
            <a:off x="549827" y="357808"/>
            <a:ext cx="10131425" cy="1456267"/>
          </a:xfrm>
        </p:spPr>
        <p:txBody>
          <a:bodyPr>
            <a:normAutofit/>
          </a:bodyPr>
          <a:lstStyle/>
          <a:p>
            <a:r>
              <a:rPr lang="it-IT" sz="6400" b="1" dirty="0">
                <a:solidFill>
                  <a:srgbClr val="FFC000"/>
                </a:solidFill>
                <a:effectLst>
                  <a:outerShdw blurRad="38100" dist="38100" dir="2700000" algn="tl">
                    <a:srgbClr val="000000">
                      <a:alpha val="43137"/>
                    </a:srgbClr>
                  </a:outerShdw>
                </a:effectLst>
                <a:latin typeface="AR CARTER" panose="02000000000000000000" pitchFamily="2" charset="0"/>
              </a:rPr>
              <a:t>I MULTIPLI SARANNO I PRIMI</a:t>
            </a:r>
          </a:p>
        </p:txBody>
      </p:sp>
      <p:sp>
        <p:nvSpPr>
          <p:cNvPr id="4" name="CasellaDiTesto 3">
            <a:extLst>
              <a:ext uri="{FF2B5EF4-FFF2-40B4-BE49-F238E27FC236}">
                <a16:creationId xmlns:a16="http://schemas.microsoft.com/office/drawing/2014/main" id="{84DF198C-0507-4C91-B3A3-8547EDD70939}"/>
              </a:ext>
            </a:extLst>
          </p:cNvPr>
          <p:cNvSpPr txBox="1"/>
          <p:nvPr/>
        </p:nvSpPr>
        <p:spPr>
          <a:xfrm>
            <a:off x="9899374" y="1352410"/>
            <a:ext cx="1563757" cy="461665"/>
          </a:xfrm>
          <a:prstGeom prst="rect">
            <a:avLst/>
          </a:prstGeom>
          <a:noFill/>
        </p:spPr>
        <p:txBody>
          <a:bodyPr wrap="square" rtlCol="0">
            <a:spAutoFit/>
          </a:bodyPr>
          <a:lstStyle/>
          <a:p>
            <a:r>
              <a:rPr lang="it-IT" sz="2400" i="1" dirty="0"/>
              <a:t>8.00-10.00</a:t>
            </a:r>
          </a:p>
        </p:txBody>
      </p:sp>
      <p:sp>
        <p:nvSpPr>
          <p:cNvPr id="5" name="Titolo 4">
            <a:extLst>
              <a:ext uri="{FF2B5EF4-FFF2-40B4-BE49-F238E27FC236}">
                <a16:creationId xmlns:a16="http://schemas.microsoft.com/office/drawing/2014/main" id="{B859A888-45E5-4701-A9B5-0758E74A7C02}"/>
              </a:ext>
            </a:extLst>
          </p:cNvPr>
          <p:cNvSpPr txBox="1">
            <a:spLocks/>
          </p:cNvSpPr>
          <p:nvPr/>
        </p:nvSpPr>
        <p:spPr>
          <a:xfrm>
            <a:off x="1653210" y="251791"/>
            <a:ext cx="1013142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it-IT" sz="6000" dirty="0" err="1">
                <a:effectLst>
                  <a:outerShdw blurRad="38100" dist="38100" dir="2700000" algn="tl">
                    <a:srgbClr val="000000">
                      <a:alpha val="43137"/>
                    </a:srgbClr>
                  </a:outerShdw>
                </a:effectLst>
              </a:rPr>
              <a:t>MARTEDì</a:t>
            </a:r>
            <a:endParaRPr lang="it-IT" sz="6000" dirty="0">
              <a:effectLst>
                <a:outerShdw blurRad="38100" dist="38100" dir="2700000" algn="tl">
                  <a:srgbClr val="000000">
                    <a:alpha val="43137"/>
                  </a:srgbClr>
                </a:outerShdw>
              </a:effectLst>
            </a:endParaRPr>
          </a:p>
        </p:txBody>
      </p:sp>
      <p:sp>
        <p:nvSpPr>
          <p:cNvPr id="7" name="Rettangolo 6">
            <a:extLst>
              <a:ext uri="{FF2B5EF4-FFF2-40B4-BE49-F238E27FC236}">
                <a16:creationId xmlns:a16="http://schemas.microsoft.com/office/drawing/2014/main" id="{BC5B8EA4-F9B3-4545-8DFC-6B4DEB905A96}"/>
              </a:ext>
            </a:extLst>
          </p:cNvPr>
          <p:cNvSpPr/>
          <p:nvPr/>
        </p:nvSpPr>
        <p:spPr>
          <a:xfrm>
            <a:off x="549827" y="2143631"/>
            <a:ext cx="11234808" cy="1938992"/>
          </a:xfrm>
          <a:prstGeom prst="rect">
            <a:avLst/>
          </a:prstGeom>
        </p:spPr>
        <p:txBody>
          <a:bodyPr wrap="square">
            <a:spAutoFit/>
          </a:bodyPr>
          <a:lstStyle/>
          <a:p>
            <a:r>
              <a:rPr lang="it-IT" sz="2000" dirty="0">
                <a:latin typeface="Times New Roman" panose="02020603050405020304" pitchFamily="18" charset="0"/>
                <a:cs typeface="Times New Roman" panose="02020603050405020304" pitchFamily="18" charset="0"/>
              </a:rPr>
              <a:t>GIOCO1: TABELLINE CON GLI INSIEMI</a:t>
            </a:r>
          </a:p>
          <a:p>
            <a:r>
              <a:rPr lang="it-IT" sz="2000" u="sng" dirty="0">
                <a:latin typeface="Times New Roman" panose="02020603050405020304" pitchFamily="18" charset="0"/>
                <a:cs typeface="Times New Roman" panose="02020603050405020304" pitchFamily="18" charset="0"/>
              </a:rPr>
              <a:t>Regole</a:t>
            </a:r>
            <a:r>
              <a:rPr lang="it-IT" sz="2000" dirty="0">
                <a:latin typeface="Times New Roman" panose="02020603050405020304" pitchFamily="18" charset="0"/>
                <a:cs typeface="Times New Roman" panose="02020603050405020304" pitchFamily="18" charset="0"/>
              </a:rPr>
              <a:t>: il gioco è tutti contro tutti. Con delle funi si formano due grandi cerchi intersecati per terra. Ogni cerchio rappresenterà l’insieme dei multipli di un numero scelto, nell’intersezione ci saranno i multipli comuni a tutti e due. I bambini pescheranno un foglio con sopra un numero e al via dovranno correre nell’insieme giusto. </a:t>
            </a:r>
            <a:br>
              <a:rPr lang="it-IT" sz="2000" dirty="0">
                <a:latin typeface="Times New Roman" panose="02020603050405020304" pitchFamily="18" charset="0"/>
                <a:cs typeface="Times New Roman" panose="02020603050405020304" pitchFamily="18" charset="0"/>
              </a:rPr>
            </a:br>
            <a:r>
              <a:rPr lang="it-IT" sz="2000" dirty="0">
                <a:latin typeface="Times New Roman" panose="02020603050405020304" pitchFamily="18" charset="0"/>
                <a:cs typeface="Times New Roman" panose="02020603050405020304" pitchFamily="18" charset="0"/>
              </a:rPr>
              <a:t>Sarà una gara ad eliminazione, l’ultimo arrivato uscirà dal gioco e vincerà solo l’ultimo rimasto.</a:t>
            </a:r>
          </a:p>
        </p:txBody>
      </p:sp>
      <p:sp>
        <p:nvSpPr>
          <p:cNvPr id="8" name="Ovale 7">
            <a:extLst>
              <a:ext uri="{FF2B5EF4-FFF2-40B4-BE49-F238E27FC236}">
                <a16:creationId xmlns:a16="http://schemas.microsoft.com/office/drawing/2014/main" id="{E254ABCA-7662-4803-8B3D-36C482623A91}"/>
              </a:ext>
            </a:extLst>
          </p:cNvPr>
          <p:cNvSpPr/>
          <p:nvPr/>
        </p:nvSpPr>
        <p:spPr>
          <a:xfrm>
            <a:off x="5020714" y="4316438"/>
            <a:ext cx="2293034" cy="2249690"/>
          </a:xfrm>
          <a:prstGeom prst="ellipse">
            <a:avLst/>
          </a:prstGeom>
          <a:noFill/>
          <a:ln w="53975">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Ovale 8">
            <a:extLst>
              <a:ext uri="{FF2B5EF4-FFF2-40B4-BE49-F238E27FC236}">
                <a16:creationId xmlns:a16="http://schemas.microsoft.com/office/drawing/2014/main" id="{0C43D272-68F6-4EDD-9F5A-83EECD899256}"/>
              </a:ext>
            </a:extLst>
          </p:cNvPr>
          <p:cNvSpPr/>
          <p:nvPr/>
        </p:nvSpPr>
        <p:spPr>
          <a:xfrm>
            <a:off x="3570849" y="4316438"/>
            <a:ext cx="2293034" cy="2249690"/>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C39656F8-BCB7-44BB-A36F-2E777FE83894}"/>
              </a:ext>
            </a:extLst>
          </p:cNvPr>
          <p:cNvSpPr txBox="1"/>
          <p:nvPr/>
        </p:nvSpPr>
        <p:spPr>
          <a:xfrm>
            <a:off x="1667278" y="5256617"/>
            <a:ext cx="2307102" cy="369332"/>
          </a:xfrm>
          <a:prstGeom prst="rect">
            <a:avLst/>
          </a:prstGeom>
          <a:noFill/>
        </p:spPr>
        <p:txBody>
          <a:bodyPr wrap="square" rtlCol="0">
            <a:spAutoFit/>
          </a:bodyPr>
          <a:lstStyle/>
          <a:p>
            <a:r>
              <a:rPr lang="it-IT" b="1" dirty="0">
                <a:solidFill>
                  <a:srgbClr val="FF0000"/>
                </a:solidFill>
              </a:rPr>
              <a:t>MULTIPLI DI 2 </a:t>
            </a:r>
          </a:p>
        </p:txBody>
      </p:sp>
      <p:sp>
        <p:nvSpPr>
          <p:cNvPr id="11" name="Freccia a destra 10">
            <a:extLst>
              <a:ext uri="{FF2B5EF4-FFF2-40B4-BE49-F238E27FC236}">
                <a16:creationId xmlns:a16="http://schemas.microsoft.com/office/drawing/2014/main" id="{A634E5EF-905A-46C5-991B-A63332A677DA}"/>
              </a:ext>
            </a:extLst>
          </p:cNvPr>
          <p:cNvSpPr/>
          <p:nvPr/>
        </p:nvSpPr>
        <p:spPr>
          <a:xfrm>
            <a:off x="3156298" y="5362453"/>
            <a:ext cx="234015" cy="157659"/>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2" name="CasellaDiTesto 11">
            <a:extLst>
              <a:ext uri="{FF2B5EF4-FFF2-40B4-BE49-F238E27FC236}">
                <a16:creationId xmlns:a16="http://schemas.microsoft.com/office/drawing/2014/main" id="{1BE54E04-0C65-42D4-9DE8-DD00D113C452}"/>
              </a:ext>
            </a:extLst>
          </p:cNvPr>
          <p:cNvSpPr txBox="1"/>
          <p:nvPr/>
        </p:nvSpPr>
        <p:spPr>
          <a:xfrm>
            <a:off x="7764806" y="5256616"/>
            <a:ext cx="1997613" cy="369332"/>
          </a:xfrm>
          <a:prstGeom prst="rect">
            <a:avLst/>
          </a:prstGeom>
          <a:noFill/>
        </p:spPr>
        <p:txBody>
          <a:bodyPr wrap="square" rtlCol="0">
            <a:spAutoFit/>
          </a:bodyPr>
          <a:lstStyle/>
          <a:p>
            <a:r>
              <a:rPr lang="it-IT" b="1" dirty="0">
                <a:solidFill>
                  <a:schemeClr val="bg1">
                    <a:lumMod val="95000"/>
                    <a:lumOff val="5000"/>
                  </a:schemeClr>
                </a:solidFill>
              </a:rPr>
              <a:t>MULTIPLI DI 3</a:t>
            </a:r>
          </a:p>
        </p:txBody>
      </p:sp>
      <p:sp>
        <p:nvSpPr>
          <p:cNvPr id="15" name="Freccia a destra 14">
            <a:extLst>
              <a:ext uri="{FF2B5EF4-FFF2-40B4-BE49-F238E27FC236}">
                <a16:creationId xmlns:a16="http://schemas.microsoft.com/office/drawing/2014/main" id="{0019C73D-FFCC-4E63-9CF2-CB20C3780B3B}"/>
              </a:ext>
            </a:extLst>
          </p:cNvPr>
          <p:cNvSpPr/>
          <p:nvPr/>
        </p:nvSpPr>
        <p:spPr>
          <a:xfrm rot="10800000">
            <a:off x="7530791" y="5351048"/>
            <a:ext cx="234015" cy="157659"/>
          </a:xfrm>
          <a:prstGeom prst="right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3865196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o di divisione 8">
            <a:extLst>
              <a:ext uri="{FF2B5EF4-FFF2-40B4-BE49-F238E27FC236}">
                <a16:creationId xmlns:a16="http://schemas.microsoft.com/office/drawing/2014/main" id="{78E45204-E21E-4F3B-A94E-3D8D828E169A}"/>
              </a:ext>
            </a:extLst>
          </p:cNvPr>
          <p:cNvSpPr/>
          <p:nvPr/>
        </p:nvSpPr>
        <p:spPr>
          <a:xfrm>
            <a:off x="4904892" y="155229"/>
            <a:ext cx="6129423" cy="7137135"/>
          </a:xfrm>
          <a:prstGeom prst="mathDivide">
            <a:avLst/>
          </a:prstGeom>
          <a:gradFill>
            <a:gsLst>
              <a:gs pos="0">
                <a:srgbClr val="00B050"/>
              </a:gs>
              <a:gs pos="100000">
                <a:schemeClr val="accent6">
                  <a:shade val="88000"/>
                  <a:lumMod val="88000"/>
                </a:schemeClr>
              </a:gs>
            </a:gsLst>
          </a:gra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it-IT" dirty="0"/>
          </a:p>
        </p:txBody>
      </p:sp>
      <p:sp>
        <p:nvSpPr>
          <p:cNvPr id="8" name="Segno di moltiplicazione 7">
            <a:extLst>
              <a:ext uri="{FF2B5EF4-FFF2-40B4-BE49-F238E27FC236}">
                <a16:creationId xmlns:a16="http://schemas.microsoft.com/office/drawing/2014/main" id="{36273156-0EF5-4CCC-B94E-BA4501BB929D}"/>
              </a:ext>
            </a:extLst>
          </p:cNvPr>
          <p:cNvSpPr/>
          <p:nvPr/>
        </p:nvSpPr>
        <p:spPr>
          <a:xfrm>
            <a:off x="0" y="-456573"/>
            <a:ext cx="6850966" cy="8039060"/>
          </a:xfrm>
          <a:prstGeom prst="mathMultiply">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3">
            <a:schemeClr val="lt1"/>
          </a:lnRef>
          <a:fillRef idx="1">
            <a:schemeClr val="accent3"/>
          </a:fillRef>
          <a:effectRef idx="1">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orthographicFront"/>
              <a:lightRig rig="soft" dir="t">
                <a:rot lat="0" lon="0" rev="15600000"/>
              </a:lightRig>
            </a:scene3d>
            <a:sp3d extrusionH="57150" prstMaterial="softEdge">
              <a:bevelT w="25400" h="38100"/>
            </a:sp3d>
          </a:bodyPr>
          <a:lstStyle/>
          <a:p>
            <a:pPr algn="ctr"/>
            <a:endParaRPr lang="it-IT" b="1">
              <a:ln/>
              <a:solidFill>
                <a:schemeClr val="accent4"/>
              </a:solidFill>
            </a:endParaRPr>
          </a:p>
        </p:txBody>
      </p:sp>
      <p:sp>
        <p:nvSpPr>
          <p:cNvPr id="4" name="CasellaDiTesto 3">
            <a:extLst>
              <a:ext uri="{FF2B5EF4-FFF2-40B4-BE49-F238E27FC236}">
                <a16:creationId xmlns:a16="http://schemas.microsoft.com/office/drawing/2014/main" id="{39E835AB-D940-4EDD-9F88-FC697E709629}"/>
              </a:ext>
            </a:extLst>
          </p:cNvPr>
          <p:cNvSpPr txBox="1"/>
          <p:nvPr/>
        </p:nvSpPr>
        <p:spPr>
          <a:xfrm>
            <a:off x="9899374" y="1352410"/>
            <a:ext cx="1563757" cy="461665"/>
          </a:xfrm>
          <a:prstGeom prst="rect">
            <a:avLst/>
          </a:prstGeom>
          <a:noFill/>
        </p:spPr>
        <p:txBody>
          <a:bodyPr wrap="square" rtlCol="0">
            <a:spAutoFit/>
          </a:bodyPr>
          <a:lstStyle/>
          <a:p>
            <a:r>
              <a:rPr lang="it-IT" sz="2400" i="1" dirty="0"/>
              <a:t>8.00-10.00</a:t>
            </a:r>
          </a:p>
        </p:txBody>
      </p:sp>
      <p:sp>
        <p:nvSpPr>
          <p:cNvPr id="5" name="Titolo 4">
            <a:extLst>
              <a:ext uri="{FF2B5EF4-FFF2-40B4-BE49-F238E27FC236}">
                <a16:creationId xmlns:a16="http://schemas.microsoft.com/office/drawing/2014/main" id="{5C008E61-DD82-40FE-924B-AD6D534AF8B8}"/>
              </a:ext>
            </a:extLst>
          </p:cNvPr>
          <p:cNvSpPr txBox="1">
            <a:spLocks/>
          </p:cNvSpPr>
          <p:nvPr/>
        </p:nvSpPr>
        <p:spPr>
          <a:xfrm>
            <a:off x="1653210" y="251791"/>
            <a:ext cx="1013142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it-IT" sz="6000" dirty="0" err="1">
                <a:effectLst>
                  <a:outerShdw blurRad="38100" dist="38100" dir="2700000" algn="tl">
                    <a:srgbClr val="000000">
                      <a:alpha val="43137"/>
                    </a:srgbClr>
                  </a:outerShdw>
                </a:effectLst>
              </a:rPr>
              <a:t>MARTEDì</a:t>
            </a:r>
            <a:endParaRPr lang="it-IT" sz="6000" dirty="0">
              <a:effectLst>
                <a:outerShdw blurRad="38100" dist="38100" dir="2700000" algn="tl">
                  <a:srgbClr val="000000">
                    <a:alpha val="43137"/>
                  </a:srgbClr>
                </a:outerShdw>
              </a:effectLst>
            </a:endParaRPr>
          </a:p>
        </p:txBody>
      </p:sp>
      <p:sp>
        <p:nvSpPr>
          <p:cNvPr id="6" name="CasellaDiTesto 5">
            <a:extLst>
              <a:ext uri="{FF2B5EF4-FFF2-40B4-BE49-F238E27FC236}">
                <a16:creationId xmlns:a16="http://schemas.microsoft.com/office/drawing/2014/main" id="{060706BA-6B39-4892-B823-FE8D3F0160C4}"/>
              </a:ext>
            </a:extLst>
          </p:cNvPr>
          <p:cNvSpPr txBox="1"/>
          <p:nvPr/>
        </p:nvSpPr>
        <p:spPr>
          <a:xfrm>
            <a:off x="576775" y="2377440"/>
            <a:ext cx="10886356" cy="2554545"/>
          </a:xfrm>
          <a:prstGeom prst="rect">
            <a:avLst/>
          </a:prstGeom>
          <a:noFill/>
        </p:spPr>
        <p:txBody>
          <a:bodyPr wrap="square" rtlCol="0">
            <a:spAutoFit/>
          </a:bodyPr>
          <a:lstStyle/>
          <a:p>
            <a:r>
              <a:rPr lang="it-IT" sz="2000" dirty="0">
                <a:latin typeface="Times New Roman" panose="02020603050405020304" pitchFamily="18" charset="0"/>
                <a:cs typeface="Times New Roman" panose="02020603050405020304" pitchFamily="18" charset="0"/>
              </a:rPr>
              <a:t>GIOCO2: SCAPPA E PRENDI I TUOI MULTIPLI E I TUOI DIVISORI</a:t>
            </a:r>
          </a:p>
          <a:p>
            <a:r>
              <a:rPr lang="it-IT" sz="2000" u="sng" dirty="0">
                <a:latin typeface="Times New Roman" panose="02020603050405020304" pitchFamily="18" charset="0"/>
                <a:cs typeface="Times New Roman" panose="02020603050405020304" pitchFamily="18" charset="0"/>
              </a:rPr>
              <a:t>Regole</a:t>
            </a:r>
            <a:r>
              <a:rPr lang="it-IT" sz="2000" dirty="0">
                <a:latin typeface="Times New Roman" panose="02020603050405020304" pitchFamily="18" charset="0"/>
                <a:cs typeface="Times New Roman" panose="02020603050405020304" pitchFamily="18" charset="0"/>
              </a:rPr>
              <a:t>: E’ un gioco tutti contro tutti.</a:t>
            </a:r>
            <a:br>
              <a:rPr lang="it-IT" sz="2000" dirty="0">
                <a:latin typeface="Times New Roman" panose="02020603050405020304" pitchFamily="18" charset="0"/>
                <a:cs typeface="Times New Roman" panose="02020603050405020304" pitchFamily="18" charset="0"/>
              </a:rPr>
            </a:br>
            <a:r>
              <a:rPr lang="it-IT" sz="2000" dirty="0">
                <a:latin typeface="Times New Roman" panose="02020603050405020304" pitchFamily="18" charset="0"/>
                <a:cs typeface="Times New Roman" panose="02020603050405020304" pitchFamily="18" charset="0"/>
              </a:rPr>
              <a:t>Ad ogni bambino viene data una fascia da legarsi in vita e una pettorina con un numero da attaccare alla maglietta. L’animatore pesca un numero random e il bambino corrispondente ad esso, sarà colui che dovrà cercare di sfilare la fascia dai compagni che avranno sulla maglia un numero multiplo o divisore del proprio (ad esempio: il numero 12 dovrà prendere il 24 ma anche il 3, il 4, </a:t>
            </a:r>
            <a:r>
              <a:rPr lang="it-IT" sz="2000" dirty="0" err="1">
                <a:latin typeface="Times New Roman" panose="02020603050405020304" pitchFamily="18" charset="0"/>
                <a:cs typeface="Times New Roman" panose="02020603050405020304" pitchFamily="18" charset="0"/>
              </a:rPr>
              <a:t>etc</a:t>
            </a:r>
            <a:r>
              <a:rPr lang="it-IT" sz="2000" dirty="0">
                <a:latin typeface="Times New Roman" panose="02020603050405020304" pitchFamily="18" charset="0"/>
                <a:cs typeface="Times New Roman" panose="02020603050405020304" pitchFamily="18" charset="0"/>
              </a:rPr>
              <a:t>…).</a:t>
            </a:r>
            <a:br>
              <a:rPr lang="it-IT" sz="2000" dirty="0">
                <a:latin typeface="Times New Roman" panose="02020603050405020304" pitchFamily="18" charset="0"/>
                <a:cs typeface="Times New Roman" panose="02020603050405020304" pitchFamily="18" charset="0"/>
              </a:rPr>
            </a:br>
            <a:r>
              <a:rPr lang="it-IT" sz="2000" dirty="0">
                <a:latin typeface="Times New Roman" panose="02020603050405020304" pitchFamily="18" charset="0"/>
                <a:cs typeface="Times New Roman" panose="02020603050405020304" pitchFamily="18" charset="0"/>
              </a:rPr>
              <a:t>I bambini che non saranno né multipli né divisori del numero chiamato, diventeranno delle tane nelle quali rifugiarsi per non più di 5 secondi. Il gioco è a tempo e vince chi riesce a prendere più fasce.</a:t>
            </a:r>
            <a:endParaRPr lang="it-IT" sz="2000"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8405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4465A958-B1ED-4212-A4B8-5D1F25593BB3}"/>
              </a:ext>
            </a:extLst>
          </p:cNvPr>
          <p:cNvSpPr txBox="1"/>
          <p:nvPr/>
        </p:nvSpPr>
        <p:spPr>
          <a:xfrm>
            <a:off x="9899374" y="1352410"/>
            <a:ext cx="1563757" cy="461665"/>
          </a:xfrm>
          <a:prstGeom prst="rect">
            <a:avLst/>
          </a:prstGeom>
          <a:noFill/>
        </p:spPr>
        <p:txBody>
          <a:bodyPr wrap="square" rtlCol="0">
            <a:spAutoFit/>
          </a:bodyPr>
          <a:lstStyle/>
          <a:p>
            <a:r>
              <a:rPr lang="it-IT" sz="2400" i="1" dirty="0"/>
              <a:t>8.00-10.00</a:t>
            </a:r>
          </a:p>
        </p:txBody>
      </p:sp>
      <p:sp>
        <p:nvSpPr>
          <p:cNvPr id="5" name="Titolo 4">
            <a:extLst>
              <a:ext uri="{FF2B5EF4-FFF2-40B4-BE49-F238E27FC236}">
                <a16:creationId xmlns:a16="http://schemas.microsoft.com/office/drawing/2014/main" id="{2D76F14E-A9A4-49B4-8B85-2B3977EDB2EB}"/>
              </a:ext>
            </a:extLst>
          </p:cNvPr>
          <p:cNvSpPr txBox="1">
            <a:spLocks/>
          </p:cNvSpPr>
          <p:nvPr/>
        </p:nvSpPr>
        <p:spPr>
          <a:xfrm>
            <a:off x="1653210" y="251791"/>
            <a:ext cx="1013142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it-IT" sz="6000" dirty="0">
                <a:effectLst>
                  <a:outerShdw blurRad="38100" dist="38100" dir="2700000" algn="tl">
                    <a:srgbClr val="000000">
                      <a:alpha val="43137"/>
                    </a:srgbClr>
                  </a:outerShdw>
                </a:effectLst>
              </a:rPr>
              <a:t>martedì</a:t>
            </a:r>
          </a:p>
        </p:txBody>
      </p:sp>
      <p:sp>
        <p:nvSpPr>
          <p:cNvPr id="7" name="CasellaDiTesto 6">
            <a:extLst>
              <a:ext uri="{FF2B5EF4-FFF2-40B4-BE49-F238E27FC236}">
                <a16:creationId xmlns:a16="http://schemas.microsoft.com/office/drawing/2014/main" id="{9624F333-7B2A-4897-A196-CCDA3A3ADF9D}"/>
              </a:ext>
            </a:extLst>
          </p:cNvPr>
          <p:cNvSpPr txBox="1"/>
          <p:nvPr/>
        </p:nvSpPr>
        <p:spPr>
          <a:xfrm>
            <a:off x="465421" y="1583242"/>
            <a:ext cx="9921597" cy="5016758"/>
          </a:xfrm>
          <a:prstGeom prst="rect">
            <a:avLst/>
          </a:prstGeom>
          <a:noFill/>
        </p:spPr>
        <p:txBody>
          <a:bodyPr wrap="square" rtlCol="0">
            <a:spAutoFit/>
          </a:bodyPr>
          <a:lstStyle/>
          <a:p>
            <a:r>
              <a:rPr lang="it-IT" sz="2000" dirty="0">
                <a:latin typeface="Times New Roman" panose="02020603050405020304" pitchFamily="18" charset="0"/>
                <a:cs typeface="Times New Roman" panose="02020603050405020304" pitchFamily="18" charset="0"/>
              </a:rPr>
              <a:t>GIOCO3: AGLI ORDINI!</a:t>
            </a:r>
          </a:p>
          <a:p>
            <a:r>
              <a:rPr lang="it-IT" sz="2000" u="sng" dirty="0">
                <a:latin typeface="Times New Roman" panose="02020603050405020304" pitchFamily="18" charset="0"/>
                <a:cs typeface="Times New Roman" panose="02020603050405020304" pitchFamily="18" charset="0"/>
              </a:rPr>
              <a:t>Regole</a:t>
            </a:r>
            <a:r>
              <a:rPr lang="it-IT" sz="2000" dirty="0">
                <a:latin typeface="Times New Roman" panose="02020603050405020304" pitchFamily="18" charset="0"/>
                <a:cs typeface="Times New Roman" panose="02020603050405020304" pitchFamily="18" charset="0"/>
              </a:rPr>
              <a:t>: I bimbi verranno divisi in due o più squadre, ogni bambino pescherà una pettorina con un numero.</a:t>
            </a:r>
          </a:p>
          <a:p>
            <a:r>
              <a:rPr lang="it-IT" sz="2000" dirty="0">
                <a:latin typeface="Times New Roman" panose="02020603050405020304" pitchFamily="18" charset="0"/>
                <a:cs typeface="Times New Roman" panose="02020603050405020304" pitchFamily="18" charset="0"/>
              </a:rPr>
              <a:t>L’animatore urlerà l’ordine in cui devono disporsi (ad esempio: ordine crescente o decrescente).I punti vengono assegnati a chi più velocemente forma la serie ordinata, vince la squadra che raggiunge il punteggio maggiore.</a:t>
            </a:r>
          </a:p>
          <a:p>
            <a:r>
              <a:rPr lang="it-IT" sz="2000" dirty="0">
                <a:latin typeface="Times New Roman" panose="02020603050405020304" pitchFamily="18" charset="0"/>
                <a:cs typeface="Times New Roman" panose="02020603050405020304" pitchFamily="18" charset="0"/>
              </a:rPr>
              <a:t>LIVELLO FACILE: ogni bambino ha una pettorina con un numero sopra, i numeri verranno dati in ordine consecutivo e al comando dell’animatore i bimbi si dispongono su una fila in ordine crescente o decrescente in base ai comandi. </a:t>
            </a:r>
          </a:p>
          <a:p>
            <a:r>
              <a:rPr lang="it-IT" sz="2000" dirty="0">
                <a:latin typeface="Times New Roman" panose="02020603050405020304" pitchFamily="18" charset="0"/>
                <a:cs typeface="Times New Roman" panose="02020603050405020304" pitchFamily="18" charset="0"/>
              </a:rPr>
              <a:t>LIVELLO DIFFICILE : Ogni bambino ha una pettorina con un numero pescato a caso quindi i numeri non sono consecutivi. I bambini correranno nello spazio a disposizione, al comando dell’animatore si disporranno sulla linea in ordine crescente o decrescente, vince la squadra più veloce.</a:t>
            </a:r>
          </a:p>
          <a:p>
            <a:r>
              <a:rPr lang="it-IT" sz="2000" dirty="0">
                <a:latin typeface="Times New Roman" panose="02020603050405020304" pitchFamily="18" charset="0"/>
                <a:cs typeface="Times New Roman" panose="02020603050405020304" pitchFamily="18" charset="0"/>
              </a:rPr>
              <a:t>PER I GRANDI: relazionarsi anche con i numeri decimali, con numeri frazionari da mettere in ordine (ovviamente numeri del tipo 10/2, 30/10, 25/25)</a:t>
            </a:r>
          </a:p>
          <a:p>
            <a:endParaRPr lang="it-IT"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3439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058D6833-D3F6-4E76-8639-9C7EED96BCE5}"/>
              </a:ext>
            </a:extLst>
          </p:cNvPr>
          <p:cNvSpPr txBox="1"/>
          <p:nvPr/>
        </p:nvSpPr>
        <p:spPr>
          <a:xfrm>
            <a:off x="9730559" y="1352410"/>
            <a:ext cx="1706472" cy="461665"/>
          </a:xfrm>
          <a:prstGeom prst="rect">
            <a:avLst/>
          </a:prstGeom>
          <a:noFill/>
        </p:spPr>
        <p:txBody>
          <a:bodyPr wrap="square" rtlCol="0">
            <a:spAutoFit/>
          </a:bodyPr>
          <a:lstStyle/>
          <a:p>
            <a:r>
              <a:rPr lang="it-IT" sz="2400" i="1" dirty="0"/>
              <a:t>10.00-10.30</a:t>
            </a:r>
          </a:p>
        </p:txBody>
      </p:sp>
      <p:sp>
        <p:nvSpPr>
          <p:cNvPr id="5" name="Titolo 4">
            <a:extLst>
              <a:ext uri="{FF2B5EF4-FFF2-40B4-BE49-F238E27FC236}">
                <a16:creationId xmlns:a16="http://schemas.microsoft.com/office/drawing/2014/main" id="{E38F7F38-A5AE-4BE9-BBC7-376DCA48FC58}"/>
              </a:ext>
            </a:extLst>
          </p:cNvPr>
          <p:cNvSpPr txBox="1">
            <a:spLocks/>
          </p:cNvSpPr>
          <p:nvPr/>
        </p:nvSpPr>
        <p:spPr>
          <a:xfrm>
            <a:off x="1653210" y="251791"/>
            <a:ext cx="1013142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it-IT" sz="6000" dirty="0">
                <a:effectLst>
                  <a:outerShdw blurRad="38100" dist="38100" dir="2700000" algn="tl">
                    <a:srgbClr val="000000">
                      <a:alpha val="43137"/>
                    </a:srgbClr>
                  </a:outerShdw>
                </a:effectLst>
              </a:rPr>
              <a:t>martedì</a:t>
            </a:r>
          </a:p>
        </p:txBody>
      </p:sp>
      <p:sp>
        <p:nvSpPr>
          <p:cNvPr id="6" name="CasellaDiTesto 5">
            <a:extLst>
              <a:ext uri="{FF2B5EF4-FFF2-40B4-BE49-F238E27FC236}">
                <a16:creationId xmlns:a16="http://schemas.microsoft.com/office/drawing/2014/main" id="{FF17C1D5-3B66-4B9A-AE1E-54B4DC4BE936}"/>
              </a:ext>
            </a:extLst>
          </p:cNvPr>
          <p:cNvSpPr txBox="1"/>
          <p:nvPr/>
        </p:nvSpPr>
        <p:spPr>
          <a:xfrm>
            <a:off x="426924" y="1385148"/>
            <a:ext cx="10733649" cy="2246769"/>
          </a:xfrm>
          <a:prstGeom prst="rect">
            <a:avLst/>
          </a:prstGeom>
          <a:noFill/>
        </p:spPr>
        <p:txBody>
          <a:bodyPr wrap="square" rtlCol="0">
            <a:spAutoFit/>
          </a:bodyPr>
          <a:lstStyle/>
          <a:p>
            <a:r>
              <a:rPr lang="it-IT" sz="2000" dirty="0">
                <a:latin typeface="Times New Roman" panose="02020603050405020304" pitchFamily="18" charset="0"/>
                <a:cs typeface="Times New Roman" panose="02020603050405020304" pitchFamily="18" charset="0"/>
              </a:rPr>
              <a:t>MERENDA:</a:t>
            </a:r>
          </a:p>
          <a:p>
            <a:endParaRPr lang="it-IT" sz="20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r>
              <a:rPr lang="it-IT" sz="2000" dirty="0">
                <a:latin typeface="Times New Roman" panose="02020603050405020304" pitchFamily="18" charset="0"/>
                <a:cs typeface="Times New Roman" panose="02020603050405020304" pitchFamily="18" charset="0"/>
              </a:rPr>
              <a:t>Pizzette crescenti: pizzette in 3 diverse misure, le più piccole con il segno del minore, le medie con l’uguale e le più grandi con il maggiore;</a:t>
            </a:r>
          </a:p>
          <a:p>
            <a:pPr marL="342900" indent="-342900">
              <a:buFont typeface="Wingdings" panose="05000000000000000000" pitchFamily="2" charset="2"/>
              <a:buChar char="Ø"/>
            </a:pPr>
            <a:endParaRPr lang="it-IT" sz="20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r>
              <a:rPr lang="it-IT" sz="2000" dirty="0">
                <a:latin typeface="Times New Roman" panose="02020603050405020304" pitchFamily="18" charset="0"/>
                <a:cs typeface="Times New Roman" panose="02020603050405020304" pitchFamily="18" charset="0"/>
              </a:rPr>
              <a:t>La </a:t>
            </a:r>
            <a:r>
              <a:rPr lang="it-IT" sz="2000" dirty="0" err="1">
                <a:latin typeface="Times New Roman" panose="02020603050405020304" pitchFamily="18" charset="0"/>
                <a:cs typeface="Times New Roman" panose="02020603050405020304" pitchFamily="18" charset="0"/>
              </a:rPr>
              <a:t>crostellina</a:t>
            </a:r>
            <a:r>
              <a:rPr lang="it-IT" sz="2000" dirty="0">
                <a:latin typeface="Times New Roman" panose="02020603050405020304" pitchFamily="18" charset="0"/>
                <a:cs typeface="Times New Roman" panose="02020603050405020304" pitchFamily="18" charset="0"/>
              </a:rPr>
              <a:t>: una crostata con sopra disegnata la tavola delle </a:t>
            </a:r>
          </a:p>
          <a:p>
            <a:r>
              <a:rPr lang="it-IT" sz="2000" dirty="0">
                <a:latin typeface="Times New Roman" panose="02020603050405020304" pitchFamily="18" charset="0"/>
                <a:cs typeface="Times New Roman" panose="02020603050405020304" pitchFamily="18" charset="0"/>
              </a:rPr>
              <a:t>     tabelline, con i numeri scritti con il cioccolato fuso.</a:t>
            </a:r>
          </a:p>
        </p:txBody>
      </p:sp>
      <p:pic>
        <p:nvPicPr>
          <p:cNvPr id="2" name="Immagine 1">
            <a:extLst>
              <a:ext uri="{FF2B5EF4-FFF2-40B4-BE49-F238E27FC236}">
                <a16:creationId xmlns:a16="http://schemas.microsoft.com/office/drawing/2014/main" id="{F56E83F4-818E-419E-9CBE-10B890FB0957}"/>
              </a:ext>
            </a:extLst>
          </p:cNvPr>
          <p:cNvPicPr>
            <a:picLocks noChangeAspect="1"/>
          </p:cNvPicPr>
          <p:nvPr/>
        </p:nvPicPr>
        <p:blipFill rotWithShape="1">
          <a:blip r:embed="rId2"/>
          <a:srcRect l="961" b="5943"/>
          <a:stretch/>
        </p:blipFill>
        <p:spPr>
          <a:xfrm>
            <a:off x="7614122" y="2808677"/>
            <a:ext cx="3546451" cy="3751149"/>
          </a:xfrm>
          <a:prstGeom prst="rect">
            <a:avLst/>
          </a:prstGeom>
        </p:spPr>
      </p:pic>
    </p:spTree>
    <p:extLst>
      <p:ext uri="{BB962C8B-B14F-4D97-AF65-F5344CB8AC3E}">
        <p14:creationId xmlns:p14="http://schemas.microsoft.com/office/powerpoint/2010/main" val="3771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D7192E93-5E5D-48B8-B2E2-FB05CF916647}"/>
              </a:ext>
            </a:extLst>
          </p:cNvPr>
          <p:cNvSpPr txBox="1"/>
          <p:nvPr/>
        </p:nvSpPr>
        <p:spPr>
          <a:xfrm>
            <a:off x="9730561" y="1352410"/>
            <a:ext cx="1692404" cy="461665"/>
          </a:xfrm>
          <a:prstGeom prst="rect">
            <a:avLst/>
          </a:prstGeom>
          <a:noFill/>
        </p:spPr>
        <p:txBody>
          <a:bodyPr wrap="square" rtlCol="0">
            <a:spAutoFit/>
          </a:bodyPr>
          <a:lstStyle/>
          <a:p>
            <a:r>
              <a:rPr lang="it-IT" sz="2400" i="1" dirty="0"/>
              <a:t>10.30-12.30</a:t>
            </a:r>
          </a:p>
        </p:txBody>
      </p:sp>
      <p:sp>
        <p:nvSpPr>
          <p:cNvPr id="5" name="Titolo 4">
            <a:extLst>
              <a:ext uri="{FF2B5EF4-FFF2-40B4-BE49-F238E27FC236}">
                <a16:creationId xmlns:a16="http://schemas.microsoft.com/office/drawing/2014/main" id="{348EFE83-5B3E-47F1-9CE1-2D69C3999ED3}"/>
              </a:ext>
            </a:extLst>
          </p:cNvPr>
          <p:cNvSpPr txBox="1">
            <a:spLocks/>
          </p:cNvSpPr>
          <p:nvPr/>
        </p:nvSpPr>
        <p:spPr>
          <a:xfrm>
            <a:off x="1653210" y="251791"/>
            <a:ext cx="1013142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it-IT" sz="6000" dirty="0" err="1">
                <a:effectLst>
                  <a:outerShdw blurRad="38100" dist="38100" dir="2700000" algn="tl">
                    <a:srgbClr val="000000">
                      <a:alpha val="43137"/>
                    </a:srgbClr>
                  </a:outerShdw>
                </a:effectLst>
              </a:rPr>
              <a:t>MARTedì</a:t>
            </a:r>
            <a:endParaRPr lang="it-IT" sz="6000" dirty="0">
              <a:effectLst>
                <a:outerShdw blurRad="38100" dist="38100" dir="2700000" algn="tl">
                  <a:srgbClr val="000000">
                    <a:alpha val="43137"/>
                  </a:srgbClr>
                </a:outerShdw>
              </a:effectLst>
            </a:endParaRPr>
          </a:p>
        </p:txBody>
      </p:sp>
      <p:sp>
        <p:nvSpPr>
          <p:cNvPr id="6" name="CasellaDiTesto 5">
            <a:extLst>
              <a:ext uri="{FF2B5EF4-FFF2-40B4-BE49-F238E27FC236}">
                <a16:creationId xmlns:a16="http://schemas.microsoft.com/office/drawing/2014/main" id="{7615B1EF-315F-4DA0-9BA0-88ED9F4E8581}"/>
              </a:ext>
            </a:extLst>
          </p:cNvPr>
          <p:cNvSpPr txBox="1"/>
          <p:nvPr/>
        </p:nvSpPr>
        <p:spPr>
          <a:xfrm>
            <a:off x="576775" y="2502313"/>
            <a:ext cx="10846190" cy="2246769"/>
          </a:xfrm>
          <a:prstGeom prst="rect">
            <a:avLst/>
          </a:prstGeom>
          <a:noFill/>
        </p:spPr>
        <p:txBody>
          <a:bodyPr wrap="square" rtlCol="0">
            <a:spAutoFit/>
          </a:bodyPr>
          <a:lstStyle/>
          <a:p>
            <a:r>
              <a:rPr lang="it-IT" sz="2000" dirty="0">
                <a:latin typeface="Times New Roman" panose="02020603050405020304" pitchFamily="18" charset="0"/>
                <a:cs typeface="Times New Roman" panose="02020603050405020304" pitchFamily="18" charset="0"/>
              </a:rPr>
              <a:t>LABORATORIO1: METTI IL MASSIMO</a:t>
            </a:r>
            <a:endParaRPr lang="it-IT" sz="2000" dirty="0">
              <a:solidFill>
                <a:srgbClr val="FF0000"/>
              </a:solidFill>
              <a:latin typeface="Times New Roman" panose="02020603050405020304" pitchFamily="18" charset="0"/>
              <a:cs typeface="Times New Roman" panose="02020603050405020304" pitchFamily="18" charset="0"/>
            </a:endParaRPr>
          </a:p>
          <a:p>
            <a:r>
              <a:rPr lang="it-IT" sz="2000" u="sng" dirty="0">
                <a:latin typeface="Times New Roman" panose="02020603050405020304" pitchFamily="18" charset="0"/>
                <a:cs typeface="Times New Roman" panose="02020603050405020304" pitchFamily="18" charset="0"/>
              </a:rPr>
              <a:t>Regole</a:t>
            </a:r>
            <a:r>
              <a:rPr lang="it-IT" sz="2000" dirty="0">
                <a:latin typeface="Times New Roman" panose="02020603050405020304" pitchFamily="18" charset="0"/>
                <a:cs typeface="Times New Roman" panose="02020603050405020304" pitchFamily="18" charset="0"/>
              </a:rPr>
              <a:t>: Si usa un mazzo di carte da scala 40 togliendo le figure, quindi con solo le carte dall’1 al 10. Vengono distribuite tutte le carte tra i giocatori (almeno 2) in parti uguali. Ogni giocatore mette una carta sul tavolo, chi mette la carta con la quantità maggiore prende anche quelle degli avversari, se le carte giocate hanno la stessa quantità si batte sulla carta dicendo “battaglia” e si gioca un’altra carta, la carta del valore maggiore vincerà. Si continua così finché un giocatore resta senza carte e perde. Vince colui il quale riesce a prendere tutte le carte.</a:t>
            </a:r>
          </a:p>
        </p:txBody>
      </p:sp>
      <p:pic>
        <p:nvPicPr>
          <p:cNvPr id="3" name="Immagine 2">
            <a:extLst>
              <a:ext uri="{FF2B5EF4-FFF2-40B4-BE49-F238E27FC236}">
                <a16:creationId xmlns:a16="http://schemas.microsoft.com/office/drawing/2014/main" id="{8F17FC72-969A-4A03-8CF4-91CA67F9E0AB}"/>
              </a:ext>
            </a:extLst>
          </p:cNvPr>
          <p:cNvPicPr>
            <a:picLocks noChangeAspect="1"/>
          </p:cNvPicPr>
          <p:nvPr/>
        </p:nvPicPr>
        <p:blipFill>
          <a:blip r:embed="rId2"/>
          <a:stretch>
            <a:fillRect/>
          </a:stretch>
        </p:blipFill>
        <p:spPr>
          <a:xfrm>
            <a:off x="1653210" y="304960"/>
            <a:ext cx="2543175" cy="1800225"/>
          </a:xfrm>
          <a:prstGeom prst="rect">
            <a:avLst/>
          </a:prstGeom>
        </p:spPr>
      </p:pic>
      <p:pic>
        <p:nvPicPr>
          <p:cNvPr id="8" name="Immagine 7">
            <a:extLst>
              <a:ext uri="{FF2B5EF4-FFF2-40B4-BE49-F238E27FC236}">
                <a16:creationId xmlns:a16="http://schemas.microsoft.com/office/drawing/2014/main" id="{24765243-0F37-4085-A7FF-CCA3D191B125}"/>
              </a:ext>
            </a:extLst>
          </p:cNvPr>
          <p:cNvPicPr>
            <a:picLocks noChangeAspect="1"/>
          </p:cNvPicPr>
          <p:nvPr/>
        </p:nvPicPr>
        <p:blipFill>
          <a:blip r:embed="rId3"/>
          <a:stretch>
            <a:fillRect/>
          </a:stretch>
        </p:blipFill>
        <p:spPr>
          <a:xfrm>
            <a:off x="7474847" y="4643939"/>
            <a:ext cx="2543175" cy="1800225"/>
          </a:xfrm>
          <a:prstGeom prst="rect">
            <a:avLst/>
          </a:prstGeom>
        </p:spPr>
      </p:pic>
    </p:spTree>
    <p:extLst>
      <p:ext uri="{BB962C8B-B14F-4D97-AF65-F5344CB8AC3E}">
        <p14:creationId xmlns:p14="http://schemas.microsoft.com/office/powerpoint/2010/main" val="2399082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66210C3A-A810-4BD7-9358-4CDD56AD7466}"/>
              </a:ext>
            </a:extLst>
          </p:cNvPr>
          <p:cNvPicPr>
            <a:picLocks noChangeAspect="1"/>
          </p:cNvPicPr>
          <p:nvPr/>
        </p:nvPicPr>
        <p:blipFill>
          <a:blip r:embed="rId2"/>
          <a:stretch>
            <a:fillRect/>
          </a:stretch>
        </p:blipFill>
        <p:spPr>
          <a:xfrm>
            <a:off x="9727097" y="3405809"/>
            <a:ext cx="2312951" cy="3176383"/>
          </a:xfrm>
          <a:prstGeom prst="rect">
            <a:avLst/>
          </a:prstGeom>
        </p:spPr>
      </p:pic>
      <p:sp>
        <p:nvSpPr>
          <p:cNvPr id="4" name="CasellaDiTesto 3">
            <a:extLst>
              <a:ext uri="{FF2B5EF4-FFF2-40B4-BE49-F238E27FC236}">
                <a16:creationId xmlns:a16="http://schemas.microsoft.com/office/drawing/2014/main" id="{F1DA3CA8-AFDA-4B73-97E8-CB17EFA2C6D4}"/>
              </a:ext>
            </a:extLst>
          </p:cNvPr>
          <p:cNvSpPr txBox="1"/>
          <p:nvPr/>
        </p:nvSpPr>
        <p:spPr>
          <a:xfrm>
            <a:off x="9727098" y="1352410"/>
            <a:ext cx="1669774" cy="461665"/>
          </a:xfrm>
          <a:prstGeom prst="rect">
            <a:avLst/>
          </a:prstGeom>
          <a:noFill/>
        </p:spPr>
        <p:txBody>
          <a:bodyPr wrap="square" rtlCol="0">
            <a:spAutoFit/>
          </a:bodyPr>
          <a:lstStyle/>
          <a:p>
            <a:r>
              <a:rPr lang="it-IT" sz="2400" i="1" dirty="0"/>
              <a:t>10.30-12.30</a:t>
            </a:r>
          </a:p>
        </p:txBody>
      </p:sp>
      <p:sp>
        <p:nvSpPr>
          <p:cNvPr id="5" name="Titolo 4">
            <a:extLst>
              <a:ext uri="{FF2B5EF4-FFF2-40B4-BE49-F238E27FC236}">
                <a16:creationId xmlns:a16="http://schemas.microsoft.com/office/drawing/2014/main" id="{E760F9DB-DBFB-4E64-A343-41153AE64011}"/>
              </a:ext>
            </a:extLst>
          </p:cNvPr>
          <p:cNvSpPr txBox="1">
            <a:spLocks/>
          </p:cNvSpPr>
          <p:nvPr/>
        </p:nvSpPr>
        <p:spPr>
          <a:xfrm>
            <a:off x="1653210" y="251791"/>
            <a:ext cx="1013142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it-IT" sz="6000" dirty="0">
                <a:effectLst>
                  <a:outerShdw blurRad="38100" dist="38100" dir="2700000" algn="tl">
                    <a:srgbClr val="000000">
                      <a:alpha val="43137"/>
                    </a:srgbClr>
                  </a:outerShdw>
                </a:effectLst>
              </a:rPr>
              <a:t>martedì</a:t>
            </a:r>
          </a:p>
        </p:txBody>
      </p:sp>
      <p:sp>
        <p:nvSpPr>
          <p:cNvPr id="6" name="CasellaDiTesto 5">
            <a:extLst>
              <a:ext uri="{FF2B5EF4-FFF2-40B4-BE49-F238E27FC236}">
                <a16:creationId xmlns:a16="http://schemas.microsoft.com/office/drawing/2014/main" id="{F4CCE9C5-8DC0-44A9-B721-7C7ADA6710A7}"/>
              </a:ext>
            </a:extLst>
          </p:cNvPr>
          <p:cNvSpPr txBox="1"/>
          <p:nvPr/>
        </p:nvSpPr>
        <p:spPr>
          <a:xfrm>
            <a:off x="344557" y="1505163"/>
            <a:ext cx="9713843" cy="1323439"/>
          </a:xfrm>
          <a:prstGeom prst="rect">
            <a:avLst/>
          </a:prstGeom>
          <a:noFill/>
        </p:spPr>
        <p:txBody>
          <a:bodyPr wrap="square" rtlCol="0">
            <a:spAutoFit/>
          </a:bodyPr>
          <a:lstStyle/>
          <a:p>
            <a:r>
              <a:rPr lang="it-IT" sz="2000" dirty="0">
                <a:latin typeface="Times New Roman" panose="02020603050405020304" pitchFamily="18" charset="0"/>
                <a:cs typeface="Times New Roman" panose="02020603050405020304" pitchFamily="18" charset="0"/>
              </a:rPr>
              <a:t>LABORATORIO2: UNISCI I PUNTINI E COLORA</a:t>
            </a:r>
          </a:p>
          <a:p>
            <a:r>
              <a:rPr lang="it-IT" sz="2000" u="sng" dirty="0">
                <a:latin typeface="Times New Roman" panose="02020603050405020304" pitchFamily="18" charset="0"/>
                <a:cs typeface="Times New Roman" panose="02020603050405020304" pitchFamily="18" charset="0"/>
              </a:rPr>
              <a:t>Regole</a:t>
            </a:r>
            <a:r>
              <a:rPr lang="it-IT" sz="2000" dirty="0">
                <a:latin typeface="Times New Roman" panose="02020603050405020304" pitchFamily="18" charset="0"/>
                <a:cs typeface="Times New Roman" panose="02020603050405020304" pitchFamily="18" charset="0"/>
              </a:rPr>
              <a:t>: Verranno distribuiti ai bambini dei fogli in cui ci sarà il tipico gioco di unire i puntini, che di solito si trova nelle enigmistiche. I numeri però non saranno consecutivi quindi i bambini dovranno unirli in base all’ordine dal minore al maggiore.</a:t>
            </a:r>
            <a:endParaRPr lang="it-IT" sz="2000" u="sng" dirty="0">
              <a:latin typeface="Times New Roman" panose="02020603050405020304" pitchFamily="18" charset="0"/>
              <a:cs typeface="Times New Roman" panose="02020603050405020304" pitchFamily="18" charset="0"/>
            </a:endParaRPr>
          </a:p>
        </p:txBody>
      </p:sp>
      <p:sp>
        <p:nvSpPr>
          <p:cNvPr id="7" name="CasellaDiTesto 6">
            <a:extLst>
              <a:ext uri="{FF2B5EF4-FFF2-40B4-BE49-F238E27FC236}">
                <a16:creationId xmlns:a16="http://schemas.microsoft.com/office/drawing/2014/main" id="{3FB66424-2278-4AC4-A297-A7587008EF51}"/>
              </a:ext>
            </a:extLst>
          </p:cNvPr>
          <p:cNvSpPr txBox="1"/>
          <p:nvPr/>
        </p:nvSpPr>
        <p:spPr>
          <a:xfrm>
            <a:off x="344557" y="3112478"/>
            <a:ext cx="9952382" cy="1938992"/>
          </a:xfrm>
          <a:prstGeom prst="rect">
            <a:avLst/>
          </a:prstGeom>
          <a:noFill/>
        </p:spPr>
        <p:txBody>
          <a:bodyPr wrap="square" rtlCol="0">
            <a:spAutoFit/>
          </a:bodyPr>
          <a:lstStyle/>
          <a:p>
            <a:r>
              <a:rPr lang="it-IT" sz="2000" dirty="0">
                <a:latin typeface="Times New Roman" panose="02020603050405020304" pitchFamily="18" charset="0"/>
                <a:cs typeface="Times New Roman" panose="02020603050405020304" pitchFamily="18" charset="0"/>
              </a:rPr>
              <a:t>LABORATORIO3: SCOPRI LA FIGURA</a:t>
            </a:r>
          </a:p>
          <a:p>
            <a:r>
              <a:rPr lang="it-IT" sz="2000" u="sng" dirty="0">
                <a:latin typeface="Times New Roman" panose="02020603050405020304" pitchFamily="18" charset="0"/>
                <a:cs typeface="Times New Roman" panose="02020603050405020304" pitchFamily="18" charset="0"/>
              </a:rPr>
              <a:t>Regole</a:t>
            </a:r>
            <a:r>
              <a:rPr lang="it-IT" sz="2000" dirty="0">
                <a:latin typeface="Times New Roman" panose="02020603050405020304" pitchFamily="18" charset="0"/>
                <a:cs typeface="Times New Roman" panose="02020603050405020304" pitchFamily="18" charset="0"/>
              </a:rPr>
              <a:t>: Anche questo è un tipico gioco che si trova nell’enigmistiche. Verranno distribuiti </a:t>
            </a:r>
          </a:p>
          <a:p>
            <a:r>
              <a:rPr lang="it-IT" sz="2000" dirty="0">
                <a:latin typeface="Times New Roman" panose="02020603050405020304" pitchFamily="18" charset="0"/>
                <a:cs typeface="Times New Roman" panose="02020603050405020304" pitchFamily="18" charset="0"/>
              </a:rPr>
              <a:t>dei fogli con sopra un rettangolo diviso in parti di forme diverse.</a:t>
            </a:r>
            <a:br>
              <a:rPr lang="it-IT" sz="2000" dirty="0">
                <a:latin typeface="Times New Roman" panose="02020603050405020304" pitchFamily="18" charset="0"/>
                <a:cs typeface="Times New Roman" panose="02020603050405020304" pitchFamily="18" charset="0"/>
              </a:rPr>
            </a:br>
            <a:r>
              <a:rPr lang="it-IT" sz="2000" dirty="0">
                <a:latin typeface="Times New Roman" panose="02020603050405020304" pitchFamily="18" charset="0"/>
                <a:cs typeface="Times New Roman" panose="02020603050405020304" pitchFamily="18" charset="0"/>
              </a:rPr>
              <a:t>L’animatore dirà ai bambini quale colore va assegnato ai numeri (ad esempio: rosso per i multipli di 3, verde per i multipli di 2, </a:t>
            </a:r>
            <a:r>
              <a:rPr lang="it-IT" sz="2000" dirty="0" err="1">
                <a:latin typeface="Times New Roman" panose="02020603050405020304" pitchFamily="18" charset="0"/>
                <a:cs typeface="Times New Roman" panose="02020603050405020304" pitchFamily="18" charset="0"/>
              </a:rPr>
              <a:t>etc</a:t>
            </a:r>
            <a:r>
              <a:rPr lang="it-IT" sz="2000" dirty="0">
                <a:latin typeface="Times New Roman" panose="02020603050405020304" pitchFamily="18" charset="0"/>
                <a:cs typeface="Times New Roman" panose="02020603050405020304" pitchFamily="18" charset="0"/>
              </a:rPr>
              <a:t>…).</a:t>
            </a:r>
            <a:br>
              <a:rPr lang="it-IT" sz="2000" dirty="0">
                <a:latin typeface="Times New Roman" panose="02020603050405020304" pitchFamily="18" charset="0"/>
                <a:cs typeface="Times New Roman" panose="02020603050405020304" pitchFamily="18" charset="0"/>
              </a:rPr>
            </a:br>
            <a:r>
              <a:rPr lang="it-IT" sz="2000" dirty="0">
                <a:latin typeface="Times New Roman" panose="02020603050405020304" pitchFamily="18" charset="0"/>
                <a:cs typeface="Times New Roman" panose="02020603050405020304" pitchFamily="18" charset="0"/>
              </a:rPr>
              <a:t>Se coloreranno le parti in modo adeguato alla fine si troveranno di fronte ad un disegno.</a:t>
            </a:r>
            <a:endParaRPr lang="it-IT" sz="2000"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9168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B6882434-EE89-4C4A-B628-C3469AA3A363}"/>
              </a:ext>
            </a:extLst>
          </p:cNvPr>
          <p:cNvSpPr txBox="1"/>
          <p:nvPr/>
        </p:nvSpPr>
        <p:spPr>
          <a:xfrm>
            <a:off x="9236766" y="1352410"/>
            <a:ext cx="2226366" cy="461665"/>
          </a:xfrm>
          <a:prstGeom prst="rect">
            <a:avLst/>
          </a:prstGeom>
          <a:noFill/>
        </p:spPr>
        <p:txBody>
          <a:bodyPr wrap="square" rtlCol="0">
            <a:spAutoFit/>
          </a:bodyPr>
          <a:lstStyle/>
          <a:p>
            <a:r>
              <a:rPr lang="it-IT" sz="2400" i="1" dirty="0"/>
              <a:t>Resoconto finale</a:t>
            </a:r>
          </a:p>
        </p:txBody>
      </p:sp>
      <p:sp>
        <p:nvSpPr>
          <p:cNvPr id="5" name="Titolo 4">
            <a:extLst>
              <a:ext uri="{FF2B5EF4-FFF2-40B4-BE49-F238E27FC236}">
                <a16:creationId xmlns:a16="http://schemas.microsoft.com/office/drawing/2014/main" id="{8931C283-59B2-4CA6-BF24-3898D7E15D30}"/>
              </a:ext>
            </a:extLst>
          </p:cNvPr>
          <p:cNvSpPr txBox="1">
            <a:spLocks/>
          </p:cNvSpPr>
          <p:nvPr/>
        </p:nvSpPr>
        <p:spPr>
          <a:xfrm>
            <a:off x="1653210" y="251791"/>
            <a:ext cx="1013142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it-IT" sz="6000" dirty="0" err="1">
                <a:effectLst>
                  <a:outerShdw blurRad="38100" dist="38100" dir="2700000" algn="tl">
                    <a:srgbClr val="000000">
                      <a:alpha val="43137"/>
                    </a:srgbClr>
                  </a:outerShdw>
                </a:effectLst>
              </a:rPr>
              <a:t>MARTedì</a:t>
            </a:r>
            <a:endParaRPr lang="it-IT" sz="6000" dirty="0">
              <a:effectLst>
                <a:outerShdw blurRad="38100" dist="38100" dir="2700000" algn="tl">
                  <a:srgbClr val="000000">
                    <a:alpha val="43137"/>
                  </a:srgbClr>
                </a:outerShdw>
              </a:effectLst>
            </a:endParaRPr>
          </a:p>
        </p:txBody>
      </p:sp>
      <p:sp>
        <p:nvSpPr>
          <p:cNvPr id="7" name="CasellaDiTesto 6">
            <a:extLst>
              <a:ext uri="{FF2B5EF4-FFF2-40B4-BE49-F238E27FC236}">
                <a16:creationId xmlns:a16="http://schemas.microsoft.com/office/drawing/2014/main" id="{E646E92E-3C66-47AB-99A3-AB152EE955D4}"/>
              </a:ext>
            </a:extLst>
          </p:cNvPr>
          <p:cNvSpPr txBox="1"/>
          <p:nvPr/>
        </p:nvSpPr>
        <p:spPr>
          <a:xfrm>
            <a:off x="4654965" y="2808677"/>
            <a:ext cx="7129670" cy="1938992"/>
          </a:xfrm>
          <a:prstGeom prst="rect">
            <a:avLst/>
          </a:prstGeom>
          <a:noFill/>
        </p:spPr>
        <p:txBody>
          <a:bodyPr wrap="square" rtlCol="0">
            <a:spAutoFit/>
          </a:bodyPr>
          <a:lstStyle/>
          <a:p>
            <a:r>
              <a:rPr lang="it-IT" sz="2000" dirty="0">
                <a:latin typeface="Times New Roman" panose="02020603050405020304" pitchFamily="18" charset="0"/>
                <a:cs typeface="Times New Roman" panose="02020603050405020304" pitchFamily="18" charset="0"/>
              </a:rPr>
              <a:t>Il motivo per il quale sono state scelte queste attività è:</a:t>
            </a:r>
          </a:p>
          <a:p>
            <a:endParaRPr lang="it-IT" sz="2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it-IT" sz="2000" dirty="0">
                <a:latin typeface="Times New Roman" panose="02020603050405020304" pitchFamily="18" charset="0"/>
                <a:cs typeface="Times New Roman" panose="02020603050405020304" pitchFamily="18" charset="0"/>
              </a:rPr>
              <a:t>Avere la consapevolezza di un ordine dei numeri e una visione  di multipli e divisori;</a:t>
            </a:r>
          </a:p>
          <a:p>
            <a:pPr marL="285750" indent="-285750">
              <a:buFont typeface="Wingdings" panose="05000000000000000000" pitchFamily="2" charset="2"/>
              <a:buChar char="v"/>
            </a:pPr>
            <a:r>
              <a:rPr lang="it-IT" sz="2000" dirty="0">
                <a:latin typeface="Times New Roman" panose="02020603050405020304" pitchFamily="18" charset="0"/>
                <a:cs typeface="Times New Roman" panose="02020603050405020304" pitchFamily="18" charset="0"/>
              </a:rPr>
              <a:t>Riuscire a ordinare una serie disordinata di numeri;</a:t>
            </a:r>
          </a:p>
          <a:p>
            <a:pPr marL="285750" indent="-285750">
              <a:buFont typeface="Wingdings" panose="05000000000000000000" pitchFamily="2" charset="2"/>
              <a:buChar char="v"/>
            </a:pPr>
            <a:r>
              <a:rPr lang="it-IT" sz="2000" dirty="0">
                <a:latin typeface="Times New Roman" panose="02020603050405020304" pitchFamily="18" charset="0"/>
                <a:cs typeface="Times New Roman" panose="02020603050405020304" pitchFamily="18" charset="0"/>
              </a:rPr>
              <a:t>Far apprendere le tabelline in modo divertente.</a:t>
            </a:r>
          </a:p>
        </p:txBody>
      </p:sp>
      <p:pic>
        <p:nvPicPr>
          <p:cNvPr id="8" name="Immagine 7">
            <a:extLst>
              <a:ext uri="{FF2B5EF4-FFF2-40B4-BE49-F238E27FC236}">
                <a16:creationId xmlns:a16="http://schemas.microsoft.com/office/drawing/2014/main" id="{55F625CC-4EF5-4187-AC94-B75D2FC6CD04}"/>
              </a:ext>
            </a:extLst>
          </p:cNvPr>
          <p:cNvPicPr>
            <a:picLocks noChangeAspect="1"/>
          </p:cNvPicPr>
          <p:nvPr/>
        </p:nvPicPr>
        <p:blipFill>
          <a:blip r:embed="rId2"/>
          <a:stretch>
            <a:fillRect/>
          </a:stretch>
        </p:blipFill>
        <p:spPr>
          <a:xfrm>
            <a:off x="291549" y="1814075"/>
            <a:ext cx="4056822" cy="4056822"/>
          </a:xfrm>
          <a:prstGeom prst="rect">
            <a:avLst/>
          </a:prstGeom>
        </p:spPr>
      </p:pic>
    </p:spTree>
    <p:extLst>
      <p:ext uri="{BB962C8B-B14F-4D97-AF65-F5344CB8AC3E}">
        <p14:creationId xmlns:p14="http://schemas.microsoft.com/office/powerpoint/2010/main" val="3283733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5CF10417-FB24-43F2-8EB8-718B58960EC5}"/>
              </a:ext>
            </a:extLst>
          </p:cNvPr>
          <p:cNvSpPr txBox="1"/>
          <p:nvPr/>
        </p:nvSpPr>
        <p:spPr>
          <a:xfrm>
            <a:off x="9899374" y="1352410"/>
            <a:ext cx="1563757" cy="461665"/>
          </a:xfrm>
          <a:prstGeom prst="rect">
            <a:avLst/>
          </a:prstGeom>
          <a:noFill/>
        </p:spPr>
        <p:txBody>
          <a:bodyPr wrap="square" rtlCol="0">
            <a:spAutoFit/>
          </a:bodyPr>
          <a:lstStyle/>
          <a:p>
            <a:r>
              <a:rPr lang="it-IT" sz="2400" i="1" dirty="0"/>
              <a:t>8.00-10.30</a:t>
            </a:r>
          </a:p>
        </p:txBody>
      </p:sp>
      <p:sp>
        <p:nvSpPr>
          <p:cNvPr id="5" name="Titolo 4">
            <a:extLst>
              <a:ext uri="{FF2B5EF4-FFF2-40B4-BE49-F238E27FC236}">
                <a16:creationId xmlns:a16="http://schemas.microsoft.com/office/drawing/2014/main" id="{4E47B49A-5283-4D1E-AA3D-C35F0160BBB8}"/>
              </a:ext>
            </a:extLst>
          </p:cNvPr>
          <p:cNvSpPr txBox="1">
            <a:spLocks/>
          </p:cNvSpPr>
          <p:nvPr/>
        </p:nvSpPr>
        <p:spPr>
          <a:xfrm>
            <a:off x="1653210" y="251791"/>
            <a:ext cx="1013142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it-IT" sz="6000" dirty="0" err="1">
                <a:effectLst>
                  <a:outerShdw blurRad="38100" dist="38100" dir="2700000" algn="tl">
                    <a:srgbClr val="000000">
                      <a:alpha val="43137"/>
                    </a:srgbClr>
                  </a:outerShdw>
                </a:effectLst>
              </a:rPr>
              <a:t>mercoleDì</a:t>
            </a:r>
            <a:endParaRPr lang="it-IT" sz="6000" dirty="0">
              <a:effectLst>
                <a:outerShdw blurRad="38100" dist="38100" dir="2700000" algn="tl">
                  <a:srgbClr val="000000">
                    <a:alpha val="43137"/>
                  </a:srgbClr>
                </a:outerShdw>
              </a:effectLst>
            </a:endParaRPr>
          </a:p>
        </p:txBody>
      </p:sp>
      <p:sp>
        <p:nvSpPr>
          <p:cNvPr id="6" name="CasellaDiTesto 5">
            <a:extLst>
              <a:ext uri="{FF2B5EF4-FFF2-40B4-BE49-F238E27FC236}">
                <a16:creationId xmlns:a16="http://schemas.microsoft.com/office/drawing/2014/main" id="{7A4BCFC7-F5A3-4D4F-9C96-BC48402A9D33}"/>
              </a:ext>
            </a:extLst>
          </p:cNvPr>
          <p:cNvSpPr txBox="1"/>
          <p:nvPr/>
        </p:nvSpPr>
        <p:spPr>
          <a:xfrm>
            <a:off x="0" y="490636"/>
            <a:ext cx="8083826" cy="1323439"/>
          </a:xfrm>
          <a:prstGeom prst="rect">
            <a:avLst/>
          </a:prstGeom>
          <a:noFill/>
        </p:spPr>
        <p:txBody>
          <a:bodyPr wrap="square" rtlCol="0">
            <a:spAutoFit/>
          </a:bodyPr>
          <a:lstStyle/>
          <a:p>
            <a:pPr algn="ctr"/>
            <a:r>
              <a:rPr lang="it-IT" sz="8000" b="1" dirty="0">
                <a:solidFill>
                  <a:srgbClr val="FFC000"/>
                </a:solidFill>
                <a:effectLst>
                  <a:outerShdw blurRad="38100" dist="38100" dir="2700000" algn="tl">
                    <a:srgbClr val="000000">
                      <a:alpha val="43137"/>
                    </a:srgbClr>
                  </a:outerShdw>
                </a:effectLst>
                <a:latin typeface="AR CARTER" panose="02000000000000000000" pitchFamily="2" charset="0"/>
              </a:rPr>
              <a:t>FIGURE</a:t>
            </a:r>
            <a:r>
              <a:rPr lang="it-IT" sz="8000" dirty="0">
                <a:solidFill>
                  <a:srgbClr val="FFC000"/>
                </a:solidFill>
                <a:effectLst>
                  <a:outerShdw blurRad="38100" dist="38100" dir="2700000" algn="tl">
                    <a:srgbClr val="000000">
                      <a:alpha val="43137"/>
                    </a:srgbClr>
                  </a:outerShdw>
                </a:effectLst>
                <a:latin typeface="AR CARTER" panose="02000000000000000000" pitchFamily="2" charset="0"/>
              </a:rPr>
              <a:t> </a:t>
            </a:r>
            <a:r>
              <a:rPr lang="it-IT" sz="8000" b="1" dirty="0">
                <a:solidFill>
                  <a:srgbClr val="FFC000"/>
                </a:solidFill>
                <a:effectLst>
                  <a:outerShdw blurRad="38100" dist="38100" dir="2700000" algn="tl">
                    <a:srgbClr val="000000">
                      <a:alpha val="43137"/>
                    </a:srgbClr>
                  </a:outerShdw>
                </a:effectLst>
                <a:latin typeface="AR CARTER" panose="02000000000000000000" pitchFamily="2" charset="0"/>
              </a:rPr>
              <a:t>GEOMETRICHE</a:t>
            </a:r>
          </a:p>
        </p:txBody>
      </p:sp>
      <p:sp>
        <p:nvSpPr>
          <p:cNvPr id="7" name="CasellaDiTesto 6">
            <a:extLst>
              <a:ext uri="{FF2B5EF4-FFF2-40B4-BE49-F238E27FC236}">
                <a16:creationId xmlns:a16="http://schemas.microsoft.com/office/drawing/2014/main" id="{33137C66-F83F-44F8-9D35-B7865BB5D8EC}"/>
              </a:ext>
            </a:extLst>
          </p:cNvPr>
          <p:cNvSpPr txBox="1"/>
          <p:nvPr/>
        </p:nvSpPr>
        <p:spPr>
          <a:xfrm>
            <a:off x="424071" y="1904424"/>
            <a:ext cx="10707757" cy="707886"/>
          </a:xfrm>
          <a:prstGeom prst="rect">
            <a:avLst/>
          </a:prstGeom>
          <a:noFill/>
        </p:spPr>
        <p:txBody>
          <a:bodyPr wrap="square" rtlCol="0">
            <a:spAutoFit/>
          </a:bodyPr>
          <a:lstStyle/>
          <a:p>
            <a:r>
              <a:rPr lang="it-IT" sz="2000" dirty="0">
                <a:latin typeface="Times New Roman" panose="02020603050405020304" pitchFamily="18" charset="0"/>
                <a:cs typeface="Times New Roman" panose="02020603050405020304" pitchFamily="18" charset="0"/>
              </a:rPr>
              <a:t>Poiché tutta la giornata sarà dedicata alla geometria, abbiamo deciso di cambiare il solito programma e di mettere prima i laboratori e dopo la merenda, i giochi all’aria aperta.</a:t>
            </a:r>
          </a:p>
        </p:txBody>
      </p:sp>
      <p:sp>
        <p:nvSpPr>
          <p:cNvPr id="8" name="CasellaDiTesto 7">
            <a:extLst>
              <a:ext uri="{FF2B5EF4-FFF2-40B4-BE49-F238E27FC236}">
                <a16:creationId xmlns:a16="http://schemas.microsoft.com/office/drawing/2014/main" id="{644E252B-69FA-4F21-B6A8-00745EA60BB1}"/>
              </a:ext>
            </a:extLst>
          </p:cNvPr>
          <p:cNvSpPr txBox="1"/>
          <p:nvPr/>
        </p:nvSpPr>
        <p:spPr>
          <a:xfrm>
            <a:off x="394113" y="2914694"/>
            <a:ext cx="11214792" cy="2554545"/>
          </a:xfrm>
          <a:prstGeom prst="rect">
            <a:avLst/>
          </a:prstGeom>
          <a:noFill/>
        </p:spPr>
        <p:txBody>
          <a:bodyPr wrap="square" rtlCol="0">
            <a:spAutoFit/>
          </a:bodyPr>
          <a:lstStyle/>
          <a:p>
            <a:r>
              <a:rPr lang="it-IT" sz="2000" dirty="0">
                <a:latin typeface="Times New Roman" panose="02020603050405020304" pitchFamily="18" charset="0"/>
                <a:cs typeface="Times New Roman" panose="02020603050405020304" pitchFamily="18" charset="0"/>
              </a:rPr>
              <a:t>LABORATORIO: CUCINANDO LA GEOMETRIA</a:t>
            </a:r>
          </a:p>
          <a:p>
            <a:r>
              <a:rPr lang="it-IT" sz="2000" dirty="0">
                <a:latin typeface="Times New Roman" panose="02020603050405020304" pitchFamily="18" charset="0"/>
                <a:cs typeface="Times New Roman" panose="02020603050405020304" pitchFamily="18" charset="0"/>
              </a:rPr>
              <a:t>Questo sarà l’unico laboratorio della giornata in cui, animatori e bambini, cucineranno insieme la merenda.</a:t>
            </a:r>
          </a:p>
          <a:p>
            <a:r>
              <a:rPr lang="it-IT" sz="2000" dirty="0">
                <a:latin typeface="Times New Roman" panose="02020603050405020304" pitchFamily="18" charset="0"/>
                <a:cs typeface="Times New Roman" panose="02020603050405020304" pitchFamily="18" charset="0"/>
              </a:rPr>
              <a:t>Verranno preparati:</a:t>
            </a:r>
          </a:p>
          <a:p>
            <a:pPr marL="342900" indent="-342900">
              <a:buFont typeface="Wingdings" panose="05000000000000000000" pitchFamily="2" charset="2"/>
              <a:buChar char="Ø"/>
            </a:pPr>
            <a:r>
              <a:rPr lang="it-IT" sz="2000" dirty="0">
                <a:latin typeface="Times New Roman" panose="02020603050405020304" pitchFamily="18" charset="0"/>
                <a:cs typeface="Times New Roman" panose="02020603050405020304" pitchFamily="18" charset="0"/>
              </a:rPr>
              <a:t>Biscotti quadrati, tondi, rettangolari e di molte altre forme;</a:t>
            </a:r>
          </a:p>
          <a:p>
            <a:pPr marL="342900" indent="-342900">
              <a:buFont typeface="Wingdings" panose="05000000000000000000" pitchFamily="2" charset="2"/>
              <a:buChar char="Ø"/>
            </a:pPr>
            <a:r>
              <a:rPr lang="it-IT" sz="2000" dirty="0">
                <a:latin typeface="Times New Roman" panose="02020603050405020304" pitchFamily="18" charset="0"/>
                <a:cs typeface="Times New Roman" panose="02020603050405020304" pitchFamily="18" charset="0"/>
              </a:rPr>
              <a:t>Costruzioni geometriche formate da frutta, formaggi, olive e pomodorini collegati tramite stuzzicadenti.</a:t>
            </a:r>
          </a:p>
          <a:p>
            <a:r>
              <a:rPr lang="it-IT" sz="2000" dirty="0">
                <a:latin typeface="Times New Roman" panose="02020603050405020304" pitchFamily="18" charset="0"/>
                <a:cs typeface="Times New Roman" panose="02020603050405020304" pitchFamily="18" charset="0"/>
              </a:rPr>
              <a:t>Ai bambini verranno poi fatte costruire (con i cartoncini colorati) delle scatolette, sempre a forme di figure geometriche, che conterranno gli stuzzichini da loro preparati.</a:t>
            </a:r>
            <a:br>
              <a:rPr lang="it-IT" sz="2000" dirty="0">
                <a:latin typeface="Times New Roman" panose="02020603050405020304" pitchFamily="18" charset="0"/>
                <a:cs typeface="Times New Roman" panose="02020603050405020304" pitchFamily="18" charset="0"/>
              </a:rPr>
            </a:br>
            <a:endParaRPr lang="it-IT"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7387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18339229-0620-4A23-AD03-8CA8F902C795}"/>
              </a:ext>
            </a:extLst>
          </p:cNvPr>
          <p:cNvPicPr>
            <a:picLocks noChangeAspect="1"/>
          </p:cNvPicPr>
          <p:nvPr/>
        </p:nvPicPr>
        <p:blipFill>
          <a:blip r:embed="rId2"/>
          <a:stretch>
            <a:fillRect/>
          </a:stretch>
        </p:blipFill>
        <p:spPr>
          <a:xfrm>
            <a:off x="0" y="5861"/>
            <a:ext cx="12192000" cy="6846277"/>
          </a:xfrm>
          <a:prstGeom prst="rect">
            <a:avLst/>
          </a:prstGeom>
        </p:spPr>
      </p:pic>
      <p:sp>
        <p:nvSpPr>
          <p:cNvPr id="4" name="CasellaDiTesto 3">
            <a:extLst>
              <a:ext uri="{FF2B5EF4-FFF2-40B4-BE49-F238E27FC236}">
                <a16:creationId xmlns:a16="http://schemas.microsoft.com/office/drawing/2014/main" id="{5CF10417-FB24-43F2-8EB8-718B58960EC5}"/>
              </a:ext>
            </a:extLst>
          </p:cNvPr>
          <p:cNvSpPr txBox="1"/>
          <p:nvPr/>
        </p:nvSpPr>
        <p:spPr>
          <a:xfrm>
            <a:off x="9793356" y="1352410"/>
            <a:ext cx="1683027" cy="461665"/>
          </a:xfrm>
          <a:prstGeom prst="rect">
            <a:avLst/>
          </a:prstGeom>
          <a:noFill/>
        </p:spPr>
        <p:txBody>
          <a:bodyPr wrap="square" rtlCol="0">
            <a:spAutoFit/>
          </a:bodyPr>
          <a:lstStyle/>
          <a:p>
            <a:r>
              <a:rPr lang="it-IT" sz="2400" i="1" dirty="0"/>
              <a:t>10.00-10.30</a:t>
            </a:r>
          </a:p>
        </p:txBody>
      </p:sp>
      <p:sp>
        <p:nvSpPr>
          <p:cNvPr id="5" name="Titolo 4">
            <a:extLst>
              <a:ext uri="{FF2B5EF4-FFF2-40B4-BE49-F238E27FC236}">
                <a16:creationId xmlns:a16="http://schemas.microsoft.com/office/drawing/2014/main" id="{4E47B49A-5283-4D1E-AA3D-C35F0160BBB8}"/>
              </a:ext>
            </a:extLst>
          </p:cNvPr>
          <p:cNvSpPr txBox="1">
            <a:spLocks/>
          </p:cNvSpPr>
          <p:nvPr/>
        </p:nvSpPr>
        <p:spPr>
          <a:xfrm>
            <a:off x="1653210" y="251791"/>
            <a:ext cx="1013142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it-IT" sz="6000" dirty="0" err="1">
                <a:effectLst>
                  <a:outerShdw blurRad="38100" dist="38100" dir="2700000" algn="tl">
                    <a:srgbClr val="000000">
                      <a:alpha val="43137"/>
                    </a:srgbClr>
                  </a:outerShdw>
                </a:effectLst>
              </a:rPr>
              <a:t>mercoleDì</a:t>
            </a:r>
            <a:endParaRPr lang="it-IT" sz="6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71398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7B9B4958-1E4F-4FD3-9A5C-7306F553DD92}"/>
              </a:ext>
            </a:extLst>
          </p:cNvPr>
          <p:cNvPicPr>
            <a:picLocks noChangeAspect="1"/>
          </p:cNvPicPr>
          <p:nvPr/>
        </p:nvPicPr>
        <p:blipFill rotWithShape="1">
          <a:blip r:embed="rId2"/>
          <a:srcRect l="901" t="8952" r="1692" b="1693"/>
          <a:stretch/>
        </p:blipFill>
        <p:spPr>
          <a:xfrm>
            <a:off x="6094441" y="3511826"/>
            <a:ext cx="5182760" cy="3154018"/>
          </a:xfrm>
          <a:prstGeom prst="rect">
            <a:avLst/>
          </a:prstGeom>
        </p:spPr>
      </p:pic>
      <p:sp>
        <p:nvSpPr>
          <p:cNvPr id="2" name="Titolo 1">
            <a:extLst>
              <a:ext uri="{FF2B5EF4-FFF2-40B4-BE49-F238E27FC236}">
                <a16:creationId xmlns:a16="http://schemas.microsoft.com/office/drawing/2014/main" id="{BF76C908-A4AC-48AB-B87A-12CEF13990F3}"/>
              </a:ext>
            </a:extLst>
          </p:cNvPr>
          <p:cNvSpPr>
            <a:spLocks noGrp="1"/>
          </p:cNvSpPr>
          <p:nvPr>
            <p:ph type="ctrTitle"/>
          </p:nvPr>
        </p:nvSpPr>
        <p:spPr>
          <a:xfrm>
            <a:off x="-99392" y="681749"/>
            <a:ext cx="12192000" cy="914400"/>
          </a:xfrm>
        </p:spPr>
        <p:txBody>
          <a:bodyPr>
            <a:noAutofit/>
          </a:bodyPr>
          <a:lstStyle/>
          <a:p>
            <a:pPr algn="ctr"/>
            <a:r>
              <a:rPr lang="it-IT" sz="9600" dirty="0" err="1">
                <a:solidFill>
                  <a:schemeClr val="accent2"/>
                </a:solidFill>
                <a:effectLst>
                  <a:outerShdw blurRad="38100" dist="38100" dir="2700000" algn="tl">
                    <a:srgbClr val="000000">
                      <a:alpha val="43137"/>
                    </a:srgbClr>
                  </a:outerShdw>
                </a:effectLst>
                <a:latin typeface="AR CHRISTY" panose="02000000000000000000" pitchFamily="2" charset="0"/>
              </a:rPr>
              <a:t>matematigrest</a:t>
            </a:r>
            <a:endParaRPr lang="it-IT" sz="9600" dirty="0">
              <a:solidFill>
                <a:schemeClr val="accent2"/>
              </a:solidFill>
              <a:effectLst>
                <a:outerShdw blurRad="38100" dist="38100" dir="2700000" algn="tl">
                  <a:srgbClr val="000000">
                    <a:alpha val="43137"/>
                  </a:srgbClr>
                </a:outerShdw>
              </a:effectLst>
              <a:latin typeface="AR CHRISTY" panose="02000000000000000000" pitchFamily="2" charset="0"/>
            </a:endParaRPr>
          </a:p>
        </p:txBody>
      </p:sp>
      <p:sp>
        <p:nvSpPr>
          <p:cNvPr id="3" name="Sottotitolo 2">
            <a:extLst>
              <a:ext uri="{FF2B5EF4-FFF2-40B4-BE49-F238E27FC236}">
                <a16:creationId xmlns:a16="http://schemas.microsoft.com/office/drawing/2014/main" id="{B5D38C97-E608-4DA6-BF1A-588F0550F0E7}"/>
              </a:ext>
            </a:extLst>
          </p:cNvPr>
          <p:cNvSpPr>
            <a:spLocks noGrp="1"/>
          </p:cNvSpPr>
          <p:nvPr>
            <p:ph type="subTitle" idx="1"/>
          </p:nvPr>
        </p:nvSpPr>
        <p:spPr>
          <a:xfrm>
            <a:off x="92765" y="2053348"/>
            <a:ext cx="11807687" cy="3559660"/>
          </a:xfrm>
        </p:spPr>
        <p:txBody>
          <a:bodyPr/>
          <a:lstStyle/>
          <a:p>
            <a:r>
              <a:rPr lang="it-IT" dirty="0"/>
              <a:t> </a:t>
            </a:r>
          </a:p>
          <a:p>
            <a:pPr algn="l"/>
            <a:r>
              <a:rPr lang="it-IT" sz="2400" dirty="0">
                <a:latin typeface="Times New Roman" panose="02020603050405020304" pitchFamily="18" charset="0"/>
                <a:cs typeface="Times New Roman" panose="02020603050405020304" pitchFamily="18" charset="0"/>
              </a:rPr>
              <a:t>Le giornate del </a:t>
            </a:r>
            <a:r>
              <a:rPr lang="it-IT" sz="2400" dirty="0" err="1">
                <a:latin typeface="Times New Roman" panose="02020603050405020304" pitchFamily="18" charset="0"/>
                <a:cs typeface="Times New Roman" panose="02020603050405020304" pitchFamily="18" charset="0"/>
              </a:rPr>
              <a:t>grest</a:t>
            </a:r>
            <a:r>
              <a:rPr lang="it-IT" sz="2400" dirty="0">
                <a:latin typeface="Times New Roman" panose="02020603050405020304" pitchFamily="18" charset="0"/>
                <a:cs typeface="Times New Roman" panose="02020603050405020304" pitchFamily="18" charset="0"/>
              </a:rPr>
              <a:t> sono strutturate ALL’INCIRCA IN QUESTO MODO:</a:t>
            </a:r>
          </a:p>
          <a:p>
            <a:pPr algn="l"/>
            <a:endParaRPr lang="it-IT" sz="2400" dirty="0">
              <a:latin typeface="Times New Roman" panose="02020603050405020304" pitchFamily="18" charset="0"/>
              <a:cs typeface="Times New Roman" panose="02020603050405020304" pitchFamily="18" charset="0"/>
            </a:endParaRPr>
          </a:p>
          <a:p>
            <a:pPr marL="342900" indent="-342900" algn="l">
              <a:buFont typeface="Arial" panose="020B0604020202020204" pitchFamily="34" charset="0"/>
              <a:buChar char="•"/>
            </a:pPr>
            <a:r>
              <a:rPr lang="it-IT" sz="2400" dirty="0">
                <a:latin typeface="Times New Roman" panose="02020603050405020304" pitchFamily="18" charset="0"/>
                <a:cs typeface="Times New Roman" panose="02020603050405020304" pitchFamily="18" charset="0"/>
              </a:rPr>
              <a:t>8.00-10.00 </a:t>
            </a:r>
            <a:r>
              <a:rPr lang="it-IT" sz="2400" dirty="0">
                <a:latin typeface="Times New Roman" panose="02020603050405020304" pitchFamily="18" charset="0"/>
                <a:cs typeface="Times New Roman" panose="02020603050405020304" pitchFamily="18" charset="0"/>
                <a:sym typeface="Wingdings" panose="05000000000000000000" pitchFamily="2" charset="2"/>
              </a:rPr>
              <a:t> </a:t>
            </a:r>
            <a:r>
              <a:rPr lang="it-IT" sz="2400" dirty="0">
                <a:latin typeface="Times New Roman" panose="02020603050405020304" pitchFamily="18" charset="0"/>
                <a:cs typeface="Times New Roman" panose="02020603050405020304" pitchFamily="18" charset="0"/>
              </a:rPr>
              <a:t>attività motorie riguardanti il tema della matematica</a:t>
            </a:r>
          </a:p>
          <a:p>
            <a:pPr marL="342900" indent="-342900" algn="l">
              <a:buFont typeface="Arial" panose="020B0604020202020204" pitchFamily="34" charset="0"/>
              <a:buChar char="•"/>
            </a:pPr>
            <a:r>
              <a:rPr lang="it-IT" sz="2400" dirty="0">
                <a:latin typeface="Times New Roman" panose="02020603050405020304" pitchFamily="18" charset="0"/>
                <a:cs typeface="Times New Roman" panose="02020603050405020304" pitchFamily="18" charset="0"/>
              </a:rPr>
              <a:t>10.00-10.30 </a:t>
            </a:r>
            <a:r>
              <a:rPr lang="it-IT" sz="2400" dirty="0">
                <a:latin typeface="Times New Roman" panose="02020603050405020304" pitchFamily="18" charset="0"/>
                <a:cs typeface="Times New Roman" panose="02020603050405020304" pitchFamily="18" charset="0"/>
                <a:sym typeface="Wingdings" panose="05000000000000000000" pitchFamily="2" charset="2"/>
              </a:rPr>
              <a:t> </a:t>
            </a:r>
            <a:r>
              <a:rPr lang="it-IT" sz="2400" dirty="0">
                <a:latin typeface="Times New Roman" panose="02020603050405020304" pitchFamily="18" charset="0"/>
                <a:cs typeface="Times New Roman" panose="02020603050405020304" pitchFamily="18" charset="0"/>
              </a:rPr>
              <a:t>merenda collettiva </a:t>
            </a:r>
          </a:p>
          <a:p>
            <a:pPr marL="342900" indent="-342900" algn="l">
              <a:buFont typeface="Arial" panose="020B0604020202020204" pitchFamily="34" charset="0"/>
              <a:buChar char="•"/>
            </a:pPr>
            <a:r>
              <a:rPr lang="it-IT" sz="2400" dirty="0">
                <a:latin typeface="Times New Roman" panose="02020603050405020304" pitchFamily="18" charset="0"/>
                <a:cs typeface="Times New Roman" panose="02020603050405020304" pitchFamily="18" charset="0"/>
              </a:rPr>
              <a:t>10.30-12.30 </a:t>
            </a:r>
            <a:r>
              <a:rPr lang="it-IT" sz="2400" dirty="0">
                <a:latin typeface="Times New Roman" panose="02020603050405020304" pitchFamily="18" charset="0"/>
                <a:cs typeface="Times New Roman" panose="02020603050405020304" pitchFamily="18" charset="0"/>
                <a:sym typeface="Wingdings" panose="05000000000000000000" pitchFamily="2" charset="2"/>
              </a:rPr>
              <a:t> </a:t>
            </a:r>
            <a:r>
              <a:rPr lang="it-IT" sz="2400" dirty="0">
                <a:latin typeface="Times New Roman" panose="02020603050405020304" pitchFamily="18" charset="0"/>
                <a:cs typeface="Times New Roman" panose="02020603050405020304" pitchFamily="18" charset="0"/>
              </a:rPr>
              <a:t> laboratori didattici</a:t>
            </a:r>
          </a:p>
        </p:txBody>
      </p:sp>
    </p:spTree>
    <p:extLst>
      <p:ext uri="{BB962C8B-B14F-4D97-AF65-F5344CB8AC3E}">
        <p14:creationId xmlns:p14="http://schemas.microsoft.com/office/powerpoint/2010/main" val="14031302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5CF10417-FB24-43F2-8EB8-718B58960EC5}"/>
              </a:ext>
            </a:extLst>
          </p:cNvPr>
          <p:cNvSpPr txBox="1"/>
          <p:nvPr/>
        </p:nvSpPr>
        <p:spPr>
          <a:xfrm>
            <a:off x="9793356" y="1352410"/>
            <a:ext cx="1683027" cy="461665"/>
          </a:xfrm>
          <a:prstGeom prst="rect">
            <a:avLst/>
          </a:prstGeom>
          <a:noFill/>
        </p:spPr>
        <p:txBody>
          <a:bodyPr wrap="square" rtlCol="0">
            <a:spAutoFit/>
          </a:bodyPr>
          <a:lstStyle/>
          <a:p>
            <a:r>
              <a:rPr lang="it-IT" sz="2400" i="1" dirty="0"/>
              <a:t>10.00-10.30</a:t>
            </a:r>
          </a:p>
        </p:txBody>
      </p:sp>
      <p:sp>
        <p:nvSpPr>
          <p:cNvPr id="5" name="Titolo 4">
            <a:extLst>
              <a:ext uri="{FF2B5EF4-FFF2-40B4-BE49-F238E27FC236}">
                <a16:creationId xmlns:a16="http://schemas.microsoft.com/office/drawing/2014/main" id="{4E47B49A-5283-4D1E-AA3D-C35F0160BBB8}"/>
              </a:ext>
            </a:extLst>
          </p:cNvPr>
          <p:cNvSpPr txBox="1">
            <a:spLocks/>
          </p:cNvSpPr>
          <p:nvPr/>
        </p:nvSpPr>
        <p:spPr>
          <a:xfrm>
            <a:off x="1653210" y="251791"/>
            <a:ext cx="1013142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it-IT" sz="6000" dirty="0" err="1">
                <a:effectLst>
                  <a:outerShdw blurRad="38100" dist="38100" dir="2700000" algn="tl">
                    <a:srgbClr val="000000">
                      <a:alpha val="43137"/>
                    </a:srgbClr>
                  </a:outerShdw>
                </a:effectLst>
              </a:rPr>
              <a:t>mercoleDì</a:t>
            </a:r>
            <a:endParaRPr lang="it-IT" sz="6000" dirty="0">
              <a:effectLst>
                <a:outerShdw blurRad="38100" dist="38100" dir="2700000" algn="tl">
                  <a:srgbClr val="000000">
                    <a:alpha val="43137"/>
                  </a:srgbClr>
                </a:outerShdw>
              </a:effectLst>
            </a:endParaRPr>
          </a:p>
        </p:txBody>
      </p:sp>
      <p:pic>
        <p:nvPicPr>
          <p:cNvPr id="3" name="Immagine 2">
            <a:extLst>
              <a:ext uri="{FF2B5EF4-FFF2-40B4-BE49-F238E27FC236}">
                <a16:creationId xmlns:a16="http://schemas.microsoft.com/office/drawing/2014/main" id="{693AF1AD-9368-4A9D-B97C-639515A4AC7C}"/>
              </a:ext>
            </a:extLst>
          </p:cNvPr>
          <p:cNvPicPr>
            <a:picLocks noChangeAspect="1"/>
          </p:cNvPicPr>
          <p:nvPr/>
        </p:nvPicPr>
        <p:blipFill rotWithShape="1">
          <a:blip r:embed="rId2"/>
          <a:srcRect l="3108" t="18164" r="3623" b="11497"/>
          <a:stretch/>
        </p:blipFill>
        <p:spPr>
          <a:xfrm>
            <a:off x="4523958" y="164180"/>
            <a:ext cx="2912638" cy="2928731"/>
          </a:xfrm>
          <a:prstGeom prst="rect">
            <a:avLst/>
          </a:prstGeom>
        </p:spPr>
      </p:pic>
      <p:pic>
        <p:nvPicPr>
          <p:cNvPr id="10" name="Immagine 9">
            <a:extLst>
              <a:ext uri="{FF2B5EF4-FFF2-40B4-BE49-F238E27FC236}">
                <a16:creationId xmlns:a16="http://schemas.microsoft.com/office/drawing/2014/main" id="{C1D81DFB-8458-48DD-A4DC-7492E535324D}"/>
              </a:ext>
            </a:extLst>
          </p:cNvPr>
          <p:cNvPicPr>
            <a:picLocks noChangeAspect="1"/>
          </p:cNvPicPr>
          <p:nvPr/>
        </p:nvPicPr>
        <p:blipFill rotWithShape="1">
          <a:blip r:embed="rId3"/>
          <a:srcRect l="9082" t="2850" r="19034" b="12383"/>
          <a:stretch/>
        </p:blipFill>
        <p:spPr>
          <a:xfrm rot="5400000">
            <a:off x="823941" y="335561"/>
            <a:ext cx="2965282" cy="2622521"/>
          </a:xfrm>
          <a:prstGeom prst="rect">
            <a:avLst/>
          </a:prstGeom>
        </p:spPr>
      </p:pic>
      <p:pic>
        <p:nvPicPr>
          <p:cNvPr id="12" name="Immagine 11">
            <a:extLst>
              <a:ext uri="{FF2B5EF4-FFF2-40B4-BE49-F238E27FC236}">
                <a16:creationId xmlns:a16="http://schemas.microsoft.com/office/drawing/2014/main" id="{36981A1E-1D86-4B8A-83A3-CD5D3A8E228E}"/>
              </a:ext>
            </a:extLst>
          </p:cNvPr>
          <p:cNvPicPr>
            <a:picLocks noChangeAspect="1"/>
          </p:cNvPicPr>
          <p:nvPr/>
        </p:nvPicPr>
        <p:blipFill rotWithShape="1">
          <a:blip r:embed="rId4"/>
          <a:srcRect l="15072" t="6259" r="6523" b="27150"/>
          <a:stretch/>
        </p:blipFill>
        <p:spPr>
          <a:xfrm>
            <a:off x="1679784" y="3869635"/>
            <a:ext cx="3508740" cy="2235030"/>
          </a:xfrm>
          <a:prstGeom prst="rect">
            <a:avLst/>
          </a:prstGeom>
        </p:spPr>
      </p:pic>
      <p:pic>
        <p:nvPicPr>
          <p:cNvPr id="14" name="Immagine 13">
            <a:extLst>
              <a:ext uri="{FF2B5EF4-FFF2-40B4-BE49-F238E27FC236}">
                <a16:creationId xmlns:a16="http://schemas.microsoft.com/office/drawing/2014/main" id="{F79FBCB5-581E-451F-AE75-F6F96239FC26}"/>
              </a:ext>
            </a:extLst>
          </p:cNvPr>
          <p:cNvPicPr>
            <a:picLocks noChangeAspect="1"/>
          </p:cNvPicPr>
          <p:nvPr/>
        </p:nvPicPr>
        <p:blipFill>
          <a:blip r:embed="rId5"/>
          <a:stretch>
            <a:fillRect/>
          </a:stretch>
        </p:blipFill>
        <p:spPr>
          <a:xfrm>
            <a:off x="6211958" y="3243532"/>
            <a:ext cx="4649648" cy="3487236"/>
          </a:xfrm>
          <a:prstGeom prst="rect">
            <a:avLst/>
          </a:prstGeom>
        </p:spPr>
      </p:pic>
    </p:spTree>
    <p:extLst>
      <p:ext uri="{BB962C8B-B14F-4D97-AF65-F5344CB8AC3E}">
        <p14:creationId xmlns:p14="http://schemas.microsoft.com/office/powerpoint/2010/main" val="9228655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5CF10417-FB24-43F2-8EB8-718B58960EC5}"/>
              </a:ext>
            </a:extLst>
          </p:cNvPr>
          <p:cNvSpPr txBox="1"/>
          <p:nvPr/>
        </p:nvSpPr>
        <p:spPr>
          <a:xfrm>
            <a:off x="9793358" y="1352410"/>
            <a:ext cx="1669774" cy="461665"/>
          </a:xfrm>
          <a:prstGeom prst="rect">
            <a:avLst/>
          </a:prstGeom>
          <a:noFill/>
        </p:spPr>
        <p:txBody>
          <a:bodyPr wrap="square" rtlCol="0">
            <a:spAutoFit/>
          </a:bodyPr>
          <a:lstStyle/>
          <a:p>
            <a:r>
              <a:rPr lang="it-IT" sz="2400" i="1" dirty="0"/>
              <a:t>10.30-12.30</a:t>
            </a:r>
          </a:p>
        </p:txBody>
      </p:sp>
      <p:sp>
        <p:nvSpPr>
          <p:cNvPr id="5" name="Titolo 4">
            <a:extLst>
              <a:ext uri="{FF2B5EF4-FFF2-40B4-BE49-F238E27FC236}">
                <a16:creationId xmlns:a16="http://schemas.microsoft.com/office/drawing/2014/main" id="{4E47B49A-5283-4D1E-AA3D-C35F0160BBB8}"/>
              </a:ext>
            </a:extLst>
          </p:cNvPr>
          <p:cNvSpPr txBox="1">
            <a:spLocks/>
          </p:cNvSpPr>
          <p:nvPr/>
        </p:nvSpPr>
        <p:spPr>
          <a:xfrm>
            <a:off x="1653210" y="251791"/>
            <a:ext cx="1013142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it-IT" sz="6000" dirty="0">
                <a:effectLst>
                  <a:outerShdw blurRad="38100" dist="38100" dir="2700000" algn="tl">
                    <a:srgbClr val="000000">
                      <a:alpha val="43137"/>
                    </a:srgbClr>
                  </a:outerShdw>
                </a:effectLst>
              </a:rPr>
              <a:t>mercoledì</a:t>
            </a:r>
          </a:p>
        </p:txBody>
      </p:sp>
      <p:sp>
        <p:nvSpPr>
          <p:cNvPr id="2" name="CasellaDiTesto 1">
            <a:extLst>
              <a:ext uri="{FF2B5EF4-FFF2-40B4-BE49-F238E27FC236}">
                <a16:creationId xmlns:a16="http://schemas.microsoft.com/office/drawing/2014/main" id="{DDF62961-823A-4989-884D-5EC9673F02F7}"/>
              </a:ext>
            </a:extLst>
          </p:cNvPr>
          <p:cNvSpPr txBox="1"/>
          <p:nvPr/>
        </p:nvSpPr>
        <p:spPr>
          <a:xfrm>
            <a:off x="636104" y="2808677"/>
            <a:ext cx="10827028" cy="1938992"/>
          </a:xfrm>
          <a:prstGeom prst="rect">
            <a:avLst/>
          </a:prstGeom>
          <a:noFill/>
        </p:spPr>
        <p:txBody>
          <a:bodyPr wrap="square" rtlCol="0">
            <a:spAutoFit/>
          </a:bodyPr>
          <a:lstStyle/>
          <a:p>
            <a:r>
              <a:rPr lang="it-IT" sz="2000" dirty="0">
                <a:latin typeface="Times New Roman" panose="02020603050405020304" pitchFamily="18" charset="0"/>
                <a:cs typeface="Times New Roman" panose="02020603050405020304" pitchFamily="18" charset="0"/>
              </a:rPr>
              <a:t>GIOCO1: LEGANDO SI IMPARA</a:t>
            </a:r>
          </a:p>
          <a:p>
            <a:r>
              <a:rPr lang="it-IT" sz="2000" u="sng" dirty="0">
                <a:latin typeface="Times New Roman" panose="02020603050405020304" pitchFamily="18" charset="0"/>
                <a:cs typeface="Times New Roman" panose="02020603050405020304" pitchFamily="18" charset="0"/>
              </a:rPr>
              <a:t>Regole</a:t>
            </a:r>
            <a:r>
              <a:rPr lang="it-IT" sz="2000" dirty="0">
                <a:latin typeface="Times New Roman" panose="02020603050405020304" pitchFamily="18" charset="0"/>
                <a:cs typeface="Times New Roman" panose="02020603050405020304" pitchFamily="18" charset="0"/>
              </a:rPr>
              <a:t>: I bambini verranno divisi in più squadre e ad ogni squadra verranno date una decina di corde.</a:t>
            </a:r>
            <a:br>
              <a:rPr lang="it-IT" sz="2000" dirty="0">
                <a:latin typeface="Times New Roman" panose="02020603050405020304" pitchFamily="18" charset="0"/>
                <a:cs typeface="Times New Roman" panose="02020603050405020304" pitchFamily="18" charset="0"/>
              </a:rPr>
            </a:br>
            <a:r>
              <a:rPr lang="it-IT" sz="2000" dirty="0">
                <a:latin typeface="Times New Roman" panose="02020603050405020304" pitchFamily="18" charset="0"/>
                <a:cs typeface="Times New Roman" panose="02020603050405020304" pitchFamily="18" charset="0"/>
              </a:rPr>
              <a:t>L’animatore sceglierà la figura che i bambini dovranno comporre con le funi (ad esempio: </a:t>
            </a:r>
            <a:r>
              <a:rPr lang="it-IT" sz="2000" dirty="0" err="1">
                <a:latin typeface="Times New Roman" panose="02020603050405020304" pitchFamily="18" charset="0"/>
                <a:cs typeface="Times New Roman" panose="02020603050405020304" pitchFamily="18" charset="0"/>
              </a:rPr>
              <a:t>pentgono</a:t>
            </a:r>
            <a:r>
              <a:rPr lang="it-IT" sz="2000" dirty="0">
                <a:latin typeface="Times New Roman" panose="02020603050405020304" pitchFamily="18" charset="0"/>
                <a:cs typeface="Times New Roman" panose="02020603050405020304" pitchFamily="18" charset="0"/>
              </a:rPr>
              <a:t>, triangolo, </a:t>
            </a:r>
            <a:r>
              <a:rPr lang="it-IT" sz="2000" dirty="0" err="1">
                <a:latin typeface="Times New Roman" panose="02020603050405020304" pitchFamily="18" charset="0"/>
                <a:cs typeface="Times New Roman" panose="02020603050405020304" pitchFamily="18" charset="0"/>
              </a:rPr>
              <a:t>etc</a:t>
            </a:r>
            <a:r>
              <a:rPr lang="it-IT" sz="2000" dirty="0">
                <a:latin typeface="Times New Roman" panose="02020603050405020304" pitchFamily="18" charset="0"/>
                <a:cs typeface="Times New Roman" panose="02020603050405020304" pitchFamily="18" charset="0"/>
              </a:rPr>
              <a:t>…) e darà il via.</a:t>
            </a:r>
            <a:br>
              <a:rPr lang="it-IT" sz="2000" dirty="0">
                <a:latin typeface="Times New Roman" panose="02020603050405020304" pitchFamily="18" charset="0"/>
                <a:cs typeface="Times New Roman" panose="02020603050405020304" pitchFamily="18" charset="0"/>
              </a:rPr>
            </a:br>
            <a:r>
              <a:rPr lang="it-IT" sz="2000" dirty="0">
                <a:latin typeface="Times New Roman" panose="02020603050405020304" pitchFamily="18" charset="0"/>
                <a:cs typeface="Times New Roman" panose="02020603050405020304" pitchFamily="18" charset="0"/>
              </a:rPr>
              <a:t>Il gruppo di bambini che riuscirà a creare la figura in meno tempo vince e prende un punto. Vince la squadra che arriva prima a 10 punti.</a:t>
            </a:r>
            <a:endParaRPr lang="it-IT" sz="2000" u="sng" dirty="0">
              <a:latin typeface="Times New Roman" panose="02020603050405020304" pitchFamily="18" charset="0"/>
              <a:cs typeface="Times New Roman" panose="02020603050405020304" pitchFamily="18" charset="0"/>
            </a:endParaRPr>
          </a:p>
        </p:txBody>
      </p:sp>
      <p:sp>
        <p:nvSpPr>
          <p:cNvPr id="3" name="CasellaDiTesto 2">
            <a:extLst>
              <a:ext uri="{FF2B5EF4-FFF2-40B4-BE49-F238E27FC236}">
                <a16:creationId xmlns:a16="http://schemas.microsoft.com/office/drawing/2014/main" id="{26B4F36A-CB50-4428-BFDB-F1744E984825}"/>
              </a:ext>
            </a:extLst>
          </p:cNvPr>
          <p:cNvSpPr txBox="1"/>
          <p:nvPr/>
        </p:nvSpPr>
        <p:spPr>
          <a:xfrm>
            <a:off x="636104" y="4942052"/>
            <a:ext cx="10601739" cy="1600438"/>
          </a:xfrm>
          <a:prstGeom prst="rect">
            <a:avLst/>
          </a:prstGeom>
          <a:noFill/>
        </p:spPr>
        <p:txBody>
          <a:bodyPr wrap="square" rtlCol="0">
            <a:spAutoFit/>
          </a:bodyPr>
          <a:lstStyle/>
          <a:p>
            <a:r>
              <a:rPr lang="it-IT" sz="2000" dirty="0">
                <a:latin typeface="Times New Roman" panose="02020603050405020304" pitchFamily="18" charset="0"/>
                <a:cs typeface="Times New Roman" panose="02020603050405020304" pitchFamily="18" charset="0"/>
              </a:rPr>
              <a:t>GIOCO2: TWISTER</a:t>
            </a:r>
          </a:p>
          <a:p>
            <a:r>
              <a:rPr lang="it-IT" sz="2000" u="sng" dirty="0">
                <a:latin typeface="Times New Roman" panose="02020603050405020304" pitchFamily="18" charset="0"/>
                <a:cs typeface="Times New Roman" panose="02020603050405020304" pitchFamily="18" charset="0"/>
              </a:rPr>
              <a:t>Regole</a:t>
            </a:r>
            <a:r>
              <a:rPr lang="it-IT" sz="2000" dirty="0">
                <a:latin typeface="Times New Roman" panose="02020603050405020304" pitchFamily="18" charset="0"/>
                <a:cs typeface="Times New Roman" panose="02020603050405020304" pitchFamily="18" charset="0"/>
              </a:rPr>
              <a:t>: Sarà un gioco in stile torneo ad eliminazione. A gruppi di 4 si sfideranno al classico gioco del </a:t>
            </a:r>
            <a:r>
              <a:rPr lang="it-IT" sz="2000" dirty="0" err="1">
                <a:latin typeface="Times New Roman" panose="02020603050405020304" pitchFamily="18" charset="0"/>
                <a:cs typeface="Times New Roman" panose="02020603050405020304" pitchFamily="18" charset="0"/>
              </a:rPr>
              <a:t>twister</a:t>
            </a:r>
            <a:r>
              <a:rPr lang="it-IT" sz="2000" dirty="0">
                <a:latin typeface="Times New Roman" panose="02020603050405020304" pitchFamily="18" charset="0"/>
                <a:cs typeface="Times New Roman" panose="02020603050405020304" pitchFamily="18" charset="0"/>
              </a:rPr>
              <a:t> con al posto dei colori le figure geometriche. Va avanti solo il vincitore di ogni partita e vincerà l’ultimo rimasto.</a:t>
            </a:r>
          </a:p>
          <a:p>
            <a:endParaRPr lang="it-IT" u="sng" dirty="0"/>
          </a:p>
        </p:txBody>
      </p:sp>
      <p:pic>
        <p:nvPicPr>
          <p:cNvPr id="8" name="Immagine 7">
            <a:extLst>
              <a:ext uri="{FF2B5EF4-FFF2-40B4-BE49-F238E27FC236}">
                <a16:creationId xmlns:a16="http://schemas.microsoft.com/office/drawing/2014/main" id="{C187ED61-260F-43B8-905C-211D89D8EE29}"/>
              </a:ext>
            </a:extLst>
          </p:cNvPr>
          <p:cNvPicPr>
            <a:picLocks noChangeAspect="1"/>
          </p:cNvPicPr>
          <p:nvPr/>
        </p:nvPicPr>
        <p:blipFill>
          <a:blip r:embed="rId2"/>
          <a:stretch>
            <a:fillRect/>
          </a:stretch>
        </p:blipFill>
        <p:spPr>
          <a:xfrm>
            <a:off x="4499112" y="251791"/>
            <a:ext cx="2650435" cy="2650435"/>
          </a:xfrm>
          <a:prstGeom prst="rect">
            <a:avLst/>
          </a:prstGeom>
        </p:spPr>
      </p:pic>
    </p:spTree>
    <p:extLst>
      <p:ext uri="{BB962C8B-B14F-4D97-AF65-F5344CB8AC3E}">
        <p14:creationId xmlns:p14="http://schemas.microsoft.com/office/powerpoint/2010/main" val="3215730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5CF10417-FB24-43F2-8EB8-718B58960EC5}"/>
              </a:ext>
            </a:extLst>
          </p:cNvPr>
          <p:cNvSpPr txBox="1"/>
          <p:nvPr/>
        </p:nvSpPr>
        <p:spPr>
          <a:xfrm>
            <a:off x="9793358" y="1352410"/>
            <a:ext cx="1669774" cy="461665"/>
          </a:xfrm>
          <a:prstGeom prst="rect">
            <a:avLst/>
          </a:prstGeom>
          <a:noFill/>
        </p:spPr>
        <p:txBody>
          <a:bodyPr wrap="square" rtlCol="0">
            <a:spAutoFit/>
          </a:bodyPr>
          <a:lstStyle/>
          <a:p>
            <a:r>
              <a:rPr lang="it-IT" sz="2400" i="1" dirty="0"/>
              <a:t>10.30-12.30</a:t>
            </a:r>
          </a:p>
        </p:txBody>
      </p:sp>
      <p:sp>
        <p:nvSpPr>
          <p:cNvPr id="5" name="Titolo 4">
            <a:extLst>
              <a:ext uri="{FF2B5EF4-FFF2-40B4-BE49-F238E27FC236}">
                <a16:creationId xmlns:a16="http://schemas.microsoft.com/office/drawing/2014/main" id="{4E47B49A-5283-4D1E-AA3D-C35F0160BBB8}"/>
              </a:ext>
            </a:extLst>
          </p:cNvPr>
          <p:cNvSpPr txBox="1">
            <a:spLocks/>
          </p:cNvSpPr>
          <p:nvPr/>
        </p:nvSpPr>
        <p:spPr>
          <a:xfrm>
            <a:off x="1653210" y="251791"/>
            <a:ext cx="1013142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it-IT" sz="6000" dirty="0">
                <a:effectLst>
                  <a:outerShdw blurRad="38100" dist="38100" dir="2700000" algn="tl">
                    <a:srgbClr val="000000">
                      <a:alpha val="43137"/>
                    </a:srgbClr>
                  </a:outerShdw>
                </a:effectLst>
              </a:rPr>
              <a:t>mercoledì</a:t>
            </a:r>
          </a:p>
        </p:txBody>
      </p:sp>
      <p:sp>
        <p:nvSpPr>
          <p:cNvPr id="6" name="CasellaDiTesto 5">
            <a:extLst>
              <a:ext uri="{FF2B5EF4-FFF2-40B4-BE49-F238E27FC236}">
                <a16:creationId xmlns:a16="http://schemas.microsoft.com/office/drawing/2014/main" id="{0F3D9EC5-180C-449F-9517-4D89E461DA47}"/>
              </a:ext>
            </a:extLst>
          </p:cNvPr>
          <p:cNvSpPr txBox="1"/>
          <p:nvPr/>
        </p:nvSpPr>
        <p:spPr>
          <a:xfrm>
            <a:off x="755374" y="2100076"/>
            <a:ext cx="10508974" cy="3170099"/>
          </a:xfrm>
          <a:prstGeom prst="rect">
            <a:avLst/>
          </a:prstGeom>
          <a:noFill/>
        </p:spPr>
        <p:txBody>
          <a:bodyPr wrap="square" rtlCol="0">
            <a:spAutoFit/>
          </a:bodyPr>
          <a:lstStyle/>
          <a:p>
            <a:r>
              <a:rPr lang="it-IT" sz="2000" dirty="0">
                <a:latin typeface="Times New Roman" panose="02020603050405020304" pitchFamily="18" charset="0"/>
                <a:cs typeface="Times New Roman" panose="02020603050405020304" pitchFamily="18" charset="0"/>
              </a:rPr>
              <a:t>GIOCO3: </a:t>
            </a:r>
          </a:p>
          <a:p>
            <a:r>
              <a:rPr lang="it-IT" sz="2000" u="sng" dirty="0">
                <a:latin typeface="Times New Roman" panose="02020603050405020304" pitchFamily="18" charset="0"/>
                <a:cs typeface="Times New Roman" panose="02020603050405020304" pitchFamily="18" charset="0"/>
              </a:rPr>
              <a:t>Regole</a:t>
            </a:r>
            <a:r>
              <a:rPr lang="it-IT" sz="2000" dirty="0">
                <a:latin typeface="Times New Roman" panose="02020603050405020304" pitchFamily="18" charset="0"/>
                <a:cs typeface="Times New Roman" panose="02020603050405020304" pitchFamily="18" charset="0"/>
              </a:rPr>
              <a:t>: si svolgerà su un campo diviso in 2. I bambini verranno divisi in 2 squadre e al centro del campo verranno poste 4 figure geometriche di gomma piuma, grandi più o meno come una palla da calcio.</a:t>
            </a:r>
            <a:br>
              <a:rPr lang="it-IT" sz="2000" dirty="0">
                <a:latin typeface="Times New Roman" panose="02020603050405020304" pitchFamily="18" charset="0"/>
                <a:cs typeface="Times New Roman" panose="02020603050405020304" pitchFamily="18" charset="0"/>
              </a:rPr>
            </a:br>
            <a:r>
              <a:rPr lang="it-IT" sz="2000" dirty="0">
                <a:latin typeface="Times New Roman" panose="02020603050405020304" pitchFamily="18" charset="0"/>
                <a:cs typeface="Times New Roman" panose="02020603050405020304" pitchFamily="18" charset="0"/>
              </a:rPr>
              <a:t>Su ogni metà campo ci saranno 2 porte con sopra indicati due dei nomi delle figure scelte. Entrambi i capo squadra pescheranno un foglietto nel quale saranno scritti 2 nomi delle forme in campo (ad esempio: cubo e sfera). A quel punto la squadra dovrà cercare di fare goal nelle porte indicate con le palle giuste e dovrà impedire all’altra squadra di fare altrettanto. Quando un bambino ha in mano una palla può fare al massimo 3 passi e poi deve passarla ad un suo compagno. Il gioco a tempo e vince chi fa più goal.</a:t>
            </a:r>
            <a:endParaRPr lang="it-IT" sz="2000"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51834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5CF10417-FB24-43F2-8EB8-718B58960EC5}"/>
              </a:ext>
            </a:extLst>
          </p:cNvPr>
          <p:cNvSpPr txBox="1"/>
          <p:nvPr/>
        </p:nvSpPr>
        <p:spPr>
          <a:xfrm>
            <a:off x="9329530" y="1352410"/>
            <a:ext cx="2292627" cy="461665"/>
          </a:xfrm>
          <a:prstGeom prst="rect">
            <a:avLst/>
          </a:prstGeom>
          <a:noFill/>
        </p:spPr>
        <p:txBody>
          <a:bodyPr wrap="square" rtlCol="0">
            <a:spAutoFit/>
          </a:bodyPr>
          <a:lstStyle/>
          <a:p>
            <a:r>
              <a:rPr lang="it-IT" sz="2400" i="1" dirty="0"/>
              <a:t>Resoconto finale</a:t>
            </a:r>
          </a:p>
        </p:txBody>
      </p:sp>
      <p:sp>
        <p:nvSpPr>
          <p:cNvPr id="5" name="Titolo 4">
            <a:extLst>
              <a:ext uri="{FF2B5EF4-FFF2-40B4-BE49-F238E27FC236}">
                <a16:creationId xmlns:a16="http://schemas.microsoft.com/office/drawing/2014/main" id="{4E47B49A-5283-4D1E-AA3D-C35F0160BBB8}"/>
              </a:ext>
            </a:extLst>
          </p:cNvPr>
          <p:cNvSpPr txBox="1">
            <a:spLocks/>
          </p:cNvSpPr>
          <p:nvPr/>
        </p:nvSpPr>
        <p:spPr>
          <a:xfrm>
            <a:off x="1653210" y="251791"/>
            <a:ext cx="1013142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it-IT" sz="6000" dirty="0">
                <a:effectLst>
                  <a:outerShdw blurRad="38100" dist="38100" dir="2700000" algn="tl">
                    <a:srgbClr val="000000">
                      <a:alpha val="43137"/>
                    </a:srgbClr>
                  </a:outerShdw>
                </a:effectLst>
              </a:rPr>
              <a:t>mercoledì</a:t>
            </a:r>
          </a:p>
        </p:txBody>
      </p:sp>
      <p:sp>
        <p:nvSpPr>
          <p:cNvPr id="3" name="CasellaDiTesto 2">
            <a:extLst>
              <a:ext uri="{FF2B5EF4-FFF2-40B4-BE49-F238E27FC236}">
                <a16:creationId xmlns:a16="http://schemas.microsoft.com/office/drawing/2014/main" id="{C10EE9B9-45BC-4BF8-B51A-87DBD686B2A5}"/>
              </a:ext>
            </a:extLst>
          </p:cNvPr>
          <p:cNvSpPr txBox="1"/>
          <p:nvPr/>
        </p:nvSpPr>
        <p:spPr>
          <a:xfrm>
            <a:off x="380339" y="1555628"/>
            <a:ext cx="12205252" cy="1631216"/>
          </a:xfrm>
          <a:prstGeom prst="rect">
            <a:avLst/>
          </a:prstGeom>
          <a:noFill/>
        </p:spPr>
        <p:txBody>
          <a:bodyPr wrap="square" rtlCol="0">
            <a:spAutoFit/>
          </a:bodyPr>
          <a:lstStyle/>
          <a:p>
            <a:r>
              <a:rPr lang="it-IT" sz="2000" dirty="0">
                <a:latin typeface="Times New Roman" panose="02020603050405020304" pitchFamily="18" charset="0"/>
                <a:cs typeface="Times New Roman" panose="02020603050405020304" pitchFamily="18" charset="0"/>
              </a:rPr>
              <a:t>Il motivo per il quale sono state scelte queste attività è:</a:t>
            </a:r>
          </a:p>
          <a:p>
            <a:endParaRPr lang="it-IT" sz="2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it-IT" sz="2000" dirty="0">
                <a:latin typeface="Times New Roman" panose="02020603050405020304" pitchFamily="18" charset="0"/>
                <a:cs typeface="Times New Roman" panose="02020603050405020304" pitchFamily="18" charset="0"/>
              </a:rPr>
              <a:t>Vedere come da una figura piana si possa creare una figura tridimensionale;</a:t>
            </a:r>
          </a:p>
          <a:p>
            <a:pPr marL="285750" indent="-285750">
              <a:buFont typeface="Wingdings" panose="05000000000000000000" pitchFamily="2" charset="2"/>
              <a:buChar char="v"/>
            </a:pPr>
            <a:r>
              <a:rPr lang="it-IT" sz="2000" dirty="0">
                <a:latin typeface="Times New Roman" panose="02020603050405020304" pitchFamily="18" charset="0"/>
                <a:cs typeface="Times New Roman" panose="02020603050405020304" pitchFamily="18" charset="0"/>
              </a:rPr>
              <a:t>Imparare i nomi delle figure geometriche e attribuirli alla forma giusta;</a:t>
            </a:r>
          </a:p>
          <a:p>
            <a:pPr marL="285750" indent="-285750">
              <a:buFont typeface="Wingdings" panose="05000000000000000000" pitchFamily="2" charset="2"/>
              <a:buChar char="v"/>
            </a:pPr>
            <a:r>
              <a:rPr lang="it-IT" sz="2000" dirty="0">
                <a:latin typeface="Times New Roman" panose="02020603050405020304" pitchFamily="18" charset="0"/>
                <a:cs typeface="Times New Roman" panose="02020603050405020304" pitchFamily="18" charset="0"/>
              </a:rPr>
              <a:t>Saper comporre le figure con diversi strumenti.</a:t>
            </a:r>
          </a:p>
        </p:txBody>
      </p:sp>
      <p:pic>
        <p:nvPicPr>
          <p:cNvPr id="6" name="Immagine 5">
            <a:extLst>
              <a:ext uri="{FF2B5EF4-FFF2-40B4-BE49-F238E27FC236}">
                <a16:creationId xmlns:a16="http://schemas.microsoft.com/office/drawing/2014/main" id="{C976DAE5-121A-4E1C-A8B6-3DEB43DDE885}"/>
              </a:ext>
            </a:extLst>
          </p:cNvPr>
          <p:cNvPicPr>
            <a:picLocks noChangeAspect="1"/>
          </p:cNvPicPr>
          <p:nvPr/>
        </p:nvPicPr>
        <p:blipFill>
          <a:blip r:embed="rId2"/>
          <a:stretch>
            <a:fillRect/>
          </a:stretch>
        </p:blipFill>
        <p:spPr>
          <a:xfrm>
            <a:off x="3755670" y="3390062"/>
            <a:ext cx="5269060" cy="2988158"/>
          </a:xfrm>
          <a:prstGeom prst="rect">
            <a:avLst/>
          </a:prstGeom>
        </p:spPr>
      </p:pic>
    </p:spTree>
    <p:extLst>
      <p:ext uri="{BB962C8B-B14F-4D97-AF65-F5344CB8AC3E}">
        <p14:creationId xmlns:p14="http://schemas.microsoft.com/office/powerpoint/2010/main" val="21383813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5CF10417-FB24-43F2-8EB8-718B58960EC5}"/>
              </a:ext>
            </a:extLst>
          </p:cNvPr>
          <p:cNvSpPr txBox="1"/>
          <p:nvPr/>
        </p:nvSpPr>
        <p:spPr>
          <a:xfrm>
            <a:off x="9899374" y="1352410"/>
            <a:ext cx="1563757" cy="461665"/>
          </a:xfrm>
          <a:prstGeom prst="rect">
            <a:avLst/>
          </a:prstGeom>
          <a:noFill/>
        </p:spPr>
        <p:txBody>
          <a:bodyPr wrap="square" rtlCol="0">
            <a:spAutoFit/>
          </a:bodyPr>
          <a:lstStyle/>
          <a:p>
            <a:r>
              <a:rPr lang="it-IT" sz="2400" i="1" dirty="0"/>
              <a:t>8.00-12.30</a:t>
            </a:r>
          </a:p>
        </p:txBody>
      </p:sp>
      <p:sp>
        <p:nvSpPr>
          <p:cNvPr id="5" name="Titolo 4">
            <a:extLst>
              <a:ext uri="{FF2B5EF4-FFF2-40B4-BE49-F238E27FC236}">
                <a16:creationId xmlns:a16="http://schemas.microsoft.com/office/drawing/2014/main" id="{4E47B49A-5283-4D1E-AA3D-C35F0160BBB8}"/>
              </a:ext>
            </a:extLst>
          </p:cNvPr>
          <p:cNvSpPr txBox="1">
            <a:spLocks/>
          </p:cNvSpPr>
          <p:nvPr/>
        </p:nvSpPr>
        <p:spPr>
          <a:xfrm>
            <a:off x="1653210" y="251791"/>
            <a:ext cx="1013142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it-IT" sz="6000" dirty="0" err="1">
                <a:effectLst>
                  <a:outerShdw blurRad="38100" dist="38100" dir="2700000" algn="tl">
                    <a:srgbClr val="000000">
                      <a:alpha val="43137"/>
                    </a:srgbClr>
                  </a:outerShdw>
                </a:effectLst>
              </a:rPr>
              <a:t>GIOVEdì</a:t>
            </a:r>
            <a:endParaRPr lang="it-IT" sz="6000" dirty="0">
              <a:effectLst>
                <a:outerShdw blurRad="38100" dist="38100" dir="2700000" algn="tl">
                  <a:srgbClr val="000000">
                    <a:alpha val="43137"/>
                  </a:srgbClr>
                </a:outerShdw>
              </a:effectLst>
            </a:endParaRPr>
          </a:p>
        </p:txBody>
      </p:sp>
      <p:sp>
        <p:nvSpPr>
          <p:cNvPr id="2" name="CasellaDiTesto 1">
            <a:extLst>
              <a:ext uri="{FF2B5EF4-FFF2-40B4-BE49-F238E27FC236}">
                <a16:creationId xmlns:a16="http://schemas.microsoft.com/office/drawing/2014/main" id="{4368F43B-8D90-4379-B550-53BF514DA8C7}"/>
              </a:ext>
            </a:extLst>
          </p:cNvPr>
          <p:cNvSpPr txBox="1"/>
          <p:nvPr/>
        </p:nvSpPr>
        <p:spPr>
          <a:xfrm>
            <a:off x="384313" y="357809"/>
            <a:ext cx="8415130" cy="1569660"/>
          </a:xfrm>
          <a:prstGeom prst="rect">
            <a:avLst/>
          </a:prstGeom>
          <a:noFill/>
        </p:spPr>
        <p:txBody>
          <a:bodyPr wrap="square" rtlCol="0">
            <a:spAutoFit/>
          </a:bodyPr>
          <a:lstStyle/>
          <a:p>
            <a:r>
              <a:rPr lang="it-IT" sz="9600" b="1" dirty="0">
                <a:solidFill>
                  <a:srgbClr val="FFC000"/>
                </a:solidFill>
                <a:effectLst>
                  <a:outerShdw blurRad="38100" dist="38100" dir="2700000" algn="tl">
                    <a:srgbClr val="000000">
                      <a:alpha val="43137"/>
                    </a:srgbClr>
                  </a:outerShdw>
                </a:effectLst>
                <a:latin typeface="AR CARTER" panose="02000000000000000000" pitchFamily="2" charset="0"/>
              </a:rPr>
              <a:t>CACCIA AL TESORO</a:t>
            </a:r>
          </a:p>
        </p:txBody>
      </p:sp>
      <p:sp>
        <p:nvSpPr>
          <p:cNvPr id="3" name="CasellaDiTesto 2">
            <a:extLst>
              <a:ext uri="{FF2B5EF4-FFF2-40B4-BE49-F238E27FC236}">
                <a16:creationId xmlns:a16="http://schemas.microsoft.com/office/drawing/2014/main" id="{5E05258E-7973-468A-A64E-6629F25148B2}"/>
              </a:ext>
            </a:extLst>
          </p:cNvPr>
          <p:cNvSpPr txBox="1"/>
          <p:nvPr/>
        </p:nvSpPr>
        <p:spPr>
          <a:xfrm>
            <a:off x="384312" y="2425147"/>
            <a:ext cx="11400323" cy="3477875"/>
          </a:xfrm>
          <a:prstGeom prst="rect">
            <a:avLst/>
          </a:prstGeom>
          <a:noFill/>
        </p:spPr>
        <p:txBody>
          <a:bodyPr wrap="square" rtlCol="0">
            <a:spAutoFit/>
          </a:bodyPr>
          <a:lstStyle/>
          <a:p>
            <a:r>
              <a:rPr lang="it-IT" sz="2000" dirty="0">
                <a:latin typeface="Times New Roman" panose="02020603050405020304" pitchFamily="18" charset="0"/>
                <a:cs typeface="Times New Roman" panose="02020603050405020304" pitchFamily="18" charset="0"/>
              </a:rPr>
              <a:t>Considerato l’avvicinarsi del fine della settimana, per fissare bene i concetti e ripassarli insieme, questo giorno verrà dedicato ad una caccia al tesoro nella quale i vari stand saranno delle prove che verranno superate dai bambini solo se riusciranno a svolgere degli indovinelli e capire gli indizi per arrivare al fantomatico tesoro!</a:t>
            </a:r>
          </a:p>
          <a:p>
            <a:r>
              <a:rPr lang="it-IT" sz="2000" dirty="0">
                <a:latin typeface="Times New Roman" panose="02020603050405020304" pitchFamily="18" charset="0"/>
                <a:cs typeface="Times New Roman" panose="02020603050405020304" pitchFamily="18" charset="0"/>
              </a:rPr>
              <a:t>I partecipanti verranno divisi in 4 squadre in modo che ogni gruppo abbia bambini di tutte le età (le squadre verranno denominate fantasiosamente dai ragazzi in modo da richiamare un argomento fatto durante la settimana, esempio «GLI ADDENDI PAZZI» oppure «LE SFERE CRESCENTI») e ogni squadra sarà accompagnata da un animatore durante il corso di tutta la giornata in quanto dovranno relazionarsi con spazi e posti più grandi.</a:t>
            </a:r>
          </a:p>
          <a:p>
            <a:endParaRPr lang="it-IT" sz="2000" dirty="0">
              <a:latin typeface="Times New Roman" panose="02020603050405020304" pitchFamily="18" charset="0"/>
              <a:cs typeface="Times New Roman" panose="02020603050405020304" pitchFamily="18" charset="0"/>
            </a:endParaRPr>
          </a:p>
          <a:p>
            <a:r>
              <a:rPr lang="it-IT" sz="2000" dirty="0">
                <a:latin typeface="Times New Roman" panose="02020603050405020304" pitchFamily="18" charset="0"/>
                <a:cs typeface="Times New Roman" panose="02020603050405020304" pitchFamily="18" charset="0"/>
              </a:rPr>
              <a:t>Di seguito troveremo alcuni esempi degli indovinelli che porteranno alle successive postazioni. </a:t>
            </a:r>
          </a:p>
        </p:txBody>
      </p:sp>
    </p:spTree>
    <p:extLst>
      <p:ext uri="{BB962C8B-B14F-4D97-AF65-F5344CB8AC3E}">
        <p14:creationId xmlns:p14="http://schemas.microsoft.com/office/powerpoint/2010/main" val="30227615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5CF10417-FB24-43F2-8EB8-718B58960EC5}"/>
              </a:ext>
            </a:extLst>
          </p:cNvPr>
          <p:cNvSpPr txBox="1"/>
          <p:nvPr/>
        </p:nvSpPr>
        <p:spPr>
          <a:xfrm>
            <a:off x="9899374" y="1352410"/>
            <a:ext cx="1563757" cy="461665"/>
          </a:xfrm>
          <a:prstGeom prst="rect">
            <a:avLst/>
          </a:prstGeom>
          <a:noFill/>
        </p:spPr>
        <p:txBody>
          <a:bodyPr wrap="square" rtlCol="0">
            <a:spAutoFit/>
          </a:bodyPr>
          <a:lstStyle/>
          <a:p>
            <a:r>
              <a:rPr lang="it-IT" sz="2400" i="1" dirty="0"/>
              <a:t>8.00-12.30</a:t>
            </a:r>
          </a:p>
        </p:txBody>
      </p:sp>
      <p:sp>
        <p:nvSpPr>
          <p:cNvPr id="5" name="Titolo 4">
            <a:extLst>
              <a:ext uri="{FF2B5EF4-FFF2-40B4-BE49-F238E27FC236}">
                <a16:creationId xmlns:a16="http://schemas.microsoft.com/office/drawing/2014/main" id="{4E47B49A-5283-4D1E-AA3D-C35F0160BBB8}"/>
              </a:ext>
            </a:extLst>
          </p:cNvPr>
          <p:cNvSpPr txBox="1">
            <a:spLocks/>
          </p:cNvSpPr>
          <p:nvPr/>
        </p:nvSpPr>
        <p:spPr>
          <a:xfrm>
            <a:off x="1653210" y="251791"/>
            <a:ext cx="1013142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it-IT" sz="6000" dirty="0" err="1">
                <a:effectLst>
                  <a:outerShdw blurRad="38100" dist="38100" dir="2700000" algn="tl">
                    <a:srgbClr val="000000">
                      <a:alpha val="43137"/>
                    </a:srgbClr>
                  </a:outerShdw>
                </a:effectLst>
              </a:rPr>
              <a:t>GIOVEdì</a:t>
            </a:r>
            <a:endParaRPr lang="it-IT" sz="6000" dirty="0">
              <a:effectLst>
                <a:outerShdw blurRad="38100" dist="38100" dir="2700000" algn="tl">
                  <a:srgbClr val="000000">
                    <a:alpha val="43137"/>
                  </a:srgbClr>
                </a:outerShdw>
              </a:effectLst>
            </a:endParaRPr>
          </a:p>
        </p:txBody>
      </p:sp>
      <p:sp>
        <p:nvSpPr>
          <p:cNvPr id="6" name="CasellaDiTesto 5">
            <a:extLst>
              <a:ext uri="{FF2B5EF4-FFF2-40B4-BE49-F238E27FC236}">
                <a16:creationId xmlns:a16="http://schemas.microsoft.com/office/drawing/2014/main" id="{8E071DC8-D7E0-464E-BEFC-A24A4A7E1730}"/>
              </a:ext>
            </a:extLst>
          </p:cNvPr>
          <p:cNvSpPr txBox="1"/>
          <p:nvPr/>
        </p:nvSpPr>
        <p:spPr>
          <a:xfrm>
            <a:off x="5751444" y="2224892"/>
            <a:ext cx="6033191" cy="2862322"/>
          </a:xfrm>
          <a:prstGeom prst="rect">
            <a:avLst/>
          </a:prstGeom>
          <a:noFill/>
        </p:spPr>
        <p:txBody>
          <a:bodyPr wrap="square" rtlCol="0">
            <a:spAutoFit/>
          </a:bodyPr>
          <a:lstStyle/>
          <a:p>
            <a:r>
              <a:rPr lang="it-IT" sz="2000" dirty="0">
                <a:latin typeface="Times New Roman" panose="02020603050405020304" pitchFamily="18" charset="0"/>
                <a:cs typeface="Times New Roman" panose="02020603050405020304" pitchFamily="18" charset="0"/>
              </a:rPr>
              <a:t>ESEMPIO1: </a:t>
            </a:r>
          </a:p>
          <a:p>
            <a:r>
              <a:rPr lang="it-IT" sz="2000" dirty="0">
                <a:latin typeface="Times New Roman" panose="02020603050405020304" pitchFamily="18" charset="0"/>
                <a:cs typeface="Times New Roman" panose="02020603050405020304" pitchFamily="18" charset="0"/>
              </a:rPr>
              <a:t>In questo tipo di gioco i ragazzi dovranno, associando le caselle numerate alle relative operazioni, capire se sono giuste o sbagliate e eliminare o tenere la casella. Nel caso in cui l’operazione sia errata la casella corrispondente dovrà essere cancellata, risulterà così la frase nella quale troveranno l’indizio per la successiva postazione. A sinistra troveremo un esempio, la frase giusta sarà «PALLONCINO GIALLO SUL CAMPANILE».</a:t>
            </a:r>
          </a:p>
        </p:txBody>
      </p:sp>
      <p:pic>
        <p:nvPicPr>
          <p:cNvPr id="7" name="Immagine 6">
            <a:extLst>
              <a:ext uri="{FF2B5EF4-FFF2-40B4-BE49-F238E27FC236}">
                <a16:creationId xmlns:a16="http://schemas.microsoft.com/office/drawing/2014/main" id="{84A79CE6-5CEF-4D7B-A2E6-1C3616E6A637}"/>
              </a:ext>
            </a:extLst>
          </p:cNvPr>
          <p:cNvPicPr>
            <a:picLocks noChangeAspect="1"/>
          </p:cNvPicPr>
          <p:nvPr/>
        </p:nvPicPr>
        <p:blipFill>
          <a:blip r:embed="rId2"/>
          <a:stretch>
            <a:fillRect/>
          </a:stretch>
        </p:blipFill>
        <p:spPr>
          <a:xfrm>
            <a:off x="450574" y="521989"/>
            <a:ext cx="4814352" cy="2888973"/>
          </a:xfrm>
          <a:prstGeom prst="rect">
            <a:avLst/>
          </a:prstGeom>
        </p:spPr>
      </p:pic>
      <p:sp>
        <p:nvSpPr>
          <p:cNvPr id="9" name="CasellaDiTesto 8">
            <a:extLst>
              <a:ext uri="{FF2B5EF4-FFF2-40B4-BE49-F238E27FC236}">
                <a16:creationId xmlns:a16="http://schemas.microsoft.com/office/drawing/2014/main" id="{CEDEFAC3-EE7E-44C8-AB82-EE2C0DC9914D}"/>
              </a:ext>
            </a:extLst>
          </p:cNvPr>
          <p:cNvSpPr txBox="1"/>
          <p:nvPr/>
        </p:nvSpPr>
        <p:spPr>
          <a:xfrm>
            <a:off x="596348" y="121879"/>
            <a:ext cx="3180522" cy="400110"/>
          </a:xfrm>
          <a:prstGeom prst="rect">
            <a:avLst/>
          </a:prstGeom>
          <a:noFill/>
        </p:spPr>
        <p:txBody>
          <a:bodyPr wrap="square" rtlCol="0">
            <a:spAutoFit/>
          </a:bodyPr>
          <a:lstStyle/>
          <a:p>
            <a:r>
              <a:rPr lang="it-IT" sz="2000" b="1" dirty="0">
                <a:solidFill>
                  <a:srgbClr val="C00000"/>
                </a:solidFill>
                <a:latin typeface="Times New Roman" panose="02020603050405020304" pitchFamily="18" charset="0"/>
                <a:cs typeface="Times New Roman" panose="02020603050405020304" pitchFamily="18" charset="0"/>
              </a:rPr>
              <a:t>PRIMA</a:t>
            </a:r>
          </a:p>
        </p:txBody>
      </p:sp>
      <p:pic>
        <p:nvPicPr>
          <p:cNvPr id="11" name="Immagine 10">
            <a:extLst>
              <a:ext uri="{FF2B5EF4-FFF2-40B4-BE49-F238E27FC236}">
                <a16:creationId xmlns:a16="http://schemas.microsoft.com/office/drawing/2014/main" id="{A33FE446-759A-4B52-81C0-3327A2EE88DF}"/>
              </a:ext>
            </a:extLst>
          </p:cNvPr>
          <p:cNvPicPr>
            <a:picLocks noChangeAspect="1"/>
          </p:cNvPicPr>
          <p:nvPr/>
        </p:nvPicPr>
        <p:blipFill>
          <a:blip r:embed="rId3"/>
          <a:stretch>
            <a:fillRect/>
          </a:stretch>
        </p:blipFill>
        <p:spPr>
          <a:xfrm>
            <a:off x="450574" y="3983350"/>
            <a:ext cx="4816475" cy="2710070"/>
          </a:xfrm>
          <a:prstGeom prst="rect">
            <a:avLst/>
          </a:prstGeom>
        </p:spPr>
      </p:pic>
      <p:sp>
        <p:nvSpPr>
          <p:cNvPr id="12" name="CasellaDiTesto 11">
            <a:extLst>
              <a:ext uri="{FF2B5EF4-FFF2-40B4-BE49-F238E27FC236}">
                <a16:creationId xmlns:a16="http://schemas.microsoft.com/office/drawing/2014/main" id="{76960305-B64A-4702-9316-680462C70D7E}"/>
              </a:ext>
            </a:extLst>
          </p:cNvPr>
          <p:cNvSpPr txBox="1"/>
          <p:nvPr/>
        </p:nvSpPr>
        <p:spPr>
          <a:xfrm>
            <a:off x="596348" y="3594945"/>
            <a:ext cx="993913" cy="400110"/>
          </a:xfrm>
          <a:prstGeom prst="rect">
            <a:avLst/>
          </a:prstGeom>
          <a:noFill/>
        </p:spPr>
        <p:txBody>
          <a:bodyPr wrap="square" rtlCol="0">
            <a:spAutoFit/>
          </a:bodyPr>
          <a:lstStyle/>
          <a:p>
            <a:r>
              <a:rPr lang="it-IT" sz="2000" b="1" dirty="0">
                <a:solidFill>
                  <a:srgbClr val="C00000"/>
                </a:solidFill>
                <a:latin typeface="Times New Roman" panose="02020603050405020304" pitchFamily="18" charset="0"/>
                <a:cs typeface="Times New Roman" panose="02020603050405020304" pitchFamily="18" charset="0"/>
              </a:rPr>
              <a:t>DOPO</a:t>
            </a:r>
          </a:p>
        </p:txBody>
      </p:sp>
    </p:spTree>
    <p:extLst>
      <p:ext uri="{BB962C8B-B14F-4D97-AF65-F5344CB8AC3E}">
        <p14:creationId xmlns:p14="http://schemas.microsoft.com/office/powerpoint/2010/main" val="5173627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5CF10417-FB24-43F2-8EB8-718B58960EC5}"/>
              </a:ext>
            </a:extLst>
          </p:cNvPr>
          <p:cNvSpPr txBox="1"/>
          <p:nvPr/>
        </p:nvSpPr>
        <p:spPr>
          <a:xfrm>
            <a:off x="9899374" y="1352410"/>
            <a:ext cx="1563757" cy="461665"/>
          </a:xfrm>
          <a:prstGeom prst="rect">
            <a:avLst/>
          </a:prstGeom>
          <a:noFill/>
        </p:spPr>
        <p:txBody>
          <a:bodyPr wrap="square" rtlCol="0">
            <a:spAutoFit/>
          </a:bodyPr>
          <a:lstStyle/>
          <a:p>
            <a:r>
              <a:rPr lang="it-IT" sz="2400" i="1" dirty="0"/>
              <a:t>8.00-12.30</a:t>
            </a:r>
          </a:p>
        </p:txBody>
      </p:sp>
      <p:sp>
        <p:nvSpPr>
          <p:cNvPr id="5" name="Titolo 4">
            <a:extLst>
              <a:ext uri="{FF2B5EF4-FFF2-40B4-BE49-F238E27FC236}">
                <a16:creationId xmlns:a16="http://schemas.microsoft.com/office/drawing/2014/main" id="{4E47B49A-5283-4D1E-AA3D-C35F0160BBB8}"/>
              </a:ext>
            </a:extLst>
          </p:cNvPr>
          <p:cNvSpPr txBox="1">
            <a:spLocks/>
          </p:cNvSpPr>
          <p:nvPr/>
        </p:nvSpPr>
        <p:spPr>
          <a:xfrm>
            <a:off x="1653210" y="251791"/>
            <a:ext cx="1013142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it-IT" sz="6000" dirty="0">
                <a:effectLst>
                  <a:outerShdw blurRad="38100" dist="38100" dir="2700000" algn="tl">
                    <a:srgbClr val="000000">
                      <a:alpha val="43137"/>
                    </a:srgbClr>
                  </a:outerShdw>
                </a:effectLst>
              </a:rPr>
              <a:t>giovedì</a:t>
            </a:r>
          </a:p>
        </p:txBody>
      </p:sp>
      <p:pic>
        <p:nvPicPr>
          <p:cNvPr id="3" name="Immagine 2">
            <a:extLst>
              <a:ext uri="{FF2B5EF4-FFF2-40B4-BE49-F238E27FC236}">
                <a16:creationId xmlns:a16="http://schemas.microsoft.com/office/drawing/2014/main" id="{E41E3A2A-5B26-4A58-8A36-9C2F526827CB}"/>
              </a:ext>
            </a:extLst>
          </p:cNvPr>
          <p:cNvPicPr>
            <a:picLocks noChangeAspect="1"/>
          </p:cNvPicPr>
          <p:nvPr/>
        </p:nvPicPr>
        <p:blipFill>
          <a:blip r:embed="rId2"/>
          <a:stretch>
            <a:fillRect/>
          </a:stretch>
        </p:blipFill>
        <p:spPr>
          <a:xfrm>
            <a:off x="791167" y="979924"/>
            <a:ext cx="3560656" cy="4764157"/>
          </a:xfrm>
          <a:prstGeom prst="rect">
            <a:avLst/>
          </a:prstGeom>
        </p:spPr>
      </p:pic>
      <p:sp>
        <p:nvSpPr>
          <p:cNvPr id="6" name="CasellaDiTesto 5">
            <a:extLst>
              <a:ext uri="{FF2B5EF4-FFF2-40B4-BE49-F238E27FC236}">
                <a16:creationId xmlns:a16="http://schemas.microsoft.com/office/drawing/2014/main" id="{CFF22484-9989-43E8-B614-FB7C876FD606}"/>
              </a:ext>
            </a:extLst>
          </p:cNvPr>
          <p:cNvSpPr txBox="1"/>
          <p:nvPr/>
        </p:nvSpPr>
        <p:spPr>
          <a:xfrm>
            <a:off x="4704522" y="2346339"/>
            <a:ext cx="7195930" cy="2246769"/>
          </a:xfrm>
          <a:prstGeom prst="rect">
            <a:avLst/>
          </a:prstGeom>
          <a:noFill/>
        </p:spPr>
        <p:txBody>
          <a:bodyPr wrap="square" rtlCol="0">
            <a:spAutoFit/>
          </a:bodyPr>
          <a:lstStyle/>
          <a:p>
            <a:r>
              <a:rPr lang="it-IT" sz="2000" dirty="0">
                <a:latin typeface="Times New Roman" panose="02020603050405020304" pitchFamily="18" charset="0"/>
                <a:cs typeface="Times New Roman" panose="02020603050405020304" pitchFamily="18" charset="0"/>
              </a:rPr>
              <a:t>ESEMPIO2: </a:t>
            </a:r>
          </a:p>
          <a:p>
            <a:r>
              <a:rPr lang="it-IT" sz="2000" dirty="0">
                <a:latin typeface="Times New Roman" panose="02020603050405020304" pitchFamily="18" charset="0"/>
                <a:cs typeface="Times New Roman" panose="02020603050405020304" pitchFamily="18" charset="0"/>
              </a:rPr>
              <a:t>Come in uno dei laboratori dei giorni precedenti i bambini dovranno unire i puntini in modo crescente così da formare la figura della postazione successiva.</a:t>
            </a:r>
            <a:br>
              <a:rPr lang="it-IT" sz="2000" dirty="0">
                <a:latin typeface="Times New Roman" panose="02020603050405020304" pitchFamily="18" charset="0"/>
                <a:cs typeface="Times New Roman" panose="02020603050405020304" pitchFamily="18" charset="0"/>
              </a:rPr>
            </a:br>
            <a:r>
              <a:rPr lang="it-IT" sz="2000" dirty="0">
                <a:latin typeface="Times New Roman" panose="02020603050405020304" pitchFamily="18" charset="0"/>
                <a:cs typeface="Times New Roman" panose="02020603050405020304" pitchFamily="18" charset="0"/>
              </a:rPr>
              <a:t>(ad esempio: in figura viene un albero di Natale che indica ai bambini che la prossima postazione sarà l’albero del paese che solitamente viene addobbato durante le feste).</a:t>
            </a:r>
          </a:p>
        </p:txBody>
      </p:sp>
    </p:spTree>
    <p:extLst>
      <p:ext uri="{BB962C8B-B14F-4D97-AF65-F5344CB8AC3E}">
        <p14:creationId xmlns:p14="http://schemas.microsoft.com/office/powerpoint/2010/main" val="29177580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5CF10417-FB24-43F2-8EB8-718B58960EC5}"/>
              </a:ext>
            </a:extLst>
          </p:cNvPr>
          <p:cNvSpPr txBox="1"/>
          <p:nvPr/>
        </p:nvSpPr>
        <p:spPr>
          <a:xfrm>
            <a:off x="9899374" y="1352410"/>
            <a:ext cx="1563757" cy="461665"/>
          </a:xfrm>
          <a:prstGeom prst="rect">
            <a:avLst/>
          </a:prstGeom>
          <a:noFill/>
        </p:spPr>
        <p:txBody>
          <a:bodyPr wrap="square" rtlCol="0">
            <a:spAutoFit/>
          </a:bodyPr>
          <a:lstStyle/>
          <a:p>
            <a:r>
              <a:rPr lang="it-IT" sz="2400" i="1" dirty="0"/>
              <a:t>8.00-12.30</a:t>
            </a:r>
          </a:p>
        </p:txBody>
      </p:sp>
      <p:sp>
        <p:nvSpPr>
          <p:cNvPr id="5" name="Titolo 4">
            <a:extLst>
              <a:ext uri="{FF2B5EF4-FFF2-40B4-BE49-F238E27FC236}">
                <a16:creationId xmlns:a16="http://schemas.microsoft.com/office/drawing/2014/main" id="{4E47B49A-5283-4D1E-AA3D-C35F0160BBB8}"/>
              </a:ext>
            </a:extLst>
          </p:cNvPr>
          <p:cNvSpPr txBox="1">
            <a:spLocks/>
          </p:cNvSpPr>
          <p:nvPr/>
        </p:nvSpPr>
        <p:spPr>
          <a:xfrm>
            <a:off x="1653210" y="251791"/>
            <a:ext cx="1013142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it-IT" sz="6000" dirty="0">
                <a:effectLst>
                  <a:outerShdw blurRad="38100" dist="38100" dir="2700000" algn="tl">
                    <a:srgbClr val="000000">
                      <a:alpha val="43137"/>
                    </a:srgbClr>
                  </a:outerShdw>
                </a:effectLst>
              </a:rPr>
              <a:t>giovedì</a:t>
            </a:r>
          </a:p>
        </p:txBody>
      </p:sp>
      <p:sp>
        <p:nvSpPr>
          <p:cNvPr id="2" name="CasellaDiTesto 1">
            <a:extLst>
              <a:ext uri="{FF2B5EF4-FFF2-40B4-BE49-F238E27FC236}">
                <a16:creationId xmlns:a16="http://schemas.microsoft.com/office/drawing/2014/main" id="{4129845D-3D03-402B-9D2D-8E2FA0C39649}"/>
              </a:ext>
            </a:extLst>
          </p:cNvPr>
          <p:cNvSpPr txBox="1"/>
          <p:nvPr/>
        </p:nvSpPr>
        <p:spPr>
          <a:xfrm>
            <a:off x="1073426" y="1708058"/>
            <a:ext cx="4346713" cy="3579559"/>
          </a:xfrm>
          <a:prstGeom prst="rect">
            <a:avLst/>
          </a:prstGeom>
          <a:noFill/>
        </p:spPr>
        <p:txBody>
          <a:bodyPr wrap="square" rtlCol="0">
            <a:spAutoFit/>
          </a:bodyPr>
          <a:lstStyle/>
          <a:p>
            <a:endParaRPr lang="it-IT" dirty="0"/>
          </a:p>
        </p:txBody>
      </p:sp>
      <p:pic>
        <p:nvPicPr>
          <p:cNvPr id="6" name="Immagine 5">
            <a:extLst>
              <a:ext uri="{FF2B5EF4-FFF2-40B4-BE49-F238E27FC236}">
                <a16:creationId xmlns:a16="http://schemas.microsoft.com/office/drawing/2014/main" id="{1D5FE27B-C884-4CF2-A0BE-EAFDB89D64AB}"/>
              </a:ext>
            </a:extLst>
          </p:cNvPr>
          <p:cNvPicPr>
            <a:picLocks noChangeAspect="1"/>
          </p:cNvPicPr>
          <p:nvPr/>
        </p:nvPicPr>
        <p:blipFill>
          <a:blip r:embed="rId2"/>
          <a:stretch>
            <a:fillRect/>
          </a:stretch>
        </p:blipFill>
        <p:spPr>
          <a:xfrm>
            <a:off x="1003475" y="416153"/>
            <a:ext cx="3011895" cy="2668767"/>
          </a:xfrm>
          <a:prstGeom prst="rect">
            <a:avLst/>
          </a:prstGeom>
        </p:spPr>
      </p:pic>
      <p:pic>
        <p:nvPicPr>
          <p:cNvPr id="8" name="Immagine 7">
            <a:extLst>
              <a:ext uri="{FF2B5EF4-FFF2-40B4-BE49-F238E27FC236}">
                <a16:creationId xmlns:a16="http://schemas.microsoft.com/office/drawing/2014/main" id="{D1F3AD1A-BAA3-4B60-8425-E8F694AF38E0}"/>
              </a:ext>
            </a:extLst>
          </p:cNvPr>
          <p:cNvPicPr>
            <a:picLocks noChangeAspect="1"/>
          </p:cNvPicPr>
          <p:nvPr/>
        </p:nvPicPr>
        <p:blipFill>
          <a:blip r:embed="rId3"/>
          <a:stretch>
            <a:fillRect/>
          </a:stretch>
        </p:blipFill>
        <p:spPr>
          <a:xfrm>
            <a:off x="251791" y="3223200"/>
            <a:ext cx="4515264" cy="3373050"/>
          </a:xfrm>
          <a:prstGeom prst="rect">
            <a:avLst/>
          </a:prstGeom>
        </p:spPr>
      </p:pic>
      <p:sp>
        <p:nvSpPr>
          <p:cNvPr id="9" name="CasellaDiTesto 8">
            <a:extLst>
              <a:ext uri="{FF2B5EF4-FFF2-40B4-BE49-F238E27FC236}">
                <a16:creationId xmlns:a16="http://schemas.microsoft.com/office/drawing/2014/main" id="{280AD059-5DB6-47DE-8D77-5E2576303636}"/>
              </a:ext>
            </a:extLst>
          </p:cNvPr>
          <p:cNvSpPr txBox="1"/>
          <p:nvPr/>
        </p:nvSpPr>
        <p:spPr>
          <a:xfrm>
            <a:off x="4837005" y="1583242"/>
            <a:ext cx="6743255" cy="2554545"/>
          </a:xfrm>
          <a:prstGeom prst="rect">
            <a:avLst/>
          </a:prstGeom>
          <a:noFill/>
        </p:spPr>
        <p:txBody>
          <a:bodyPr wrap="square" rtlCol="0">
            <a:spAutoFit/>
          </a:bodyPr>
          <a:lstStyle/>
          <a:p>
            <a:r>
              <a:rPr lang="it-IT" sz="2000" dirty="0">
                <a:latin typeface="Times New Roman" panose="02020603050405020304" pitchFamily="18" charset="0"/>
                <a:cs typeface="Times New Roman" panose="02020603050405020304" pitchFamily="18" charset="0"/>
              </a:rPr>
              <a:t>ESEMPIO3:</a:t>
            </a:r>
          </a:p>
          <a:p>
            <a:r>
              <a:rPr lang="it-IT" sz="2000" dirty="0">
                <a:latin typeface="Times New Roman" panose="02020603050405020304" pitchFamily="18" charset="0"/>
                <a:cs typeface="Times New Roman" panose="02020603050405020304" pitchFamily="18" charset="0"/>
              </a:rPr>
              <a:t>In questo gioco i bambini dovranno compilare la piramide utilizzando i numeri presenti alla base e svolgendo le operazioni scritte a fianco. In cima alla piramide verrà un numero che sarà associato ad una lettera tramite lo schema rappresentato. L’insieme delle lettere creerà il nome della postazione seguente.</a:t>
            </a:r>
            <a:br>
              <a:rPr lang="it-IT" sz="2000" dirty="0">
                <a:latin typeface="Times New Roman" panose="02020603050405020304" pitchFamily="18" charset="0"/>
                <a:cs typeface="Times New Roman" panose="02020603050405020304" pitchFamily="18" charset="0"/>
              </a:rPr>
            </a:br>
            <a:r>
              <a:rPr lang="it-IT" sz="2000" dirty="0">
                <a:latin typeface="Times New Roman" panose="02020603050405020304" pitchFamily="18" charset="0"/>
                <a:cs typeface="Times New Roman" panose="02020603050405020304" pitchFamily="18" charset="0"/>
              </a:rPr>
              <a:t>(In figura è rappresentato un esempio, la soluzione sarà la parola «PARCO»).</a:t>
            </a:r>
          </a:p>
        </p:txBody>
      </p:sp>
      <p:pic>
        <p:nvPicPr>
          <p:cNvPr id="11" name="Immagine 10">
            <a:extLst>
              <a:ext uri="{FF2B5EF4-FFF2-40B4-BE49-F238E27FC236}">
                <a16:creationId xmlns:a16="http://schemas.microsoft.com/office/drawing/2014/main" id="{22E61730-3E54-4EB9-A39D-546D6DE2BCCE}"/>
              </a:ext>
            </a:extLst>
          </p:cNvPr>
          <p:cNvPicPr>
            <a:picLocks noChangeAspect="1"/>
          </p:cNvPicPr>
          <p:nvPr/>
        </p:nvPicPr>
        <p:blipFill>
          <a:blip r:embed="rId4"/>
          <a:stretch>
            <a:fillRect/>
          </a:stretch>
        </p:blipFill>
        <p:spPr>
          <a:xfrm>
            <a:off x="6970714" y="3975859"/>
            <a:ext cx="2438329" cy="2620391"/>
          </a:xfrm>
          <a:prstGeom prst="rect">
            <a:avLst/>
          </a:prstGeom>
        </p:spPr>
      </p:pic>
    </p:spTree>
    <p:extLst>
      <p:ext uri="{BB962C8B-B14F-4D97-AF65-F5344CB8AC3E}">
        <p14:creationId xmlns:p14="http://schemas.microsoft.com/office/powerpoint/2010/main" val="34039404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5CF10417-FB24-43F2-8EB8-718B58960EC5}"/>
              </a:ext>
            </a:extLst>
          </p:cNvPr>
          <p:cNvSpPr txBox="1"/>
          <p:nvPr/>
        </p:nvSpPr>
        <p:spPr>
          <a:xfrm>
            <a:off x="9899374" y="1352410"/>
            <a:ext cx="1563757" cy="461665"/>
          </a:xfrm>
          <a:prstGeom prst="rect">
            <a:avLst/>
          </a:prstGeom>
          <a:noFill/>
        </p:spPr>
        <p:txBody>
          <a:bodyPr wrap="square" rtlCol="0">
            <a:spAutoFit/>
          </a:bodyPr>
          <a:lstStyle/>
          <a:p>
            <a:r>
              <a:rPr lang="it-IT" sz="2400" i="1" dirty="0"/>
              <a:t>8.00-12.30</a:t>
            </a:r>
          </a:p>
        </p:txBody>
      </p:sp>
      <p:sp>
        <p:nvSpPr>
          <p:cNvPr id="5" name="Titolo 4">
            <a:extLst>
              <a:ext uri="{FF2B5EF4-FFF2-40B4-BE49-F238E27FC236}">
                <a16:creationId xmlns:a16="http://schemas.microsoft.com/office/drawing/2014/main" id="{4E47B49A-5283-4D1E-AA3D-C35F0160BBB8}"/>
              </a:ext>
            </a:extLst>
          </p:cNvPr>
          <p:cNvSpPr txBox="1">
            <a:spLocks/>
          </p:cNvSpPr>
          <p:nvPr/>
        </p:nvSpPr>
        <p:spPr>
          <a:xfrm>
            <a:off x="1653210" y="251791"/>
            <a:ext cx="1013142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it-IT" sz="6000" dirty="0">
                <a:effectLst>
                  <a:outerShdw blurRad="38100" dist="38100" dir="2700000" algn="tl">
                    <a:srgbClr val="000000">
                      <a:alpha val="43137"/>
                    </a:srgbClr>
                  </a:outerShdw>
                </a:effectLst>
              </a:rPr>
              <a:t>giovedì</a:t>
            </a:r>
          </a:p>
        </p:txBody>
      </p:sp>
      <p:sp>
        <p:nvSpPr>
          <p:cNvPr id="6" name="CasellaDiTesto 5">
            <a:extLst>
              <a:ext uri="{FF2B5EF4-FFF2-40B4-BE49-F238E27FC236}">
                <a16:creationId xmlns:a16="http://schemas.microsoft.com/office/drawing/2014/main" id="{CFF22484-9989-43E8-B614-FB7C876FD606}"/>
              </a:ext>
            </a:extLst>
          </p:cNvPr>
          <p:cNvSpPr txBox="1"/>
          <p:nvPr/>
        </p:nvSpPr>
        <p:spPr>
          <a:xfrm>
            <a:off x="563217" y="1433738"/>
            <a:ext cx="10522226" cy="1631216"/>
          </a:xfrm>
          <a:prstGeom prst="rect">
            <a:avLst/>
          </a:prstGeom>
          <a:noFill/>
        </p:spPr>
        <p:txBody>
          <a:bodyPr wrap="square" rtlCol="0">
            <a:spAutoFit/>
          </a:bodyPr>
          <a:lstStyle/>
          <a:p>
            <a:r>
              <a:rPr lang="it-IT" sz="2000" dirty="0">
                <a:latin typeface="Times New Roman" panose="02020603050405020304" pitchFamily="18" charset="0"/>
                <a:cs typeface="Times New Roman" panose="02020603050405020304" pitchFamily="18" charset="0"/>
              </a:rPr>
              <a:t>ESEMPIO4: </a:t>
            </a:r>
          </a:p>
          <a:p>
            <a:r>
              <a:rPr lang="it-IT" sz="2000" dirty="0">
                <a:latin typeface="Times New Roman" panose="02020603050405020304" pitchFamily="18" charset="0"/>
                <a:cs typeface="Times New Roman" panose="02020603050405020304" pitchFamily="18" charset="0"/>
              </a:rPr>
              <a:t>Ad ogni squadra verrà dato un foglio con delle figure geometriche disegnate sopra, dovranno scrivere a fianco di ogni forma il nome esatto.</a:t>
            </a:r>
            <a:br>
              <a:rPr lang="it-IT" sz="2000" dirty="0">
                <a:latin typeface="Times New Roman" panose="02020603050405020304" pitchFamily="18" charset="0"/>
                <a:cs typeface="Times New Roman" panose="02020603050405020304" pitchFamily="18" charset="0"/>
              </a:rPr>
            </a:br>
            <a:r>
              <a:rPr lang="it-IT" sz="2000" dirty="0">
                <a:latin typeface="Times New Roman" panose="02020603050405020304" pitchFamily="18" charset="0"/>
                <a:cs typeface="Times New Roman" panose="02020603050405020304" pitchFamily="18" charset="0"/>
              </a:rPr>
              <a:t>Una volta scritti tutti i nomi dovranno portare il foglio all’animatore che, se corretto, darà l’indizio sulla postazione seguente. </a:t>
            </a:r>
          </a:p>
        </p:txBody>
      </p:sp>
      <p:sp>
        <p:nvSpPr>
          <p:cNvPr id="2" name="CasellaDiTesto 1">
            <a:extLst>
              <a:ext uri="{FF2B5EF4-FFF2-40B4-BE49-F238E27FC236}">
                <a16:creationId xmlns:a16="http://schemas.microsoft.com/office/drawing/2014/main" id="{75B1C922-FD72-431F-989D-18E0775A2092}"/>
              </a:ext>
            </a:extLst>
          </p:cNvPr>
          <p:cNvSpPr txBox="1"/>
          <p:nvPr/>
        </p:nvSpPr>
        <p:spPr>
          <a:xfrm>
            <a:off x="563217" y="3565866"/>
            <a:ext cx="7441096" cy="2554545"/>
          </a:xfrm>
          <a:prstGeom prst="rect">
            <a:avLst/>
          </a:prstGeom>
          <a:noFill/>
        </p:spPr>
        <p:txBody>
          <a:bodyPr wrap="square" rtlCol="0">
            <a:spAutoFit/>
          </a:bodyPr>
          <a:lstStyle/>
          <a:p>
            <a:r>
              <a:rPr lang="it-IT" sz="2000" dirty="0">
                <a:latin typeface="Times New Roman" panose="02020603050405020304" pitchFamily="18" charset="0"/>
                <a:cs typeface="Times New Roman" panose="02020603050405020304" pitchFamily="18" charset="0"/>
              </a:rPr>
              <a:t>ESEMPIO5:</a:t>
            </a:r>
            <a:br>
              <a:rPr lang="it-IT" sz="2000" dirty="0">
                <a:latin typeface="Times New Roman" panose="02020603050405020304" pitchFamily="18" charset="0"/>
                <a:cs typeface="Times New Roman" panose="02020603050405020304" pitchFamily="18" charset="0"/>
              </a:rPr>
            </a:br>
            <a:r>
              <a:rPr lang="it-IT" sz="2000" dirty="0">
                <a:latin typeface="Times New Roman" panose="02020603050405020304" pitchFamily="18" charset="0"/>
                <a:cs typeface="Times New Roman" panose="02020603050405020304" pitchFamily="18" charset="0"/>
              </a:rPr>
              <a:t>Ad un bivio verrà posto un cartello con sopra scritte delle coppie di numeri separate da degli spazi.</a:t>
            </a:r>
          </a:p>
          <a:p>
            <a:r>
              <a:rPr lang="it-IT" sz="2000" dirty="0">
                <a:latin typeface="Times New Roman" panose="02020603050405020304" pitchFamily="18" charset="0"/>
                <a:cs typeface="Times New Roman" panose="02020603050405020304" pitchFamily="18" charset="0"/>
              </a:rPr>
              <a:t>I bambini dovranno riempirli con il segno del maggiore o del minore. Una volta fatto ciò per tutte le coppie, dovranno contare i segni. Se saranno di più i segni «maggiore» allora i bambini dovranno prendere la strada di destra, in caso contrario dovranno andare a sinistra.</a:t>
            </a:r>
            <a:br>
              <a:rPr lang="it-IT" sz="2000" dirty="0">
                <a:latin typeface="Times New Roman" panose="02020603050405020304" pitchFamily="18" charset="0"/>
                <a:cs typeface="Times New Roman" panose="02020603050405020304" pitchFamily="18" charset="0"/>
              </a:rPr>
            </a:br>
            <a:endParaRPr lang="it-IT" sz="2000" dirty="0">
              <a:latin typeface="Times New Roman" panose="02020603050405020304" pitchFamily="18" charset="0"/>
              <a:cs typeface="Times New Roman" panose="02020603050405020304" pitchFamily="18" charset="0"/>
            </a:endParaRPr>
          </a:p>
        </p:txBody>
      </p:sp>
      <p:pic>
        <p:nvPicPr>
          <p:cNvPr id="8" name="Immagine 7">
            <a:extLst>
              <a:ext uri="{FF2B5EF4-FFF2-40B4-BE49-F238E27FC236}">
                <a16:creationId xmlns:a16="http://schemas.microsoft.com/office/drawing/2014/main" id="{A77A4D1F-043B-446D-BB16-9FE723D65AEC}"/>
              </a:ext>
            </a:extLst>
          </p:cNvPr>
          <p:cNvPicPr>
            <a:picLocks noChangeAspect="1"/>
          </p:cNvPicPr>
          <p:nvPr/>
        </p:nvPicPr>
        <p:blipFill rotWithShape="1">
          <a:blip r:embed="rId2"/>
          <a:srcRect l="11054" r="11554" b="7046"/>
          <a:stretch/>
        </p:blipFill>
        <p:spPr>
          <a:xfrm>
            <a:off x="8763811" y="3825885"/>
            <a:ext cx="1895062" cy="2433701"/>
          </a:xfrm>
          <a:prstGeom prst="rect">
            <a:avLst/>
          </a:prstGeom>
        </p:spPr>
      </p:pic>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0CB82714-CEA1-42A5-B930-A3DF49D849B8}"/>
                  </a:ext>
                </a:extLst>
              </p:cNvPr>
              <p:cNvSpPr txBox="1"/>
              <p:nvPr/>
            </p:nvSpPr>
            <p:spPr>
              <a:xfrm rot="21326079">
                <a:off x="9023430" y="4126391"/>
                <a:ext cx="430696" cy="83099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it-IT" sz="5400" b="1" smtClean="0">
                          <a:solidFill>
                            <a:schemeClr val="bg1">
                              <a:lumMod val="95000"/>
                              <a:lumOff val="5000"/>
                            </a:schemeClr>
                          </a:solidFill>
                          <a:latin typeface="Cambria Math" panose="02040503050406030204" pitchFamily="18" charset="0"/>
                        </a:rPr>
                        <m:t>&lt;</m:t>
                      </m:r>
                    </m:oMath>
                  </m:oMathPara>
                </a14:m>
                <a:endParaRPr lang="it-IT" sz="5400" b="1" dirty="0">
                  <a:solidFill>
                    <a:schemeClr val="bg1">
                      <a:lumMod val="95000"/>
                      <a:lumOff val="5000"/>
                    </a:schemeClr>
                  </a:solidFill>
                  <a:latin typeface="Gill Sans Ultra Bold" panose="020B0A02020104020203" pitchFamily="34" charset="0"/>
                </a:endParaRPr>
              </a:p>
            </p:txBody>
          </p:sp>
        </mc:Choice>
        <mc:Fallback xmlns="">
          <p:sp>
            <p:nvSpPr>
              <p:cNvPr id="9" name="CasellaDiTesto 8">
                <a:extLst>
                  <a:ext uri="{FF2B5EF4-FFF2-40B4-BE49-F238E27FC236}">
                    <a16:creationId xmlns:a16="http://schemas.microsoft.com/office/drawing/2014/main" id="{0CB82714-CEA1-42A5-B930-A3DF49D849B8}"/>
                  </a:ext>
                </a:extLst>
              </p:cNvPr>
              <p:cNvSpPr txBox="1">
                <a:spLocks noRot="1" noChangeAspect="1" noMove="1" noResize="1" noEditPoints="1" noAdjustHandles="1" noChangeArrowheads="1" noChangeShapeType="1" noTextEdit="1"/>
              </p:cNvSpPr>
              <p:nvPr/>
            </p:nvSpPr>
            <p:spPr>
              <a:xfrm rot="21326079">
                <a:off x="9023430" y="4126391"/>
                <a:ext cx="430696" cy="830997"/>
              </a:xfrm>
              <a:prstGeom prst="rect">
                <a:avLst/>
              </a:prstGeom>
              <a:blipFill>
                <a:blip r:embed="rId3"/>
                <a:stretch>
                  <a:fillRect r="-3614"/>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214CB811-2E7A-4A08-8B97-46F1DF473383}"/>
                  </a:ext>
                </a:extLst>
              </p:cNvPr>
              <p:cNvSpPr txBox="1"/>
              <p:nvPr/>
            </p:nvSpPr>
            <p:spPr>
              <a:xfrm rot="21269292">
                <a:off x="9528187" y="4091629"/>
                <a:ext cx="1093305" cy="83099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it-IT" sz="5400" smtClean="0">
                          <a:solidFill>
                            <a:schemeClr val="bg1">
                              <a:lumMod val="95000"/>
                              <a:lumOff val="5000"/>
                            </a:schemeClr>
                          </a:solidFill>
                          <a:latin typeface="Cambria Math" panose="02040503050406030204" pitchFamily="18" charset="0"/>
                        </a:rPr>
                        <m:t>&gt;</m:t>
                      </m:r>
                    </m:oMath>
                  </m:oMathPara>
                </a14:m>
                <a:endParaRPr lang="it-IT" sz="5400" dirty="0">
                  <a:solidFill>
                    <a:schemeClr val="bg1">
                      <a:lumMod val="95000"/>
                      <a:lumOff val="5000"/>
                    </a:schemeClr>
                  </a:solidFill>
                </a:endParaRPr>
              </a:p>
            </p:txBody>
          </p:sp>
        </mc:Choice>
        <mc:Fallback xmlns="">
          <p:sp>
            <p:nvSpPr>
              <p:cNvPr id="10" name="CasellaDiTesto 9">
                <a:extLst>
                  <a:ext uri="{FF2B5EF4-FFF2-40B4-BE49-F238E27FC236}">
                    <a16:creationId xmlns:a16="http://schemas.microsoft.com/office/drawing/2014/main" id="{214CB811-2E7A-4A08-8B97-46F1DF473383}"/>
                  </a:ext>
                </a:extLst>
              </p:cNvPr>
              <p:cNvSpPr txBox="1">
                <a:spLocks noRot="1" noChangeAspect="1" noMove="1" noResize="1" noEditPoints="1" noAdjustHandles="1" noChangeArrowheads="1" noChangeShapeType="1" noTextEdit="1"/>
              </p:cNvSpPr>
              <p:nvPr/>
            </p:nvSpPr>
            <p:spPr>
              <a:xfrm rot="21269292">
                <a:off x="9528187" y="4091629"/>
                <a:ext cx="1093305" cy="830997"/>
              </a:xfrm>
              <a:prstGeom prst="rect">
                <a:avLst/>
              </a:prstGeom>
              <a:blipFill>
                <a:blip r:embed="rId4"/>
                <a:stretch>
                  <a:fillRect/>
                </a:stretch>
              </a:blipFill>
            </p:spPr>
            <p:txBody>
              <a:bodyPr/>
              <a:lstStyle/>
              <a:p>
                <a:r>
                  <a:rPr lang="it-IT">
                    <a:noFill/>
                  </a:rPr>
                  <a:t> </a:t>
                </a:r>
              </a:p>
            </p:txBody>
          </p:sp>
        </mc:Fallback>
      </mc:AlternateContent>
    </p:spTree>
    <p:extLst>
      <p:ext uri="{BB962C8B-B14F-4D97-AF65-F5344CB8AC3E}">
        <p14:creationId xmlns:p14="http://schemas.microsoft.com/office/powerpoint/2010/main" val="12298532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5CF10417-FB24-43F2-8EB8-718B58960EC5}"/>
              </a:ext>
            </a:extLst>
          </p:cNvPr>
          <p:cNvSpPr txBox="1"/>
          <p:nvPr/>
        </p:nvSpPr>
        <p:spPr>
          <a:xfrm>
            <a:off x="9899374" y="1352410"/>
            <a:ext cx="1563757" cy="461665"/>
          </a:xfrm>
          <a:prstGeom prst="rect">
            <a:avLst/>
          </a:prstGeom>
          <a:noFill/>
        </p:spPr>
        <p:txBody>
          <a:bodyPr wrap="square" rtlCol="0">
            <a:spAutoFit/>
          </a:bodyPr>
          <a:lstStyle/>
          <a:p>
            <a:r>
              <a:rPr lang="it-IT" sz="2400" i="1" dirty="0"/>
              <a:t>8.00-12.30</a:t>
            </a:r>
          </a:p>
        </p:txBody>
      </p:sp>
      <p:sp>
        <p:nvSpPr>
          <p:cNvPr id="5" name="Titolo 4">
            <a:extLst>
              <a:ext uri="{FF2B5EF4-FFF2-40B4-BE49-F238E27FC236}">
                <a16:creationId xmlns:a16="http://schemas.microsoft.com/office/drawing/2014/main" id="{4E47B49A-5283-4D1E-AA3D-C35F0160BBB8}"/>
              </a:ext>
            </a:extLst>
          </p:cNvPr>
          <p:cNvSpPr txBox="1">
            <a:spLocks/>
          </p:cNvSpPr>
          <p:nvPr/>
        </p:nvSpPr>
        <p:spPr>
          <a:xfrm>
            <a:off x="1653210" y="251791"/>
            <a:ext cx="1013142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it-IT" sz="6000" dirty="0">
                <a:effectLst>
                  <a:outerShdw blurRad="38100" dist="38100" dir="2700000" algn="tl">
                    <a:srgbClr val="000000">
                      <a:alpha val="43137"/>
                    </a:srgbClr>
                  </a:outerShdw>
                </a:effectLst>
              </a:rPr>
              <a:t>giovedì</a:t>
            </a:r>
          </a:p>
        </p:txBody>
      </p:sp>
      <p:sp>
        <p:nvSpPr>
          <p:cNvPr id="2" name="CasellaDiTesto 1">
            <a:extLst>
              <a:ext uri="{FF2B5EF4-FFF2-40B4-BE49-F238E27FC236}">
                <a16:creationId xmlns:a16="http://schemas.microsoft.com/office/drawing/2014/main" id="{0EEFA4F6-DFFC-48C6-80E2-C4AB366F1A1F}"/>
              </a:ext>
            </a:extLst>
          </p:cNvPr>
          <p:cNvSpPr txBox="1"/>
          <p:nvPr/>
        </p:nvSpPr>
        <p:spPr>
          <a:xfrm>
            <a:off x="384313" y="1585253"/>
            <a:ext cx="11900452" cy="1908215"/>
          </a:xfrm>
          <a:prstGeom prst="rect">
            <a:avLst/>
          </a:prstGeom>
          <a:noFill/>
        </p:spPr>
        <p:txBody>
          <a:bodyPr wrap="square" rtlCol="0">
            <a:spAutoFit/>
          </a:bodyPr>
          <a:lstStyle/>
          <a:p>
            <a:r>
              <a:rPr lang="it-IT" sz="2000" dirty="0">
                <a:latin typeface="Times New Roman" panose="02020603050405020304" pitchFamily="18" charset="0"/>
                <a:cs typeface="Times New Roman" panose="02020603050405020304" pitchFamily="18" charset="0"/>
              </a:rPr>
              <a:t>MERENDA:</a:t>
            </a:r>
          </a:p>
          <a:p>
            <a:endParaRPr lang="it-IT" sz="20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r>
              <a:rPr lang="it-IT" sz="2000" dirty="0">
                <a:latin typeface="Times New Roman" panose="02020603050405020304" pitchFamily="18" charset="0"/>
                <a:cs typeface="Times New Roman" panose="02020603050405020304" pitchFamily="18" charset="0"/>
              </a:rPr>
              <a:t>Numeri e simboli fatti con l’impasto del salame al cioccolato;</a:t>
            </a:r>
          </a:p>
          <a:p>
            <a:pPr marL="342900" indent="-342900">
              <a:buFont typeface="Wingdings" panose="05000000000000000000" pitchFamily="2" charset="2"/>
              <a:buChar char="Ø"/>
            </a:pPr>
            <a:endParaRPr lang="it-IT" sz="20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r>
              <a:rPr lang="it-IT" sz="2000" dirty="0">
                <a:latin typeface="Times New Roman" panose="02020603050405020304" pitchFamily="18" charset="0"/>
                <a:cs typeface="Times New Roman" panose="02020603050405020304" pitchFamily="18" charset="0"/>
              </a:rPr>
              <a:t>Salatini di pasta sfoglia con affettati e verdure che ricorderanno delle forme geometriche.</a:t>
            </a:r>
          </a:p>
          <a:p>
            <a:endParaRPr lang="it-IT" dirty="0"/>
          </a:p>
        </p:txBody>
      </p:sp>
      <p:pic>
        <p:nvPicPr>
          <p:cNvPr id="6" name="Immagine 5">
            <a:extLst>
              <a:ext uri="{FF2B5EF4-FFF2-40B4-BE49-F238E27FC236}">
                <a16:creationId xmlns:a16="http://schemas.microsoft.com/office/drawing/2014/main" id="{BE62100F-5F6E-4356-894A-283AB0969FA3}"/>
              </a:ext>
            </a:extLst>
          </p:cNvPr>
          <p:cNvPicPr>
            <a:picLocks noChangeAspect="1"/>
          </p:cNvPicPr>
          <p:nvPr/>
        </p:nvPicPr>
        <p:blipFill>
          <a:blip r:embed="rId2"/>
          <a:stretch>
            <a:fillRect/>
          </a:stretch>
        </p:blipFill>
        <p:spPr>
          <a:xfrm>
            <a:off x="7116415" y="3493468"/>
            <a:ext cx="4017275" cy="3012956"/>
          </a:xfrm>
          <a:prstGeom prst="rect">
            <a:avLst/>
          </a:prstGeom>
        </p:spPr>
      </p:pic>
      <p:pic>
        <p:nvPicPr>
          <p:cNvPr id="7" name="Immagine 6">
            <a:extLst>
              <a:ext uri="{FF2B5EF4-FFF2-40B4-BE49-F238E27FC236}">
                <a16:creationId xmlns:a16="http://schemas.microsoft.com/office/drawing/2014/main" id="{2BD215B2-07CB-4A83-B16E-4E66F2B01D71}"/>
              </a:ext>
            </a:extLst>
          </p:cNvPr>
          <p:cNvPicPr>
            <a:picLocks noChangeAspect="1"/>
          </p:cNvPicPr>
          <p:nvPr/>
        </p:nvPicPr>
        <p:blipFill>
          <a:blip r:embed="rId3"/>
          <a:stretch>
            <a:fillRect/>
          </a:stretch>
        </p:blipFill>
        <p:spPr>
          <a:xfrm>
            <a:off x="1364975" y="3455113"/>
            <a:ext cx="4068416" cy="3051311"/>
          </a:xfrm>
          <a:prstGeom prst="rect">
            <a:avLst/>
          </a:prstGeom>
        </p:spPr>
      </p:pic>
    </p:spTree>
    <p:extLst>
      <p:ext uri="{BB962C8B-B14F-4D97-AF65-F5344CB8AC3E}">
        <p14:creationId xmlns:p14="http://schemas.microsoft.com/office/powerpoint/2010/main" val="390126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1BECE80F-2179-4491-9341-9583367A1485}"/>
              </a:ext>
            </a:extLst>
          </p:cNvPr>
          <p:cNvSpPr>
            <a:spLocks noGrp="1"/>
          </p:cNvSpPr>
          <p:nvPr>
            <p:ph type="title"/>
          </p:nvPr>
        </p:nvSpPr>
        <p:spPr>
          <a:xfrm>
            <a:off x="1653209" y="571592"/>
            <a:ext cx="10131425" cy="821635"/>
          </a:xfrm>
        </p:spPr>
        <p:txBody>
          <a:bodyPr>
            <a:noAutofit/>
          </a:bodyPr>
          <a:lstStyle/>
          <a:p>
            <a:pPr algn="r"/>
            <a:r>
              <a:rPr lang="it-IT" sz="6000" dirty="0">
                <a:effectLst>
                  <a:outerShdw blurRad="38100" dist="38100" dir="2700000" algn="tl">
                    <a:srgbClr val="000000">
                      <a:alpha val="43137"/>
                    </a:srgbClr>
                  </a:outerShdw>
                </a:effectLst>
              </a:rPr>
              <a:t>Lunedì</a:t>
            </a:r>
          </a:p>
        </p:txBody>
      </p:sp>
      <p:sp>
        <p:nvSpPr>
          <p:cNvPr id="6" name="CasellaDiTesto 5">
            <a:extLst>
              <a:ext uri="{FF2B5EF4-FFF2-40B4-BE49-F238E27FC236}">
                <a16:creationId xmlns:a16="http://schemas.microsoft.com/office/drawing/2014/main" id="{BD4BA3D5-3132-41CB-8DD5-B4678EA790F6}"/>
              </a:ext>
            </a:extLst>
          </p:cNvPr>
          <p:cNvSpPr txBox="1"/>
          <p:nvPr/>
        </p:nvSpPr>
        <p:spPr>
          <a:xfrm>
            <a:off x="9897932" y="1344699"/>
            <a:ext cx="1563757" cy="461665"/>
          </a:xfrm>
          <a:prstGeom prst="rect">
            <a:avLst/>
          </a:prstGeom>
          <a:noFill/>
        </p:spPr>
        <p:txBody>
          <a:bodyPr wrap="square" rtlCol="0">
            <a:spAutoFit/>
          </a:bodyPr>
          <a:lstStyle/>
          <a:p>
            <a:r>
              <a:rPr lang="it-IT" sz="2400" i="1" dirty="0"/>
              <a:t>8.00-10.00</a:t>
            </a:r>
          </a:p>
        </p:txBody>
      </p:sp>
      <p:sp>
        <p:nvSpPr>
          <p:cNvPr id="8" name="CasellaDiTesto 7">
            <a:extLst>
              <a:ext uri="{FF2B5EF4-FFF2-40B4-BE49-F238E27FC236}">
                <a16:creationId xmlns:a16="http://schemas.microsoft.com/office/drawing/2014/main" id="{2B412698-3C79-44BB-BDD8-702CEDE944C6}"/>
              </a:ext>
            </a:extLst>
          </p:cNvPr>
          <p:cNvSpPr txBox="1"/>
          <p:nvPr/>
        </p:nvSpPr>
        <p:spPr>
          <a:xfrm>
            <a:off x="193882" y="1806364"/>
            <a:ext cx="11590752" cy="2062103"/>
          </a:xfrm>
          <a:prstGeom prst="rect">
            <a:avLst/>
          </a:prstGeom>
          <a:noFill/>
        </p:spPr>
        <p:txBody>
          <a:bodyPr wrap="square" rtlCol="0">
            <a:spAutoFit/>
          </a:bodyPr>
          <a:lstStyle/>
          <a:p>
            <a:r>
              <a:rPr lang="it-IT" dirty="0">
                <a:latin typeface="Times New Roman" panose="02020603050405020304" pitchFamily="18" charset="0"/>
                <a:cs typeface="Times New Roman" panose="02020603050405020304" pitchFamily="18" charset="0"/>
                <a:sym typeface="Wingdings" panose="05000000000000000000" pitchFamily="2" charset="2"/>
              </a:rPr>
              <a:t>Essendo la prima giornata, prima di iniziare con i giochi, verrà dedicato un po’ di tempo alla presentazione degli animatori e dei bambini, in modo da </a:t>
            </a:r>
            <a:r>
              <a:rPr lang="it-IT" sz="2000" dirty="0">
                <a:latin typeface="Times New Roman" panose="02020603050405020304" pitchFamily="18" charset="0"/>
                <a:cs typeface="Times New Roman" panose="02020603050405020304" pitchFamily="18" charset="0"/>
                <a:sym typeface="Wingdings" panose="05000000000000000000" pitchFamily="2" charset="2"/>
              </a:rPr>
              <a:t>cercare</a:t>
            </a:r>
            <a:r>
              <a:rPr lang="it-IT" dirty="0">
                <a:latin typeface="Times New Roman" panose="02020603050405020304" pitchFamily="18" charset="0"/>
                <a:cs typeface="Times New Roman" panose="02020603050405020304" pitchFamily="18" charset="0"/>
                <a:sym typeface="Wingdings" panose="05000000000000000000" pitchFamily="2" charset="2"/>
              </a:rPr>
              <a:t> fin da subito di creare un ambiente amichevole e  favorevole allo spirito di squadra.</a:t>
            </a:r>
            <a:br>
              <a:rPr lang="it-IT" dirty="0">
                <a:latin typeface="Times New Roman" panose="02020603050405020304" pitchFamily="18" charset="0"/>
                <a:cs typeface="Times New Roman" panose="02020603050405020304" pitchFamily="18" charset="0"/>
                <a:sym typeface="Wingdings" panose="05000000000000000000" pitchFamily="2" charset="2"/>
              </a:rPr>
            </a:br>
            <a:r>
              <a:rPr lang="it-IT" dirty="0">
                <a:latin typeface="Times New Roman" panose="02020603050405020304" pitchFamily="18" charset="0"/>
                <a:cs typeface="Times New Roman" panose="02020603050405020304" pitchFamily="18" charset="0"/>
                <a:sym typeface="Wingdings" panose="05000000000000000000" pitchFamily="2" charset="2"/>
              </a:rPr>
              <a:t>I bambini verranno poi divisi in gruppi in base alla fascia di età in modo da dividere i giochi in base al livello di conoscenza.</a:t>
            </a:r>
          </a:p>
          <a:p>
            <a:endParaRPr lang="it-IT" dirty="0">
              <a:latin typeface="Times New Roman" panose="02020603050405020304" pitchFamily="18" charset="0"/>
              <a:cs typeface="Times New Roman" panose="02020603050405020304" pitchFamily="18" charset="0"/>
              <a:sym typeface="Wingdings" panose="05000000000000000000" pitchFamily="2" charset="2"/>
            </a:endParaRPr>
          </a:p>
          <a:p>
            <a:endParaRPr lang="it-IT" dirty="0">
              <a:latin typeface="Times New Roman" panose="02020603050405020304" pitchFamily="18" charset="0"/>
              <a:cs typeface="Times New Roman" panose="02020603050405020304" pitchFamily="18" charset="0"/>
              <a:sym typeface="Wingdings" panose="05000000000000000000" pitchFamily="2" charset="2"/>
            </a:endParaRPr>
          </a:p>
          <a:p>
            <a:endParaRPr lang="it-IT" dirty="0">
              <a:latin typeface="Times New Roman" panose="02020603050405020304" pitchFamily="18" charset="0"/>
              <a:cs typeface="Times New Roman" panose="02020603050405020304" pitchFamily="18" charset="0"/>
              <a:sym typeface="Wingdings" panose="05000000000000000000" pitchFamily="2" charset="2"/>
            </a:endParaRPr>
          </a:p>
          <a:p>
            <a:endParaRPr lang="it-IT"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0" name="CasellaDiTesto 9">
            <a:extLst>
              <a:ext uri="{FF2B5EF4-FFF2-40B4-BE49-F238E27FC236}">
                <a16:creationId xmlns:a16="http://schemas.microsoft.com/office/drawing/2014/main" id="{5611FC1F-C2A2-460B-AC36-D364108D0939}"/>
              </a:ext>
            </a:extLst>
          </p:cNvPr>
          <p:cNvSpPr txBox="1"/>
          <p:nvPr/>
        </p:nvSpPr>
        <p:spPr>
          <a:xfrm>
            <a:off x="193882" y="2914694"/>
            <a:ext cx="11794435" cy="3416320"/>
          </a:xfrm>
          <a:prstGeom prst="rect">
            <a:avLst/>
          </a:prstGeom>
          <a:noFill/>
        </p:spPr>
        <p:txBody>
          <a:bodyPr wrap="square" rtlCol="0">
            <a:spAutoFit/>
          </a:bodyPr>
          <a:lstStyle/>
          <a:p>
            <a:endParaRPr lang="it-IT" dirty="0">
              <a:latin typeface="Times New Roman" panose="02020603050405020304" pitchFamily="18" charset="0"/>
              <a:cs typeface="Times New Roman" panose="02020603050405020304" pitchFamily="18" charset="0"/>
            </a:endParaRPr>
          </a:p>
          <a:p>
            <a:r>
              <a:rPr lang="it-IT" dirty="0">
                <a:latin typeface="Times New Roman" panose="02020603050405020304" pitchFamily="18" charset="0"/>
                <a:cs typeface="Times New Roman" panose="02020603050405020304" pitchFamily="18" charset="0"/>
              </a:rPr>
              <a:t>GIOCO1: PALLA NUMERO </a:t>
            </a:r>
            <a:br>
              <a:rPr lang="it-IT" dirty="0">
                <a:latin typeface="Times New Roman" panose="02020603050405020304" pitchFamily="18" charset="0"/>
                <a:cs typeface="Times New Roman" panose="02020603050405020304" pitchFamily="18" charset="0"/>
              </a:rPr>
            </a:br>
            <a:r>
              <a:rPr lang="it-IT" u="sng" dirty="0">
                <a:latin typeface="Times New Roman" panose="02020603050405020304" pitchFamily="18" charset="0"/>
                <a:cs typeface="Times New Roman" panose="02020603050405020304" pitchFamily="18" charset="0"/>
              </a:rPr>
              <a:t>Regole</a:t>
            </a:r>
            <a:r>
              <a:rPr lang="it-IT" dirty="0">
                <a:latin typeface="Times New Roman" panose="02020603050405020304" pitchFamily="18" charset="0"/>
                <a:cs typeface="Times New Roman" panose="02020603050405020304" pitchFamily="18" charset="0"/>
              </a:rPr>
              <a:t>: Tutti contro tutti, con palla. Il campo viene diviso in tre aree da due corde parallele. I bambini sono schierati in una delle aree laterali, la palla è a centro campo. Ogni bimbo avrà una pettorina con un numero segnato sopra. L’animatore chiama un numero in modi diversi (ad esempio “due decine e sette unità” oppure “ventisette”). Tutti i bambini devono correre nell’area opposta, il bambino con il </a:t>
            </a:r>
            <a:r>
              <a:rPr lang="it-IT" sz="2000" dirty="0">
                <a:latin typeface="Times New Roman" panose="02020603050405020304" pitchFamily="18" charset="0"/>
                <a:cs typeface="Times New Roman" panose="02020603050405020304" pitchFamily="18" charset="0"/>
              </a:rPr>
              <a:t>numero</a:t>
            </a:r>
            <a:r>
              <a:rPr lang="it-IT" dirty="0">
                <a:latin typeface="Times New Roman" panose="02020603050405020304" pitchFamily="18" charset="0"/>
                <a:cs typeface="Times New Roman" panose="02020603050405020304" pitchFamily="18" charset="0"/>
              </a:rPr>
              <a:t> chiamato corre a prendere la palla e cerca di colpire i compagni che si trovano ancora nell’area centrale. Chi è colpito viene eliminato, mentre se nessuno viene colpito, è eliminato il bambino che lancia. Vince l’ultimo bambino rimasto in campo. Dopo questa fase il gioco si fa un pochino più difficile: ora l’animatore chiamerà il numero facendo fare a loro delle operazioni, prima che il bimbo parta si lasciano alcuni secondi per svolgere l’operazione. PER I PICCOLI attraverso addizioni e sottrazioni (esempio: l’animatore dice: “5+7” e il bimbo con il numero 12 dovrà prendere gli altri), PER I GRANDI attraverso moltiplicazioni e divisioni.</a:t>
            </a:r>
            <a:br>
              <a:rPr lang="it-IT" dirty="0">
                <a:latin typeface="Times New Roman" panose="02020603050405020304" pitchFamily="18" charset="0"/>
                <a:cs typeface="Times New Roman" panose="02020603050405020304" pitchFamily="18" charset="0"/>
              </a:rPr>
            </a:br>
            <a:endParaRPr lang="it-IT" dirty="0">
              <a:latin typeface="Times New Roman" panose="02020603050405020304" pitchFamily="18" charset="0"/>
              <a:cs typeface="Times New Roman" panose="02020603050405020304" pitchFamily="18" charset="0"/>
            </a:endParaRPr>
          </a:p>
        </p:txBody>
      </p:sp>
      <p:sp>
        <p:nvSpPr>
          <p:cNvPr id="12" name="CasellaDiTesto 11">
            <a:extLst>
              <a:ext uri="{FF2B5EF4-FFF2-40B4-BE49-F238E27FC236}">
                <a16:creationId xmlns:a16="http://schemas.microsoft.com/office/drawing/2014/main" id="{E207342B-0779-4904-AE25-69DEAE82BCD6}"/>
              </a:ext>
            </a:extLst>
          </p:cNvPr>
          <p:cNvSpPr txBox="1"/>
          <p:nvPr/>
        </p:nvSpPr>
        <p:spPr>
          <a:xfrm>
            <a:off x="1083213" y="513702"/>
            <a:ext cx="7230794" cy="1323439"/>
          </a:xfrm>
          <a:prstGeom prst="rect">
            <a:avLst/>
          </a:prstGeom>
          <a:noFill/>
        </p:spPr>
        <p:txBody>
          <a:bodyPr wrap="square" rtlCol="0">
            <a:spAutoFit/>
          </a:bodyPr>
          <a:lstStyle/>
          <a:p>
            <a:pPr algn="ctr"/>
            <a:r>
              <a:rPr lang="it-IT" sz="8000" b="1" dirty="0">
                <a:solidFill>
                  <a:srgbClr val="FFC000"/>
                </a:solidFill>
                <a:effectLst>
                  <a:outerShdw blurRad="38100" dist="38100" dir="2700000" algn="tl">
                    <a:srgbClr val="000000">
                      <a:alpha val="43137"/>
                    </a:srgbClr>
                  </a:outerShdw>
                </a:effectLst>
                <a:latin typeface="AR CARTER" panose="02000000000000000000" pitchFamily="2" charset="0"/>
              </a:rPr>
              <a:t>DIAMO I NUMERI</a:t>
            </a:r>
          </a:p>
        </p:txBody>
      </p:sp>
    </p:spTree>
    <p:extLst>
      <p:ext uri="{BB962C8B-B14F-4D97-AF65-F5344CB8AC3E}">
        <p14:creationId xmlns:p14="http://schemas.microsoft.com/office/powerpoint/2010/main" val="24676300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5CF10417-FB24-43F2-8EB8-718B58960EC5}"/>
              </a:ext>
            </a:extLst>
          </p:cNvPr>
          <p:cNvSpPr txBox="1"/>
          <p:nvPr/>
        </p:nvSpPr>
        <p:spPr>
          <a:xfrm>
            <a:off x="9899374" y="1352410"/>
            <a:ext cx="1563757" cy="461665"/>
          </a:xfrm>
          <a:prstGeom prst="rect">
            <a:avLst/>
          </a:prstGeom>
          <a:noFill/>
        </p:spPr>
        <p:txBody>
          <a:bodyPr wrap="square" rtlCol="0">
            <a:spAutoFit/>
          </a:bodyPr>
          <a:lstStyle/>
          <a:p>
            <a:r>
              <a:rPr lang="it-IT" sz="2400" i="1" dirty="0"/>
              <a:t>8.00-10.00</a:t>
            </a:r>
          </a:p>
        </p:txBody>
      </p:sp>
      <p:sp>
        <p:nvSpPr>
          <p:cNvPr id="5" name="Titolo 4">
            <a:extLst>
              <a:ext uri="{FF2B5EF4-FFF2-40B4-BE49-F238E27FC236}">
                <a16:creationId xmlns:a16="http://schemas.microsoft.com/office/drawing/2014/main" id="{4E47B49A-5283-4D1E-AA3D-C35F0160BBB8}"/>
              </a:ext>
            </a:extLst>
          </p:cNvPr>
          <p:cNvSpPr txBox="1">
            <a:spLocks/>
          </p:cNvSpPr>
          <p:nvPr/>
        </p:nvSpPr>
        <p:spPr>
          <a:xfrm>
            <a:off x="1653210" y="265043"/>
            <a:ext cx="1013142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it-IT" sz="6000" dirty="0">
                <a:effectLst>
                  <a:outerShdw blurRad="38100" dist="38100" dir="2700000" algn="tl">
                    <a:srgbClr val="000000">
                      <a:alpha val="43137"/>
                    </a:srgbClr>
                  </a:outerShdw>
                </a:effectLst>
              </a:rPr>
              <a:t>venerdì</a:t>
            </a:r>
          </a:p>
        </p:txBody>
      </p:sp>
      <p:sp>
        <p:nvSpPr>
          <p:cNvPr id="2" name="CasellaDiTesto 1">
            <a:extLst>
              <a:ext uri="{FF2B5EF4-FFF2-40B4-BE49-F238E27FC236}">
                <a16:creationId xmlns:a16="http://schemas.microsoft.com/office/drawing/2014/main" id="{BAAB92C6-8664-4EE2-9131-7577BF1C9F60}"/>
              </a:ext>
            </a:extLst>
          </p:cNvPr>
          <p:cNvSpPr txBox="1"/>
          <p:nvPr/>
        </p:nvSpPr>
        <p:spPr>
          <a:xfrm>
            <a:off x="212035" y="490636"/>
            <a:ext cx="9687339" cy="1323439"/>
          </a:xfrm>
          <a:prstGeom prst="rect">
            <a:avLst/>
          </a:prstGeom>
          <a:noFill/>
        </p:spPr>
        <p:txBody>
          <a:bodyPr wrap="square" rtlCol="0">
            <a:spAutoFit/>
          </a:bodyPr>
          <a:lstStyle/>
          <a:p>
            <a:r>
              <a:rPr lang="it-IT" sz="8000" b="1" dirty="0">
                <a:solidFill>
                  <a:srgbClr val="FFC000"/>
                </a:solidFill>
                <a:effectLst>
                  <a:outerShdw blurRad="38100" dist="38100" dir="2700000" algn="tl">
                    <a:srgbClr val="000000">
                      <a:alpha val="43137"/>
                    </a:srgbClr>
                  </a:outerShdw>
                </a:effectLst>
                <a:latin typeface="AR CARTER" panose="02000000000000000000" pitchFamily="2" charset="0"/>
                <a:cs typeface="Times New Roman" panose="02020603050405020304" pitchFamily="18" charset="0"/>
              </a:rPr>
              <a:t>LUNAPARK MATEMAGICO</a:t>
            </a:r>
          </a:p>
        </p:txBody>
      </p:sp>
      <p:sp>
        <p:nvSpPr>
          <p:cNvPr id="3" name="CasellaDiTesto 2">
            <a:extLst>
              <a:ext uri="{FF2B5EF4-FFF2-40B4-BE49-F238E27FC236}">
                <a16:creationId xmlns:a16="http://schemas.microsoft.com/office/drawing/2014/main" id="{62BAEE81-67CF-45D1-A455-7F4D82E6E019}"/>
              </a:ext>
            </a:extLst>
          </p:cNvPr>
          <p:cNvSpPr txBox="1"/>
          <p:nvPr/>
        </p:nvSpPr>
        <p:spPr>
          <a:xfrm>
            <a:off x="200439" y="1708058"/>
            <a:ext cx="11779525" cy="5324535"/>
          </a:xfrm>
          <a:prstGeom prst="rect">
            <a:avLst/>
          </a:prstGeom>
          <a:noFill/>
        </p:spPr>
        <p:txBody>
          <a:bodyPr wrap="square" rtlCol="0">
            <a:spAutoFit/>
          </a:bodyPr>
          <a:lstStyle/>
          <a:p>
            <a:r>
              <a:rPr lang="it-IT" sz="2000" dirty="0">
                <a:latin typeface="Times New Roman" panose="02020603050405020304" pitchFamily="18" charset="0"/>
                <a:cs typeface="Times New Roman" panose="02020603050405020304" pitchFamily="18" charset="0"/>
              </a:rPr>
              <a:t>Essendo l’ultimissimo giorno, per concludere in bellezza la settimana, verrà organizzata una giornata di svago per ragazzi e animatori che si cimenteranno in giochi e attività ambientate in un </a:t>
            </a:r>
            <a:r>
              <a:rPr lang="it-IT" sz="2000" dirty="0" err="1">
                <a:latin typeface="Times New Roman" panose="02020603050405020304" pitchFamily="18" charset="0"/>
                <a:cs typeface="Times New Roman" panose="02020603050405020304" pitchFamily="18" charset="0"/>
              </a:rPr>
              <a:t>lunapark</a:t>
            </a:r>
            <a:r>
              <a:rPr lang="it-IT" sz="2000" dirty="0">
                <a:latin typeface="Times New Roman" panose="02020603050405020304" pitchFamily="18" charset="0"/>
                <a:cs typeface="Times New Roman" panose="02020603050405020304" pitchFamily="18" charset="0"/>
              </a:rPr>
              <a:t>!</a:t>
            </a:r>
          </a:p>
          <a:p>
            <a:r>
              <a:rPr lang="it-IT" sz="2000" dirty="0">
                <a:latin typeface="Times New Roman" panose="02020603050405020304" pitchFamily="18" charset="0"/>
                <a:cs typeface="Times New Roman" panose="02020603050405020304" pitchFamily="18" charset="0"/>
              </a:rPr>
              <a:t>La prima parte della mattinata dunque, svolta all’aperto, sarà occupata dai seguenti giochi:</a:t>
            </a:r>
          </a:p>
          <a:p>
            <a:endParaRPr lang="it-IT"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it-IT" sz="2000" dirty="0">
                <a:latin typeface="Times New Roman" panose="02020603050405020304" pitchFamily="18" charset="0"/>
                <a:cs typeface="Times New Roman" panose="02020603050405020304" pitchFamily="18" charset="0"/>
              </a:rPr>
              <a:t>TIRO AL BARATTOLO: Ci saranno più piramidi costruite con i barattoli numerati. Lo scopo del gioco sarà racimolare il maggior numero di punti, dunque dovranno colpire la piramide la cui somma darà il numero maggiore. Al bambino vincitore verrà consegnato un piccolo premio;</a:t>
            </a:r>
          </a:p>
          <a:p>
            <a:endParaRPr lang="it-IT"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it-IT" sz="2000" dirty="0">
                <a:latin typeface="Times New Roman" panose="02020603050405020304" pitchFamily="18" charset="0"/>
                <a:cs typeface="Times New Roman" panose="02020603050405020304" pitchFamily="18" charset="0"/>
              </a:rPr>
              <a:t>GOAL! : I ragazzi dovranno tirare un pallone con le mani o con i piedi in modo tale da centrare i buchi tondi creati tagliando dei cartoncini, i quali avranno determinati punteggi in base alla difficoltà di mandare la palla all’interno;</a:t>
            </a:r>
          </a:p>
          <a:p>
            <a:pPr marL="342900" indent="-342900">
              <a:buFont typeface="Arial" panose="020B0604020202020204" pitchFamily="34" charset="0"/>
              <a:buChar char="•"/>
            </a:pPr>
            <a:endParaRPr lang="it-IT"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it-IT" sz="2000" dirty="0">
                <a:latin typeface="Times New Roman" panose="02020603050405020304" pitchFamily="18" charset="0"/>
                <a:cs typeface="Times New Roman" panose="02020603050405020304" pitchFamily="18" charset="0"/>
              </a:rPr>
              <a:t>ACCHIAPPA LA FIGURA: Le regole sono le stesse del famoso gioco, solo che, al posto delle talpe, i bambini troveranno delle figure con dei numeri positivi o negativi che sommati formeranno il risultato finale. Vince chi ha più punti.</a:t>
            </a:r>
          </a:p>
          <a:p>
            <a:pPr marL="342900" indent="-342900">
              <a:buFont typeface="Arial" panose="020B0604020202020204" pitchFamily="34" charset="0"/>
              <a:buChar char="•"/>
            </a:pPr>
            <a:endParaRPr lang="it-IT" sz="2000" dirty="0">
              <a:latin typeface="Times New Roman" panose="02020603050405020304" pitchFamily="18" charset="0"/>
              <a:cs typeface="Times New Roman" panose="02020603050405020304" pitchFamily="18" charset="0"/>
            </a:endParaRPr>
          </a:p>
          <a:p>
            <a:r>
              <a:rPr lang="it-IT" sz="20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972252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5CF10417-FB24-43F2-8EB8-718B58960EC5}"/>
              </a:ext>
            </a:extLst>
          </p:cNvPr>
          <p:cNvSpPr txBox="1"/>
          <p:nvPr/>
        </p:nvSpPr>
        <p:spPr>
          <a:xfrm>
            <a:off x="9899374" y="1352410"/>
            <a:ext cx="1563757" cy="461665"/>
          </a:xfrm>
          <a:prstGeom prst="rect">
            <a:avLst/>
          </a:prstGeom>
          <a:noFill/>
        </p:spPr>
        <p:txBody>
          <a:bodyPr wrap="square" rtlCol="0">
            <a:spAutoFit/>
          </a:bodyPr>
          <a:lstStyle/>
          <a:p>
            <a:r>
              <a:rPr lang="it-IT" sz="2400" i="1" dirty="0"/>
              <a:t>8.00-10.00</a:t>
            </a:r>
          </a:p>
        </p:txBody>
      </p:sp>
      <p:sp>
        <p:nvSpPr>
          <p:cNvPr id="5" name="Titolo 4">
            <a:extLst>
              <a:ext uri="{FF2B5EF4-FFF2-40B4-BE49-F238E27FC236}">
                <a16:creationId xmlns:a16="http://schemas.microsoft.com/office/drawing/2014/main" id="{4E47B49A-5283-4D1E-AA3D-C35F0160BBB8}"/>
              </a:ext>
            </a:extLst>
          </p:cNvPr>
          <p:cNvSpPr txBox="1">
            <a:spLocks/>
          </p:cNvSpPr>
          <p:nvPr/>
        </p:nvSpPr>
        <p:spPr>
          <a:xfrm>
            <a:off x="1653210" y="251791"/>
            <a:ext cx="1013142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it-IT" sz="6000" dirty="0">
                <a:effectLst>
                  <a:outerShdw blurRad="38100" dist="38100" dir="2700000" algn="tl">
                    <a:srgbClr val="000000">
                      <a:alpha val="43137"/>
                    </a:srgbClr>
                  </a:outerShdw>
                </a:effectLst>
              </a:rPr>
              <a:t>venerdì</a:t>
            </a:r>
          </a:p>
        </p:txBody>
      </p:sp>
      <p:sp>
        <p:nvSpPr>
          <p:cNvPr id="2" name="CasellaDiTesto 1">
            <a:extLst>
              <a:ext uri="{FF2B5EF4-FFF2-40B4-BE49-F238E27FC236}">
                <a16:creationId xmlns:a16="http://schemas.microsoft.com/office/drawing/2014/main" id="{244139FC-2CA3-4EC6-9358-77954CDCAAF2}"/>
              </a:ext>
            </a:extLst>
          </p:cNvPr>
          <p:cNvSpPr txBox="1"/>
          <p:nvPr/>
        </p:nvSpPr>
        <p:spPr>
          <a:xfrm>
            <a:off x="344556" y="2647489"/>
            <a:ext cx="11118575" cy="3170099"/>
          </a:xfrm>
          <a:prstGeom prst="rect">
            <a:avLst/>
          </a:prstGeom>
          <a:noFill/>
        </p:spPr>
        <p:txBody>
          <a:bodyPr wrap="square" rtlCol="0">
            <a:spAutoFit/>
          </a:bodyPr>
          <a:lstStyle/>
          <a:p>
            <a:pPr marL="285750" indent="-285750">
              <a:buFont typeface="Arial" panose="020B0604020202020204" pitchFamily="34" charset="0"/>
              <a:buChar char="•"/>
            </a:pPr>
            <a:r>
              <a:rPr lang="it-IT" sz="2000" dirty="0">
                <a:latin typeface="Times New Roman" panose="02020603050405020304" pitchFamily="18" charset="0"/>
                <a:cs typeface="Times New Roman" panose="02020603050405020304" pitchFamily="18" charset="0"/>
              </a:rPr>
              <a:t>CORSA CON I SACCHI: i bambini, distribuiti in modo omogeneo in file, dovranno mettersi con i piedi all’interno di un sacco, e al via, dovranno arrivare dall’altra parte del campo nel minor tempo possibile. La variante è che si svolgerà come una staffetta: parte il primo bambino, arrivato nel punto in cui trova il secondo si toglierà il sacco e lo darà al compagno che potrà partire solo quando il primo avrà messo in ordine una serie di numeri dal minore al maggiore. Quando avrà trovato la successione giusta, allora partirà il secondo bambino. Vince la squadra in cui tutti i bambini finiscono il percorso.</a:t>
            </a:r>
          </a:p>
          <a:p>
            <a:endParaRPr lang="it-IT"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it-IT"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it-IT" sz="2000" dirty="0">
                <a:latin typeface="Times New Roman" panose="02020603050405020304" pitchFamily="18" charset="0"/>
                <a:cs typeface="Times New Roman" panose="02020603050405020304" pitchFamily="18" charset="0"/>
              </a:rPr>
              <a:t>BOWLING CON LE FIGURE: Le regole non cambiano dal bowling normale, i birilli invece di avere la forma solita, avranno delle forme geometriche al posto della testa del birillo.  </a:t>
            </a:r>
          </a:p>
        </p:txBody>
      </p:sp>
      <p:pic>
        <p:nvPicPr>
          <p:cNvPr id="3" name="Immagine 2">
            <a:extLst>
              <a:ext uri="{FF2B5EF4-FFF2-40B4-BE49-F238E27FC236}">
                <a16:creationId xmlns:a16="http://schemas.microsoft.com/office/drawing/2014/main" id="{D5727E76-760E-43AB-96B2-E949AC23F8A8}"/>
              </a:ext>
            </a:extLst>
          </p:cNvPr>
          <p:cNvPicPr>
            <a:picLocks noChangeAspect="1"/>
          </p:cNvPicPr>
          <p:nvPr/>
        </p:nvPicPr>
        <p:blipFill>
          <a:blip r:embed="rId2"/>
          <a:stretch>
            <a:fillRect/>
          </a:stretch>
        </p:blipFill>
        <p:spPr>
          <a:xfrm>
            <a:off x="3119072" y="258325"/>
            <a:ext cx="2657220" cy="2243391"/>
          </a:xfrm>
          <a:prstGeom prst="rect">
            <a:avLst/>
          </a:prstGeom>
        </p:spPr>
      </p:pic>
    </p:spTree>
    <p:extLst>
      <p:ext uri="{BB962C8B-B14F-4D97-AF65-F5344CB8AC3E}">
        <p14:creationId xmlns:p14="http://schemas.microsoft.com/office/powerpoint/2010/main" val="23482170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5CF10417-FB24-43F2-8EB8-718B58960EC5}"/>
              </a:ext>
            </a:extLst>
          </p:cNvPr>
          <p:cNvSpPr txBox="1"/>
          <p:nvPr/>
        </p:nvSpPr>
        <p:spPr>
          <a:xfrm>
            <a:off x="9859618" y="1352410"/>
            <a:ext cx="1683026" cy="461665"/>
          </a:xfrm>
          <a:prstGeom prst="rect">
            <a:avLst/>
          </a:prstGeom>
          <a:noFill/>
        </p:spPr>
        <p:txBody>
          <a:bodyPr wrap="square" rtlCol="0">
            <a:spAutoFit/>
          </a:bodyPr>
          <a:lstStyle/>
          <a:p>
            <a:r>
              <a:rPr lang="it-IT" sz="2400" i="1" dirty="0"/>
              <a:t>10.00-10.30</a:t>
            </a:r>
          </a:p>
        </p:txBody>
      </p:sp>
      <p:sp>
        <p:nvSpPr>
          <p:cNvPr id="5" name="Titolo 4">
            <a:extLst>
              <a:ext uri="{FF2B5EF4-FFF2-40B4-BE49-F238E27FC236}">
                <a16:creationId xmlns:a16="http://schemas.microsoft.com/office/drawing/2014/main" id="{4E47B49A-5283-4D1E-AA3D-C35F0160BBB8}"/>
              </a:ext>
            </a:extLst>
          </p:cNvPr>
          <p:cNvSpPr txBox="1">
            <a:spLocks/>
          </p:cNvSpPr>
          <p:nvPr/>
        </p:nvSpPr>
        <p:spPr>
          <a:xfrm>
            <a:off x="1653210" y="251791"/>
            <a:ext cx="1013142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it-IT" sz="6000" dirty="0">
                <a:effectLst>
                  <a:outerShdw blurRad="38100" dist="38100" dir="2700000" algn="tl">
                    <a:srgbClr val="000000">
                      <a:alpha val="43137"/>
                    </a:srgbClr>
                  </a:outerShdw>
                </a:effectLst>
              </a:rPr>
              <a:t>venerdì</a:t>
            </a:r>
          </a:p>
        </p:txBody>
      </p:sp>
      <p:sp>
        <p:nvSpPr>
          <p:cNvPr id="2" name="CasellaDiTesto 1">
            <a:extLst>
              <a:ext uri="{FF2B5EF4-FFF2-40B4-BE49-F238E27FC236}">
                <a16:creationId xmlns:a16="http://schemas.microsoft.com/office/drawing/2014/main" id="{AD0F3609-DC3D-470A-A05F-89F4969835C1}"/>
              </a:ext>
            </a:extLst>
          </p:cNvPr>
          <p:cNvSpPr txBox="1"/>
          <p:nvPr/>
        </p:nvSpPr>
        <p:spPr>
          <a:xfrm>
            <a:off x="447121" y="1004955"/>
            <a:ext cx="9677539" cy="2862322"/>
          </a:xfrm>
          <a:prstGeom prst="rect">
            <a:avLst/>
          </a:prstGeom>
          <a:noFill/>
        </p:spPr>
        <p:txBody>
          <a:bodyPr wrap="square" rtlCol="0">
            <a:spAutoFit/>
          </a:bodyPr>
          <a:lstStyle/>
          <a:p>
            <a:r>
              <a:rPr lang="it-IT" sz="2000" dirty="0">
                <a:latin typeface="Times New Roman" panose="02020603050405020304" pitchFamily="18" charset="0"/>
                <a:cs typeface="Times New Roman" panose="02020603050405020304" pitchFamily="18" charset="0"/>
              </a:rPr>
              <a:t>MERENDA:</a:t>
            </a:r>
          </a:p>
          <a:p>
            <a:endParaRPr lang="it-IT" sz="2000" dirty="0">
              <a:latin typeface="Times New Roman" panose="02020603050405020304" pitchFamily="18" charset="0"/>
              <a:cs typeface="Times New Roman" panose="02020603050405020304" pitchFamily="18" charset="0"/>
            </a:endParaRPr>
          </a:p>
          <a:p>
            <a:r>
              <a:rPr lang="it-IT" sz="2000" dirty="0">
                <a:latin typeface="Times New Roman" panose="02020603050405020304" pitchFamily="18" charset="0"/>
                <a:cs typeface="Times New Roman" panose="02020603050405020304" pitchFamily="18" charset="0"/>
              </a:rPr>
              <a:t>Considerando che il venerdì sarà il giorno conclusivo, le merende verteranno sui principali argomenti della settimana:</a:t>
            </a:r>
          </a:p>
          <a:p>
            <a:pPr marL="342900" indent="-342900">
              <a:buFont typeface="Wingdings" panose="05000000000000000000" pitchFamily="2" charset="2"/>
              <a:buChar char="Ø"/>
            </a:pPr>
            <a:r>
              <a:rPr lang="it-IT" sz="2000" dirty="0">
                <a:latin typeface="Times New Roman" panose="02020603050405020304" pitchFamily="18" charset="0"/>
                <a:cs typeface="Times New Roman" panose="02020603050405020304" pitchFamily="18" charset="0"/>
              </a:rPr>
              <a:t>«Torta toro» con la tipica forma a ciambella al gusto di cioccolata e vaniglia;</a:t>
            </a:r>
          </a:p>
          <a:p>
            <a:pPr marL="342900" indent="-342900">
              <a:buFont typeface="Wingdings" panose="05000000000000000000" pitchFamily="2" charset="2"/>
              <a:buChar char="Ø"/>
            </a:pPr>
            <a:endParaRPr lang="it-IT" sz="20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r>
              <a:rPr lang="it-IT" sz="2000" dirty="0">
                <a:latin typeface="Times New Roman" panose="02020603050405020304" pitchFamily="18" charset="0"/>
                <a:cs typeface="Times New Roman" panose="02020603050405020304" pitchFamily="18" charset="0"/>
              </a:rPr>
              <a:t>Muffin numerici e simbolici;</a:t>
            </a:r>
          </a:p>
          <a:p>
            <a:pPr marL="342900" indent="-342900">
              <a:buFont typeface="Wingdings" panose="05000000000000000000" pitchFamily="2" charset="2"/>
              <a:buChar char="Ø"/>
            </a:pPr>
            <a:endParaRPr lang="it-IT" sz="20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r>
              <a:rPr lang="it-IT" sz="2000" dirty="0">
                <a:latin typeface="Times New Roman" panose="02020603050405020304" pitchFamily="18" charset="0"/>
                <a:cs typeface="Times New Roman" panose="02020603050405020304" pitchFamily="18" charset="0"/>
              </a:rPr>
              <a:t>Verrà riproposto un misto di stuzzichini e salatini già assaporati precedentemente.</a:t>
            </a:r>
          </a:p>
        </p:txBody>
      </p:sp>
      <p:pic>
        <p:nvPicPr>
          <p:cNvPr id="6" name="Immagine 5">
            <a:extLst>
              <a:ext uri="{FF2B5EF4-FFF2-40B4-BE49-F238E27FC236}">
                <a16:creationId xmlns:a16="http://schemas.microsoft.com/office/drawing/2014/main" id="{2069B2A7-0364-4FEA-8AB9-B0569BB6132F}"/>
              </a:ext>
            </a:extLst>
          </p:cNvPr>
          <p:cNvPicPr>
            <a:picLocks noChangeAspect="1"/>
          </p:cNvPicPr>
          <p:nvPr/>
        </p:nvPicPr>
        <p:blipFill rotWithShape="1">
          <a:blip r:embed="rId2"/>
          <a:srcRect l="13333" t="-756" r="9952" b="-1"/>
          <a:stretch/>
        </p:blipFill>
        <p:spPr>
          <a:xfrm rot="5400000">
            <a:off x="6698902" y="3887297"/>
            <a:ext cx="2677152" cy="2637113"/>
          </a:xfrm>
          <a:prstGeom prst="rect">
            <a:avLst/>
          </a:prstGeom>
        </p:spPr>
      </p:pic>
      <p:pic>
        <p:nvPicPr>
          <p:cNvPr id="8" name="Immagine 7">
            <a:extLst>
              <a:ext uri="{FF2B5EF4-FFF2-40B4-BE49-F238E27FC236}">
                <a16:creationId xmlns:a16="http://schemas.microsoft.com/office/drawing/2014/main" id="{6E060C10-0294-4212-8099-F5C87F1D5605}"/>
              </a:ext>
            </a:extLst>
          </p:cNvPr>
          <p:cNvPicPr>
            <a:picLocks noChangeAspect="1"/>
          </p:cNvPicPr>
          <p:nvPr/>
        </p:nvPicPr>
        <p:blipFill rotWithShape="1">
          <a:blip r:embed="rId3"/>
          <a:srcRect l="14654" t="2077" r="16328" b="1"/>
          <a:stretch/>
        </p:blipFill>
        <p:spPr>
          <a:xfrm rot="5400000">
            <a:off x="2303047" y="3781689"/>
            <a:ext cx="2670311" cy="2841487"/>
          </a:xfrm>
          <a:prstGeom prst="rect">
            <a:avLst/>
          </a:prstGeom>
        </p:spPr>
      </p:pic>
    </p:spTree>
    <p:extLst>
      <p:ext uri="{BB962C8B-B14F-4D97-AF65-F5344CB8AC3E}">
        <p14:creationId xmlns:p14="http://schemas.microsoft.com/office/powerpoint/2010/main" val="32057615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627F9A06-A7E5-4BCD-836F-34F5EEE4E26B}"/>
              </a:ext>
            </a:extLst>
          </p:cNvPr>
          <p:cNvPicPr>
            <a:picLocks noChangeAspect="1"/>
          </p:cNvPicPr>
          <p:nvPr/>
        </p:nvPicPr>
        <p:blipFill>
          <a:blip r:embed="rId2"/>
          <a:stretch>
            <a:fillRect/>
          </a:stretch>
        </p:blipFill>
        <p:spPr>
          <a:xfrm>
            <a:off x="647373" y="410817"/>
            <a:ext cx="7364399" cy="4028661"/>
          </a:xfrm>
          <a:prstGeom prst="rect">
            <a:avLst/>
          </a:prstGeom>
        </p:spPr>
      </p:pic>
      <p:sp>
        <p:nvSpPr>
          <p:cNvPr id="4" name="CasellaDiTesto 3">
            <a:extLst>
              <a:ext uri="{FF2B5EF4-FFF2-40B4-BE49-F238E27FC236}">
                <a16:creationId xmlns:a16="http://schemas.microsoft.com/office/drawing/2014/main" id="{5CF10417-FB24-43F2-8EB8-718B58960EC5}"/>
              </a:ext>
            </a:extLst>
          </p:cNvPr>
          <p:cNvSpPr txBox="1"/>
          <p:nvPr/>
        </p:nvSpPr>
        <p:spPr>
          <a:xfrm>
            <a:off x="9793357" y="1352410"/>
            <a:ext cx="1815548" cy="461665"/>
          </a:xfrm>
          <a:prstGeom prst="rect">
            <a:avLst/>
          </a:prstGeom>
          <a:noFill/>
        </p:spPr>
        <p:txBody>
          <a:bodyPr wrap="square" rtlCol="0">
            <a:spAutoFit/>
          </a:bodyPr>
          <a:lstStyle/>
          <a:p>
            <a:r>
              <a:rPr lang="it-IT" sz="2400" i="1" dirty="0"/>
              <a:t>10.30-12.30</a:t>
            </a:r>
          </a:p>
        </p:txBody>
      </p:sp>
      <p:sp>
        <p:nvSpPr>
          <p:cNvPr id="5" name="Titolo 4">
            <a:extLst>
              <a:ext uri="{FF2B5EF4-FFF2-40B4-BE49-F238E27FC236}">
                <a16:creationId xmlns:a16="http://schemas.microsoft.com/office/drawing/2014/main" id="{4E47B49A-5283-4D1E-AA3D-C35F0160BBB8}"/>
              </a:ext>
            </a:extLst>
          </p:cNvPr>
          <p:cNvSpPr txBox="1">
            <a:spLocks/>
          </p:cNvSpPr>
          <p:nvPr/>
        </p:nvSpPr>
        <p:spPr>
          <a:xfrm>
            <a:off x="1653210" y="251791"/>
            <a:ext cx="1013142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it-IT" sz="6000" dirty="0">
                <a:effectLst>
                  <a:outerShdw blurRad="38100" dist="38100" dir="2700000" algn="tl">
                    <a:srgbClr val="000000">
                      <a:alpha val="43137"/>
                    </a:srgbClr>
                  </a:outerShdw>
                </a:effectLst>
              </a:rPr>
              <a:t>venerdì</a:t>
            </a:r>
          </a:p>
        </p:txBody>
      </p:sp>
      <p:sp>
        <p:nvSpPr>
          <p:cNvPr id="2" name="CasellaDiTesto 1">
            <a:extLst>
              <a:ext uri="{FF2B5EF4-FFF2-40B4-BE49-F238E27FC236}">
                <a16:creationId xmlns:a16="http://schemas.microsoft.com/office/drawing/2014/main" id="{941CB792-38D0-4C3F-A3B8-2B01F2723D25}"/>
              </a:ext>
            </a:extLst>
          </p:cNvPr>
          <p:cNvSpPr txBox="1"/>
          <p:nvPr/>
        </p:nvSpPr>
        <p:spPr>
          <a:xfrm>
            <a:off x="647373" y="4724489"/>
            <a:ext cx="11065565" cy="1323439"/>
          </a:xfrm>
          <a:prstGeom prst="rect">
            <a:avLst/>
          </a:prstGeom>
          <a:noFill/>
        </p:spPr>
        <p:txBody>
          <a:bodyPr wrap="square" rtlCol="0">
            <a:spAutoFit/>
          </a:bodyPr>
          <a:lstStyle/>
          <a:p>
            <a:r>
              <a:rPr lang="it-IT" sz="2000" dirty="0">
                <a:latin typeface="Times New Roman" panose="02020603050405020304" pitchFamily="18" charset="0"/>
                <a:cs typeface="Times New Roman" panose="02020603050405020304" pitchFamily="18" charset="0"/>
              </a:rPr>
              <a:t>Dopo la merenda, il clima si farà più magico. I bambini entreranno nello spazio chiuso, il quale, durante la mattinata è stato allestito come un grande stand nel quale alcuni animatori saranno dei prestigiatori. Essi saranno dietro un tavolo e svolgeranno delle magie ai bambini. La capacità dell’animatore starà nel far sorprendere i ragazzi e nel fare in modo che loro siano in grado di replicare la magia!</a:t>
            </a:r>
          </a:p>
        </p:txBody>
      </p:sp>
    </p:spTree>
    <p:extLst>
      <p:ext uri="{BB962C8B-B14F-4D97-AF65-F5344CB8AC3E}">
        <p14:creationId xmlns:p14="http://schemas.microsoft.com/office/powerpoint/2010/main" val="13661867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5CF10417-FB24-43F2-8EB8-718B58960EC5}"/>
              </a:ext>
            </a:extLst>
          </p:cNvPr>
          <p:cNvSpPr txBox="1"/>
          <p:nvPr/>
        </p:nvSpPr>
        <p:spPr>
          <a:xfrm>
            <a:off x="9793358" y="1352410"/>
            <a:ext cx="1669774" cy="461665"/>
          </a:xfrm>
          <a:prstGeom prst="rect">
            <a:avLst/>
          </a:prstGeom>
          <a:noFill/>
        </p:spPr>
        <p:txBody>
          <a:bodyPr wrap="square" rtlCol="0">
            <a:spAutoFit/>
          </a:bodyPr>
          <a:lstStyle/>
          <a:p>
            <a:r>
              <a:rPr lang="it-IT" sz="2400" i="1" dirty="0"/>
              <a:t>10.30-12.30</a:t>
            </a:r>
          </a:p>
        </p:txBody>
      </p:sp>
      <p:sp>
        <p:nvSpPr>
          <p:cNvPr id="5" name="Titolo 4">
            <a:extLst>
              <a:ext uri="{FF2B5EF4-FFF2-40B4-BE49-F238E27FC236}">
                <a16:creationId xmlns:a16="http://schemas.microsoft.com/office/drawing/2014/main" id="{4E47B49A-5283-4D1E-AA3D-C35F0160BBB8}"/>
              </a:ext>
            </a:extLst>
          </p:cNvPr>
          <p:cNvSpPr txBox="1">
            <a:spLocks/>
          </p:cNvSpPr>
          <p:nvPr/>
        </p:nvSpPr>
        <p:spPr>
          <a:xfrm>
            <a:off x="1653210" y="251791"/>
            <a:ext cx="1013142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it-IT" sz="6000" dirty="0">
                <a:effectLst>
                  <a:outerShdw blurRad="38100" dist="38100" dir="2700000" algn="tl">
                    <a:srgbClr val="000000">
                      <a:alpha val="43137"/>
                    </a:srgbClr>
                  </a:outerShdw>
                </a:effectLst>
              </a:rPr>
              <a:t>venerdì</a:t>
            </a:r>
          </a:p>
        </p:txBody>
      </p:sp>
      <p:sp>
        <p:nvSpPr>
          <p:cNvPr id="10" name="CasellaDiTesto 9">
            <a:extLst>
              <a:ext uri="{FF2B5EF4-FFF2-40B4-BE49-F238E27FC236}">
                <a16:creationId xmlns:a16="http://schemas.microsoft.com/office/drawing/2014/main" id="{DAAD523C-98B1-4478-A85D-031DF83D0A31}"/>
              </a:ext>
            </a:extLst>
          </p:cNvPr>
          <p:cNvSpPr txBox="1"/>
          <p:nvPr/>
        </p:nvSpPr>
        <p:spPr>
          <a:xfrm>
            <a:off x="586548" y="2199077"/>
            <a:ext cx="11198087" cy="2862322"/>
          </a:xfrm>
          <a:prstGeom prst="rect">
            <a:avLst/>
          </a:prstGeom>
          <a:noFill/>
        </p:spPr>
        <p:txBody>
          <a:bodyPr wrap="square" rtlCol="0">
            <a:spAutoFit/>
          </a:bodyPr>
          <a:lstStyle/>
          <a:p>
            <a:r>
              <a:rPr lang="it-IT" sz="2000" dirty="0">
                <a:latin typeface="Times New Roman" panose="02020603050405020304" pitchFamily="18" charset="0"/>
                <a:cs typeface="Times New Roman" panose="02020603050405020304" pitchFamily="18" charset="0"/>
              </a:rPr>
              <a:t>MAGIA1: IL MAGICO 9</a:t>
            </a:r>
          </a:p>
          <a:p>
            <a:r>
              <a:rPr lang="it-IT" sz="2000" u="sng" dirty="0">
                <a:latin typeface="Times New Roman" panose="02020603050405020304" pitchFamily="18" charset="0"/>
                <a:cs typeface="Times New Roman" panose="02020603050405020304" pitchFamily="18" charset="0"/>
              </a:rPr>
              <a:t>Esecuzione</a:t>
            </a:r>
            <a:r>
              <a:rPr lang="it-IT" sz="2000" dirty="0">
                <a:latin typeface="Times New Roman" panose="02020603050405020304" pitchFamily="18" charset="0"/>
                <a:cs typeface="Times New Roman" panose="02020603050405020304" pitchFamily="18" charset="0"/>
              </a:rPr>
              <a:t>: bisognerà seguire 3 passi:</a:t>
            </a:r>
          </a:p>
          <a:p>
            <a:pPr marL="342900" indent="-342900">
              <a:buFont typeface="+mj-lt"/>
              <a:buAutoNum type="alphaUcPeriod"/>
            </a:pPr>
            <a:r>
              <a:rPr lang="it-IT" sz="2000" dirty="0">
                <a:latin typeface="Times New Roman" panose="02020603050405020304" pitchFamily="18" charset="0"/>
                <a:cs typeface="Times New Roman" panose="02020603050405020304" pitchFamily="18" charset="0"/>
              </a:rPr>
              <a:t>Pensare a un numero intero composto da due sole cifre (ad esempio: 85);</a:t>
            </a:r>
          </a:p>
          <a:p>
            <a:pPr marL="342900" indent="-342900">
              <a:buFont typeface="+mj-lt"/>
              <a:buAutoNum type="alphaUcPeriod"/>
            </a:pPr>
            <a:r>
              <a:rPr lang="it-IT" sz="2000" dirty="0">
                <a:latin typeface="Times New Roman" panose="02020603050405020304" pitchFamily="18" charset="0"/>
                <a:cs typeface="Times New Roman" panose="02020603050405020304" pitchFamily="18" charset="0"/>
              </a:rPr>
              <a:t>eseguire la somma di queste due cifre (85 </a:t>
            </a:r>
            <a:r>
              <a:rPr lang="it-IT" sz="2000" dirty="0">
                <a:latin typeface="Times New Roman" panose="02020603050405020304" pitchFamily="18" charset="0"/>
                <a:cs typeface="Times New Roman" panose="02020603050405020304" pitchFamily="18" charset="0"/>
                <a:sym typeface="Wingdings" panose="05000000000000000000" pitchFamily="2" charset="2"/>
              </a:rPr>
              <a:t></a:t>
            </a:r>
            <a:r>
              <a:rPr lang="it-IT" sz="2000" dirty="0">
                <a:latin typeface="Times New Roman" panose="02020603050405020304" pitchFamily="18" charset="0"/>
                <a:cs typeface="Times New Roman" panose="02020603050405020304" pitchFamily="18" charset="0"/>
              </a:rPr>
              <a:t>8+5 = 13);</a:t>
            </a:r>
          </a:p>
          <a:p>
            <a:pPr marL="342900" indent="-342900">
              <a:buFont typeface="+mj-lt"/>
              <a:buAutoNum type="alphaUcPeriod"/>
            </a:pPr>
            <a:r>
              <a:rPr lang="it-IT" sz="2000" dirty="0">
                <a:latin typeface="Times New Roman" panose="02020603050405020304" pitchFamily="18" charset="0"/>
                <a:cs typeface="Times New Roman" panose="02020603050405020304" pitchFamily="18" charset="0"/>
              </a:rPr>
              <a:t>sottrarre il risultato così ottenuto dal numero scelto prima (85–13 = 72);</a:t>
            </a:r>
          </a:p>
          <a:p>
            <a:pPr marL="342900" indent="-342900">
              <a:buFont typeface="+mj-lt"/>
              <a:buAutoNum type="alphaUcPeriod"/>
            </a:pPr>
            <a:r>
              <a:rPr lang="it-IT" sz="2000" dirty="0">
                <a:latin typeface="Times New Roman" panose="02020603050405020304" pitchFamily="18" charset="0"/>
                <a:cs typeface="Times New Roman" panose="02020603050405020304" pitchFamily="18" charset="0"/>
              </a:rPr>
              <a:t>se come risultato è venuto un numero composto da una sola cifra fermarsi qui; altrimenti, eseguire la somma delle sue cifre (72 </a:t>
            </a:r>
            <a:r>
              <a:rPr lang="it-IT" sz="2000" dirty="0">
                <a:latin typeface="Times New Roman" panose="02020603050405020304" pitchFamily="18" charset="0"/>
                <a:cs typeface="Times New Roman" panose="02020603050405020304" pitchFamily="18" charset="0"/>
                <a:sym typeface="Wingdings" panose="05000000000000000000" pitchFamily="2" charset="2"/>
              </a:rPr>
              <a:t></a:t>
            </a:r>
            <a:r>
              <a:rPr lang="it-IT" sz="2000" dirty="0">
                <a:latin typeface="Times New Roman" panose="02020603050405020304" pitchFamily="18" charset="0"/>
                <a:cs typeface="Times New Roman" panose="02020603050405020304" pitchFamily="18" charset="0"/>
              </a:rPr>
              <a:t> 7+2 =9). </a:t>
            </a:r>
          </a:p>
          <a:p>
            <a:r>
              <a:rPr lang="it-IT" sz="2000" dirty="0">
                <a:latin typeface="Times New Roman" panose="02020603050405020304" pitchFamily="18" charset="0"/>
                <a:cs typeface="Times New Roman" panose="02020603050405020304" pitchFamily="18" charset="0"/>
              </a:rPr>
              <a:t>A questo punto, verrà chiesto ai bambini di dire in coro il risultato ottenuto. La sorpresa starà nel fatto che tutti diranno il numero 9.</a:t>
            </a:r>
            <a:endParaRPr lang="it-IT" sz="2000"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17501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5CF10417-FB24-43F2-8EB8-718B58960EC5}"/>
              </a:ext>
            </a:extLst>
          </p:cNvPr>
          <p:cNvSpPr txBox="1"/>
          <p:nvPr/>
        </p:nvSpPr>
        <p:spPr>
          <a:xfrm>
            <a:off x="9793358" y="1352410"/>
            <a:ext cx="1683026" cy="461665"/>
          </a:xfrm>
          <a:prstGeom prst="rect">
            <a:avLst/>
          </a:prstGeom>
          <a:noFill/>
        </p:spPr>
        <p:txBody>
          <a:bodyPr wrap="square" rtlCol="0">
            <a:spAutoFit/>
          </a:bodyPr>
          <a:lstStyle/>
          <a:p>
            <a:r>
              <a:rPr lang="it-IT" sz="2400" i="1" dirty="0"/>
              <a:t>10.30-12.30</a:t>
            </a:r>
          </a:p>
        </p:txBody>
      </p:sp>
      <p:sp>
        <p:nvSpPr>
          <p:cNvPr id="5" name="Titolo 4">
            <a:extLst>
              <a:ext uri="{FF2B5EF4-FFF2-40B4-BE49-F238E27FC236}">
                <a16:creationId xmlns:a16="http://schemas.microsoft.com/office/drawing/2014/main" id="{4E47B49A-5283-4D1E-AA3D-C35F0160BBB8}"/>
              </a:ext>
            </a:extLst>
          </p:cNvPr>
          <p:cNvSpPr txBox="1">
            <a:spLocks/>
          </p:cNvSpPr>
          <p:nvPr/>
        </p:nvSpPr>
        <p:spPr>
          <a:xfrm>
            <a:off x="1653210" y="251791"/>
            <a:ext cx="1013142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it-IT" sz="6000" dirty="0">
                <a:effectLst>
                  <a:outerShdw blurRad="38100" dist="38100" dir="2700000" algn="tl">
                    <a:srgbClr val="000000">
                      <a:alpha val="43137"/>
                    </a:srgbClr>
                  </a:outerShdw>
                </a:effectLst>
              </a:rPr>
              <a:t>venerdì</a:t>
            </a:r>
          </a:p>
        </p:txBody>
      </p:sp>
      <p:sp>
        <p:nvSpPr>
          <p:cNvPr id="6" name="CasellaDiTesto 5">
            <a:extLst>
              <a:ext uri="{FF2B5EF4-FFF2-40B4-BE49-F238E27FC236}">
                <a16:creationId xmlns:a16="http://schemas.microsoft.com/office/drawing/2014/main" id="{4C2A86AD-1A54-4AB7-875E-B0AA72F82742}"/>
              </a:ext>
            </a:extLst>
          </p:cNvPr>
          <p:cNvSpPr txBox="1"/>
          <p:nvPr/>
        </p:nvSpPr>
        <p:spPr>
          <a:xfrm>
            <a:off x="92766" y="2149019"/>
            <a:ext cx="11940211" cy="4708981"/>
          </a:xfrm>
          <a:prstGeom prst="rect">
            <a:avLst/>
          </a:prstGeom>
          <a:noFill/>
        </p:spPr>
        <p:txBody>
          <a:bodyPr wrap="square" rtlCol="0">
            <a:spAutoFit/>
          </a:bodyPr>
          <a:lstStyle/>
          <a:p>
            <a:r>
              <a:rPr lang="it-IT" sz="2000" dirty="0">
                <a:latin typeface="Times New Roman" panose="02020603050405020304" pitchFamily="18" charset="0"/>
                <a:cs typeface="Times New Roman" panose="02020603050405020304" pitchFamily="18" charset="0"/>
              </a:rPr>
              <a:t>MAGIA2: TOMBOLA</a:t>
            </a:r>
          </a:p>
          <a:p>
            <a:r>
              <a:rPr lang="it-IT" sz="2000" u="sng" dirty="0">
                <a:latin typeface="Times New Roman" panose="02020603050405020304" pitchFamily="18" charset="0"/>
                <a:cs typeface="Times New Roman" panose="02020603050405020304" pitchFamily="18" charset="0"/>
              </a:rPr>
              <a:t>Esecuzione</a:t>
            </a:r>
            <a:r>
              <a:rPr lang="it-IT" sz="2000" dirty="0">
                <a:latin typeface="Times New Roman" panose="02020603050405020304" pitchFamily="18" charset="0"/>
                <a:cs typeface="Times New Roman" panose="02020603050405020304" pitchFamily="18" charset="0"/>
              </a:rPr>
              <a:t>: L’animatore scriverà il numero 9 su un foglio di carta (senza farlo vedere al pubblico); poi, lo ripiegherà e lo inserirà in una busta.</a:t>
            </a:r>
          </a:p>
          <a:p>
            <a:r>
              <a:rPr lang="it-IT" sz="2000" dirty="0">
                <a:latin typeface="Times New Roman" panose="02020603050405020304" pitchFamily="18" charset="0"/>
                <a:cs typeface="Times New Roman" panose="02020603050405020304" pitchFamily="18" charset="0"/>
              </a:rPr>
              <a:t>Posizionerà sul tavolo un tabellone della Tombola e chiamerà un bambino dandogli la seguente serie di istruzioni:</a:t>
            </a:r>
          </a:p>
          <a:p>
            <a:pPr marL="342900" indent="-342900">
              <a:buFont typeface="+mj-lt"/>
              <a:buAutoNum type="alphaUcPeriod"/>
            </a:pPr>
            <a:r>
              <a:rPr lang="it-IT" sz="2000" dirty="0">
                <a:latin typeface="Times New Roman" panose="02020603050405020304" pitchFamily="18" charset="0"/>
                <a:cs typeface="Times New Roman" panose="02020603050405020304" pitchFamily="18" charset="0"/>
              </a:rPr>
              <a:t>Posiziona uno stuzzicadenti sul tabellone, in un punto a tua scelta, in modo da toccare tre numeri (ad esempio: 87, 88 e 89);</a:t>
            </a:r>
          </a:p>
          <a:p>
            <a:pPr marL="342900" indent="-342900">
              <a:buFont typeface="+mj-lt"/>
              <a:buAutoNum type="alphaUcPeriod"/>
            </a:pPr>
            <a:r>
              <a:rPr lang="it-IT" sz="2000" dirty="0">
                <a:latin typeface="Times New Roman" panose="02020603050405020304" pitchFamily="18" charset="0"/>
                <a:cs typeface="Times New Roman" panose="02020603050405020304" pitchFamily="18" charset="0"/>
              </a:rPr>
              <a:t>esegui la somma delle cifre dei tre numeri (nel nostro caso: 8+7+8+8+8+9 = 48);</a:t>
            </a:r>
          </a:p>
          <a:p>
            <a:pPr marL="342900" indent="-342900">
              <a:buFont typeface="+mj-lt"/>
              <a:buAutoNum type="alphaUcPeriod"/>
            </a:pPr>
            <a:r>
              <a:rPr lang="it-IT" sz="2000" dirty="0">
                <a:latin typeface="Times New Roman" panose="02020603050405020304" pitchFamily="18" charset="0"/>
                <a:cs typeface="Times New Roman" panose="02020603050405020304" pitchFamily="18" charset="0"/>
              </a:rPr>
              <a:t>posiziona lo stuzzicadenti in un altro punto del cartellone, in modo da toccare tre nuovi numeri (ad esempio: 27, 36 e 45);</a:t>
            </a:r>
          </a:p>
          <a:p>
            <a:pPr marL="342900" indent="-342900">
              <a:buFont typeface="+mj-lt"/>
              <a:buAutoNum type="alphaUcPeriod"/>
            </a:pPr>
            <a:r>
              <a:rPr lang="it-IT" sz="2000" dirty="0">
                <a:latin typeface="Times New Roman" panose="02020603050405020304" pitchFamily="18" charset="0"/>
                <a:cs typeface="Times New Roman" panose="02020603050405020304" pitchFamily="18" charset="0"/>
              </a:rPr>
              <a:t> esegui, anche questa volta, la somma delle cifre dei tre numeri scelti (nel nostro caso: 2+7+3+6+4+5 = 27).</a:t>
            </a:r>
          </a:p>
          <a:p>
            <a:pPr marL="342900" indent="-342900">
              <a:buFont typeface="+mj-lt"/>
              <a:buAutoNum type="alphaUcPeriod"/>
            </a:pPr>
            <a:r>
              <a:rPr lang="it-IT" sz="2000" dirty="0">
                <a:latin typeface="Times New Roman" panose="02020603050405020304" pitchFamily="18" charset="0"/>
                <a:cs typeface="Times New Roman" panose="02020603050405020304" pitchFamily="18" charset="0"/>
              </a:rPr>
              <a:t>esegui il prodotto tra i due risultati così ottenuti (nel nostro caso: 48x27 = 1296);</a:t>
            </a:r>
          </a:p>
          <a:p>
            <a:pPr marL="342900" indent="-342900">
              <a:buFont typeface="+mj-lt"/>
              <a:buAutoNum type="alphaUcPeriod"/>
            </a:pPr>
            <a:r>
              <a:rPr lang="it-IT" sz="2000" dirty="0">
                <a:latin typeface="Times New Roman" panose="02020603050405020304" pitchFamily="18" charset="0"/>
                <a:cs typeface="Times New Roman" panose="02020603050405020304" pitchFamily="18" charset="0"/>
              </a:rPr>
              <a:t> esegui la somma delle cifre del numero così ottenuto, ripetendo eventualmente tale operazione, finché non ti rimane una sola cifra (nel nostro caso: 1+2+9+6 = 18; 1+8 = 9)</a:t>
            </a:r>
          </a:p>
          <a:p>
            <a:r>
              <a:rPr lang="it-IT" sz="2000" dirty="0">
                <a:latin typeface="Times New Roman" panose="02020603050405020304" pitchFamily="18" charset="0"/>
                <a:cs typeface="Times New Roman" panose="02020603050405020304" pitchFamily="18" charset="0"/>
              </a:rPr>
              <a:t>L’animatore aprirà poi la busta e mostrerà che aveva previsto proprio il numero 9.</a:t>
            </a:r>
          </a:p>
          <a:p>
            <a:endParaRPr lang="it-IT" sz="2000" dirty="0">
              <a:latin typeface="Times New Roman" panose="02020603050405020304" pitchFamily="18" charset="0"/>
              <a:cs typeface="Times New Roman" panose="02020603050405020304" pitchFamily="18" charset="0"/>
            </a:endParaRPr>
          </a:p>
        </p:txBody>
      </p:sp>
      <p:pic>
        <p:nvPicPr>
          <p:cNvPr id="2" name="Immagine 1">
            <a:extLst>
              <a:ext uri="{FF2B5EF4-FFF2-40B4-BE49-F238E27FC236}">
                <a16:creationId xmlns:a16="http://schemas.microsoft.com/office/drawing/2014/main" id="{BA8D06C8-6E36-455D-BF3D-716C21CDCEB2}"/>
              </a:ext>
            </a:extLst>
          </p:cNvPr>
          <p:cNvPicPr>
            <a:picLocks noChangeAspect="1"/>
          </p:cNvPicPr>
          <p:nvPr/>
        </p:nvPicPr>
        <p:blipFill>
          <a:blip r:embed="rId2"/>
          <a:stretch>
            <a:fillRect/>
          </a:stretch>
        </p:blipFill>
        <p:spPr>
          <a:xfrm>
            <a:off x="4585320" y="251791"/>
            <a:ext cx="2186541" cy="2195942"/>
          </a:xfrm>
          <a:prstGeom prst="rect">
            <a:avLst/>
          </a:prstGeom>
        </p:spPr>
      </p:pic>
    </p:spTree>
    <p:extLst>
      <p:ext uri="{BB962C8B-B14F-4D97-AF65-F5344CB8AC3E}">
        <p14:creationId xmlns:p14="http://schemas.microsoft.com/office/powerpoint/2010/main" val="31494487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5CF10417-FB24-43F2-8EB8-718B58960EC5}"/>
              </a:ext>
            </a:extLst>
          </p:cNvPr>
          <p:cNvSpPr txBox="1"/>
          <p:nvPr/>
        </p:nvSpPr>
        <p:spPr>
          <a:xfrm>
            <a:off x="9793357" y="1352410"/>
            <a:ext cx="1669773" cy="461665"/>
          </a:xfrm>
          <a:prstGeom prst="rect">
            <a:avLst/>
          </a:prstGeom>
          <a:noFill/>
        </p:spPr>
        <p:txBody>
          <a:bodyPr wrap="square" rtlCol="0">
            <a:spAutoFit/>
          </a:bodyPr>
          <a:lstStyle/>
          <a:p>
            <a:r>
              <a:rPr lang="it-IT" sz="2400" i="1" dirty="0"/>
              <a:t>10.30-12.30</a:t>
            </a:r>
          </a:p>
        </p:txBody>
      </p:sp>
      <p:sp>
        <p:nvSpPr>
          <p:cNvPr id="5" name="Titolo 4">
            <a:extLst>
              <a:ext uri="{FF2B5EF4-FFF2-40B4-BE49-F238E27FC236}">
                <a16:creationId xmlns:a16="http://schemas.microsoft.com/office/drawing/2014/main" id="{4E47B49A-5283-4D1E-AA3D-C35F0160BBB8}"/>
              </a:ext>
            </a:extLst>
          </p:cNvPr>
          <p:cNvSpPr txBox="1">
            <a:spLocks/>
          </p:cNvSpPr>
          <p:nvPr/>
        </p:nvSpPr>
        <p:spPr>
          <a:xfrm>
            <a:off x="1653210" y="251791"/>
            <a:ext cx="1013142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it-IT" sz="6000" dirty="0">
                <a:effectLst>
                  <a:outerShdw blurRad="38100" dist="38100" dir="2700000" algn="tl">
                    <a:srgbClr val="000000">
                      <a:alpha val="43137"/>
                    </a:srgbClr>
                  </a:outerShdw>
                </a:effectLst>
              </a:rPr>
              <a:t>venerdì</a:t>
            </a:r>
          </a:p>
        </p:txBody>
      </p:sp>
      <p:sp>
        <p:nvSpPr>
          <p:cNvPr id="2" name="CasellaDiTesto 1">
            <a:extLst>
              <a:ext uri="{FF2B5EF4-FFF2-40B4-BE49-F238E27FC236}">
                <a16:creationId xmlns:a16="http://schemas.microsoft.com/office/drawing/2014/main" id="{6013C256-7041-48FF-A824-2AEFE15597A3}"/>
              </a:ext>
            </a:extLst>
          </p:cNvPr>
          <p:cNvSpPr txBox="1"/>
          <p:nvPr/>
        </p:nvSpPr>
        <p:spPr>
          <a:xfrm>
            <a:off x="265044" y="2047068"/>
            <a:ext cx="11661913" cy="2862322"/>
          </a:xfrm>
          <a:prstGeom prst="rect">
            <a:avLst/>
          </a:prstGeom>
          <a:noFill/>
        </p:spPr>
        <p:txBody>
          <a:bodyPr wrap="square" rtlCol="0">
            <a:spAutoFit/>
          </a:bodyPr>
          <a:lstStyle/>
          <a:p>
            <a:r>
              <a:rPr lang="it-IT" sz="2000" dirty="0">
                <a:latin typeface="Times New Roman" panose="02020603050405020304" pitchFamily="18" charset="0"/>
                <a:cs typeface="Times New Roman" panose="02020603050405020304" pitchFamily="18" charset="0"/>
              </a:rPr>
              <a:t>MAGIA3: CALCOLO CON I PIEDI</a:t>
            </a:r>
          </a:p>
          <a:p>
            <a:r>
              <a:rPr lang="it-IT" sz="2000" u="sng" dirty="0">
                <a:latin typeface="Times New Roman" panose="02020603050405020304" pitchFamily="18" charset="0"/>
                <a:cs typeface="Times New Roman" panose="02020603050405020304" pitchFamily="18" charset="0"/>
              </a:rPr>
              <a:t>Esecuzione</a:t>
            </a:r>
            <a:r>
              <a:rPr lang="it-IT" sz="2000" dirty="0">
                <a:latin typeface="Times New Roman" panose="02020603050405020304" pitchFamily="18" charset="0"/>
                <a:cs typeface="Times New Roman" panose="02020603050405020304" pitchFamily="18" charset="0"/>
              </a:rPr>
              <a:t>: L’animatore impartirà al bambino le seguenti istruzioni :</a:t>
            </a:r>
          </a:p>
          <a:p>
            <a:pPr marL="342900" indent="-342900">
              <a:buFont typeface="+mj-lt"/>
              <a:buAutoNum type="alphaUcPeriod"/>
            </a:pPr>
            <a:r>
              <a:rPr lang="it-IT" sz="2000" dirty="0">
                <a:latin typeface="Times New Roman" panose="02020603050405020304" pitchFamily="18" charset="0"/>
                <a:cs typeface="Times New Roman" panose="02020603050405020304" pitchFamily="18" charset="0"/>
              </a:rPr>
              <a:t>scrivi il tuo numero di scarpe, senza prendere in considerazione eventuali mezze misure (per esempio: 39); </a:t>
            </a:r>
          </a:p>
          <a:p>
            <a:pPr marL="342900" indent="-342900">
              <a:buFont typeface="+mj-lt"/>
              <a:buAutoNum type="alphaUcPeriod"/>
            </a:pPr>
            <a:r>
              <a:rPr lang="it-IT" sz="2000" dirty="0">
                <a:latin typeface="Times New Roman" panose="02020603050405020304" pitchFamily="18" charset="0"/>
                <a:cs typeface="Times New Roman" panose="02020603050405020304" pitchFamily="18" charset="0"/>
              </a:rPr>
              <a:t>moltiplica per 100 questo numero (39x100 = 3900); </a:t>
            </a:r>
          </a:p>
          <a:p>
            <a:pPr marL="342900" indent="-342900">
              <a:buFont typeface="+mj-lt"/>
              <a:buAutoNum type="alphaUcPeriod"/>
            </a:pPr>
            <a:r>
              <a:rPr lang="it-IT" sz="2000" dirty="0">
                <a:latin typeface="Times New Roman" panose="02020603050405020304" pitchFamily="18" charset="0"/>
                <a:cs typeface="Times New Roman" panose="02020603050405020304" pitchFamily="18" charset="0"/>
              </a:rPr>
              <a:t>sottrai dal numero così ottenuto il tuo anno di nascita (per esempio: 1975 e, quindi: 3900-1975 = 1925);</a:t>
            </a:r>
          </a:p>
          <a:p>
            <a:r>
              <a:rPr lang="it-IT" sz="2000" dirty="0">
                <a:latin typeface="Times New Roman" panose="02020603050405020304" pitchFamily="18" charset="0"/>
                <a:cs typeface="Times New Roman" panose="02020603050405020304" pitchFamily="18" charset="0"/>
              </a:rPr>
              <a:t>A questo punto l’animatore chiederà al bambino di comunicare il risultato che ha ottenuto e riuscirà ad indovinare l’età e il numero di scarpe del suddetto.</a:t>
            </a:r>
            <a:br>
              <a:rPr lang="it-IT" sz="2000" dirty="0">
                <a:latin typeface="Times New Roman" panose="02020603050405020304" pitchFamily="18" charset="0"/>
                <a:cs typeface="Times New Roman" panose="02020603050405020304" pitchFamily="18" charset="0"/>
              </a:rPr>
            </a:br>
            <a:r>
              <a:rPr lang="it-IT" sz="2000" dirty="0">
                <a:latin typeface="Times New Roman" panose="02020603050405020304" pitchFamily="18" charset="0"/>
                <a:cs typeface="Times New Roman" panose="02020603050405020304" pitchFamily="18" charset="0"/>
              </a:rPr>
              <a:t>Infatti basterà sommare l’anno in corso al risultato ottenuto e si otterrà un numero a 4 cifre, le prime 2 indicheranno il numero di scarpe e le seconde l’età del bambino.</a:t>
            </a:r>
            <a:endParaRPr lang="it-IT" dirty="0"/>
          </a:p>
        </p:txBody>
      </p:sp>
    </p:spTree>
    <p:extLst>
      <p:ext uri="{BB962C8B-B14F-4D97-AF65-F5344CB8AC3E}">
        <p14:creationId xmlns:p14="http://schemas.microsoft.com/office/powerpoint/2010/main" val="35932914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9599E7FD-932F-4996-A426-FB8DEBB0363B}"/>
              </a:ext>
            </a:extLst>
          </p:cNvPr>
          <p:cNvPicPr>
            <a:picLocks noChangeAspect="1"/>
          </p:cNvPicPr>
          <p:nvPr/>
        </p:nvPicPr>
        <p:blipFill>
          <a:blip r:embed="rId2"/>
          <a:stretch>
            <a:fillRect/>
          </a:stretch>
        </p:blipFill>
        <p:spPr>
          <a:xfrm>
            <a:off x="345033" y="715235"/>
            <a:ext cx="7235209" cy="5589474"/>
          </a:xfrm>
          <a:prstGeom prst="rect">
            <a:avLst/>
          </a:prstGeom>
        </p:spPr>
      </p:pic>
      <p:sp>
        <p:nvSpPr>
          <p:cNvPr id="4" name="CasellaDiTesto 3">
            <a:extLst>
              <a:ext uri="{FF2B5EF4-FFF2-40B4-BE49-F238E27FC236}">
                <a16:creationId xmlns:a16="http://schemas.microsoft.com/office/drawing/2014/main" id="{5CF10417-FB24-43F2-8EB8-718B58960EC5}"/>
              </a:ext>
            </a:extLst>
          </p:cNvPr>
          <p:cNvSpPr txBox="1"/>
          <p:nvPr/>
        </p:nvSpPr>
        <p:spPr>
          <a:xfrm>
            <a:off x="9793356" y="1352410"/>
            <a:ext cx="1683027" cy="461665"/>
          </a:xfrm>
          <a:prstGeom prst="rect">
            <a:avLst/>
          </a:prstGeom>
          <a:noFill/>
        </p:spPr>
        <p:txBody>
          <a:bodyPr wrap="square" rtlCol="0">
            <a:spAutoFit/>
          </a:bodyPr>
          <a:lstStyle/>
          <a:p>
            <a:r>
              <a:rPr lang="it-IT" sz="2400" i="1" dirty="0"/>
              <a:t>10.30-12.30</a:t>
            </a:r>
          </a:p>
        </p:txBody>
      </p:sp>
      <p:sp>
        <p:nvSpPr>
          <p:cNvPr id="5" name="Titolo 4">
            <a:extLst>
              <a:ext uri="{FF2B5EF4-FFF2-40B4-BE49-F238E27FC236}">
                <a16:creationId xmlns:a16="http://schemas.microsoft.com/office/drawing/2014/main" id="{4E47B49A-5283-4D1E-AA3D-C35F0160BBB8}"/>
              </a:ext>
            </a:extLst>
          </p:cNvPr>
          <p:cNvSpPr txBox="1">
            <a:spLocks/>
          </p:cNvSpPr>
          <p:nvPr/>
        </p:nvSpPr>
        <p:spPr>
          <a:xfrm>
            <a:off x="1653210" y="251791"/>
            <a:ext cx="1013142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it-IT" sz="6000" dirty="0">
                <a:effectLst>
                  <a:outerShdw blurRad="38100" dist="38100" dir="2700000" algn="tl">
                    <a:srgbClr val="000000">
                      <a:alpha val="43137"/>
                    </a:srgbClr>
                  </a:outerShdw>
                </a:effectLst>
              </a:rPr>
              <a:t>venerdì</a:t>
            </a:r>
          </a:p>
        </p:txBody>
      </p:sp>
      <p:sp>
        <p:nvSpPr>
          <p:cNvPr id="2" name="CasellaDiTesto 1">
            <a:extLst>
              <a:ext uri="{FF2B5EF4-FFF2-40B4-BE49-F238E27FC236}">
                <a16:creationId xmlns:a16="http://schemas.microsoft.com/office/drawing/2014/main" id="{10F7897D-098A-445C-BAD4-30D3422BADF0}"/>
              </a:ext>
            </a:extLst>
          </p:cNvPr>
          <p:cNvSpPr txBox="1"/>
          <p:nvPr/>
        </p:nvSpPr>
        <p:spPr>
          <a:xfrm>
            <a:off x="345033" y="4981270"/>
            <a:ext cx="11714445" cy="1323439"/>
          </a:xfrm>
          <a:prstGeom prst="rect">
            <a:avLst/>
          </a:prstGeom>
          <a:noFill/>
        </p:spPr>
        <p:txBody>
          <a:bodyPr wrap="square" rtlCol="0">
            <a:spAutoFit/>
          </a:bodyPr>
          <a:lstStyle/>
          <a:p>
            <a:r>
              <a:rPr lang="it-IT" sz="2000" dirty="0">
                <a:latin typeface="Times New Roman" panose="02020603050405020304" pitchFamily="18" charset="0"/>
                <a:cs typeface="Times New Roman" panose="02020603050405020304" pitchFamily="18" charset="0"/>
              </a:rPr>
              <a:t>MAGIA4: BOLLE BOLLICINE</a:t>
            </a:r>
          </a:p>
          <a:p>
            <a:r>
              <a:rPr lang="it-IT" sz="2000" u="sng" dirty="0">
                <a:latin typeface="Times New Roman" panose="02020603050405020304" pitchFamily="18" charset="0"/>
                <a:cs typeface="Times New Roman" panose="02020603050405020304" pitchFamily="18" charset="0"/>
              </a:rPr>
              <a:t>Esecuzione</a:t>
            </a:r>
            <a:r>
              <a:rPr lang="it-IT" sz="2000" dirty="0">
                <a:latin typeface="Times New Roman" panose="02020603050405020304" pitchFamily="18" charset="0"/>
                <a:cs typeface="Times New Roman" panose="02020603050405020304" pitchFamily="18" charset="0"/>
              </a:rPr>
              <a:t>: Lo scopo di questo laboratorio sarà sorprendere i bambini facendo vedere che qualunque sia la formina da cui parta una bolla di sapone, il risultato sarà sempre una bolla sferica. Nonostante i bambini non potranno capire il perché, almeno si incuriosiranno e la considereranno come una magia.</a:t>
            </a:r>
          </a:p>
        </p:txBody>
      </p:sp>
    </p:spTree>
    <p:extLst>
      <p:ext uri="{BB962C8B-B14F-4D97-AF65-F5344CB8AC3E}">
        <p14:creationId xmlns:p14="http://schemas.microsoft.com/office/powerpoint/2010/main" val="26448037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5CF10417-FB24-43F2-8EB8-718B58960EC5}"/>
              </a:ext>
            </a:extLst>
          </p:cNvPr>
          <p:cNvSpPr txBox="1"/>
          <p:nvPr/>
        </p:nvSpPr>
        <p:spPr>
          <a:xfrm>
            <a:off x="9792234" y="1352410"/>
            <a:ext cx="1710653" cy="461665"/>
          </a:xfrm>
          <a:prstGeom prst="rect">
            <a:avLst/>
          </a:prstGeom>
          <a:noFill/>
        </p:spPr>
        <p:txBody>
          <a:bodyPr wrap="square" rtlCol="0">
            <a:spAutoFit/>
          </a:bodyPr>
          <a:lstStyle/>
          <a:p>
            <a:r>
              <a:rPr lang="it-IT" sz="2400" i="1" dirty="0"/>
              <a:t>10.30-12.30</a:t>
            </a:r>
          </a:p>
        </p:txBody>
      </p:sp>
      <p:sp>
        <p:nvSpPr>
          <p:cNvPr id="5" name="Titolo 4">
            <a:extLst>
              <a:ext uri="{FF2B5EF4-FFF2-40B4-BE49-F238E27FC236}">
                <a16:creationId xmlns:a16="http://schemas.microsoft.com/office/drawing/2014/main" id="{4E47B49A-5283-4D1E-AA3D-C35F0160BBB8}"/>
              </a:ext>
            </a:extLst>
          </p:cNvPr>
          <p:cNvSpPr txBox="1">
            <a:spLocks/>
          </p:cNvSpPr>
          <p:nvPr/>
        </p:nvSpPr>
        <p:spPr>
          <a:xfrm>
            <a:off x="1653210" y="251791"/>
            <a:ext cx="1013142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it-IT" sz="6000" dirty="0">
                <a:effectLst>
                  <a:outerShdw blurRad="38100" dist="38100" dir="2700000" algn="tl">
                    <a:srgbClr val="000000">
                      <a:alpha val="43137"/>
                    </a:srgbClr>
                  </a:outerShdw>
                </a:effectLst>
              </a:rPr>
              <a:t>venerdì</a:t>
            </a:r>
          </a:p>
        </p:txBody>
      </p:sp>
      <p:sp>
        <p:nvSpPr>
          <p:cNvPr id="2" name="CasellaDiTesto 1">
            <a:extLst>
              <a:ext uri="{FF2B5EF4-FFF2-40B4-BE49-F238E27FC236}">
                <a16:creationId xmlns:a16="http://schemas.microsoft.com/office/drawing/2014/main" id="{84E82E72-9E62-43FA-91D9-E712DBAE61EC}"/>
              </a:ext>
            </a:extLst>
          </p:cNvPr>
          <p:cNvSpPr txBox="1"/>
          <p:nvPr/>
        </p:nvSpPr>
        <p:spPr>
          <a:xfrm>
            <a:off x="448384" y="2781389"/>
            <a:ext cx="10628244" cy="1631216"/>
          </a:xfrm>
          <a:prstGeom prst="rect">
            <a:avLst/>
          </a:prstGeom>
          <a:noFill/>
        </p:spPr>
        <p:txBody>
          <a:bodyPr wrap="square" rtlCol="0">
            <a:spAutoFit/>
          </a:bodyPr>
          <a:lstStyle/>
          <a:p>
            <a:r>
              <a:rPr lang="it-IT" sz="2000" dirty="0">
                <a:latin typeface="Times New Roman" panose="02020603050405020304" pitchFamily="18" charset="0"/>
                <a:cs typeface="Times New Roman" panose="02020603050405020304" pitchFamily="18" charset="0"/>
              </a:rPr>
              <a:t>MAGIA5: TABELLE MAGICHE</a:t>
            </a:r>
          </a:p>
          <a:p>
            <a:r>
              <a:rPr lang="it-IT" sz="2000" u="sng" dirty="0">
                <a:latin typeface="Times New Roman" panose="02020603050405020304" pitchFamily="18" charset="0"/>
                <a:cs typeface="Times New Roman" panose="02020603050405020304" pitchFamily="18" charset="0"/>
              </a:rPr>
              <a:t>Esecuzione</a:t>
            </a:r>
            <a:r>
              <a:rPr lang="it-IT" sz="2000" dirty="0">
                <a:latin typeface="Times New Roman" panose="02020603050405020304" pitchFamily="18" charset="0"/>
                <a:cs typeface="Times New Roman" panose="02020603050405020304" pitchFamily="18" charset="0"/>
              </a:rPr>
              <a:t>: L’animatore chiederà al bambino di pensare ad un numero da 1 a 63, poi gli mostrerà le 6 tabelle rappresentate in figura e si farà indicare in quali tabelle è presente il numero scelto.</a:t>
            </a:r>
            <a:br>
              <a:rPr lang="it-IT" sz="2000" dirty="0">
                <a:latin typeface="Times New Roman" panose="02020603050405020304" pitchFamily="18" charset="0"/>
                <a:cs typeface="Times New Roman" panose="02020603050405020304" pitchFamily="18" charset="0"/>
              </a:rPr>
            </a:br>
            <a:r>
              <a:rPr lang="it-IT" sz="2000" dirty="0">
                <a:latin typeface="Times New Roman" panose="02020603050405020304" pitchFamily="18" charset="0"/>
                <a:cs typeface="Times New Roman" panose="02020603050405020304" pitchFamily="18" charset="0"/>
              </a:rPr>
              <a:t>L’animatore sarà allora capace di indovinare il numero semplicemente sommando i numeri in alto a sinistra.</a:t>
            </a:r>
            <a:endParaRPr lang="it-IT" sz="2000" u="sng" dirty="0">
              <a:latin typeface="Times New Roman" panose="02020603050405020304" pitchFamily="18" charset="0"/>
              <a:cs typeface="Times New Roman" panose="02020603050405020304" pitchFamily="18" charset="0"/>
            </a:endParaRPr>
          </a:p>
        </p:txBody>
      </p:sp>
      <p:pic>
        <p:nvPicPr>
          <p:cNvPr id="8" name="Immagine 7">
            <a:extLst>
              <a:ext uri="{FF2B5EF4-FFF2-40B4-BE49-F238E27FC236}">
                <a16:creationId xmlns:a16="http://schemas.microsoft.com/office/drawing/2014/main" id="{C2EA50A5-2779-4EA6-AF7A-B1D2F60C559C}"/>
              </a:ext>
            </a:extLst>
          </p:cNvPr>
          <p:cNvPicPr>
            <a:picLocks noChangeAspect="1"/>
          </p:cNvPicPr>
          <p:nvPr/>
        </p:nvPicPr>
        <p:blipFill>
          <a:blip r:embed="rId2"/>
          <a:stretch>
            <a:fillRect/>
          </a:stretch>
        </p:blipFill>
        <p:spPr>
          <a:xfrm>
            <a:off x="448384" y="1036694"/>
            <a:ext cx="2409652" cy="1342728"/>
          </a:xfrm>
          <a:prstGeom prst="rect">
            <a:avLst/>
          </a:prstGeom>
        </p:spPr>
      </p:pic>
      <p:pic>
        <p:nvPicPr>
          <p:cNvPr id="10" name="Immagine 9">
            <a:extLst>
              <a:ext uri="{FF2B5EF4-FFF2-40B4-BE49-F238E27FC236}">
                <a16:creationId xmlns:a16="http://schemas.microsoft.com/office/drawing/2014/main" id="{0B08F0A5-8EBD-4DF4-A829-3E8686AA7827}"/>
              </a:ext>
            </a:extLst>
          </p:cNvPr>
          <p:cNvPicPr>
            <a:picLocks noChangeAspect="1"/>
          </p:cNvPicPr>
          <p:nvPr/>
        </p:nvPicPr>
        <p:blipFill>
          <a:blip r:embed="rId3"/>
          <a:stretch>
            <a:fillRect/>
          </a:stretch>
        </p:blipFill>
        <p:spPr>
          <a:xfrm>
            <a:off x="3171895" y="1036694"/>
            <a:ext cx="2514833" cy="1342728"/>
          </a:xfrm>
          <a:prstGeom prst="rect">
            <a:avLst/>
          </a:prstGeom>
        </p:spPr>
      </p:pic>
      <p:pic>
        <p:nvPicPr>
          <p:cNvPr id="12" name="Immagine 11">
            <a:extLst>
              <a:ext uri="{FF2B5EF4-FFF2-40B4-BE49-F238E27FC236}">
                <a16:creationId xmlns:a16="http://schemas.microsoft.com/office/drawing/2014/main" id="{1B247806-CD83-447C-8C6D-09BE0DFF3E9D}"/>
              </a:ext>
            </a:extLst>
          </p:cNvPr>
          <p:cNvPicPr>
            <a:picLocks noChangeAspect="1"/>
          </p:cNvPicPr>
          <p:nvPr/>
        </p:nvPicPr>
        <p:blipFill>
          <a:blip r:embed="rId4"/>
          <a:stretch>
            <a:fillRect/>
          </a:stretch>
        </p:blipFill>
        <p:spPr>
          <a:xfrm>
            <a:off x="6000587" y="1064566"/>
            <a:ext cx="2547065" cy="1314856"/>
          </a:xfrm>
          <a:prstGeom prst="rect">
            <a:avLst/>
          </a:prstGeom>
        </p:spPr>
      </p:pic>
      <p:pic>
        <p:nvPicPr>
          <p:cNvPr id="14" name="Immagine 13">
            <a:extLst>
              <a:ext uri="{FF2B5EF4-FFF2-40B4-BE49-F238E27FC236}">
                <a16:creationId xmlns:a16="http://schemas.microsoft.com/office/drawing/2014/main" id="{39894C77-970E-4184-A7E2-1612B3029C88}"/>
              </a:ext>
            </a:extLst>
          </p:cNvPr>
          <p:cNvPicPr>
            <a:picLocks noChangeAspect="1"/>
          </p:cNvPicPr>
          <p:nvPr/>
        </p:nvPicPr>
        <p:blipFill>
          <a:blip r:embed="rId5"/>
          <a:stretch>
            <a:fillRect/>
          </a:stretch>
        </p:blipFill>
        <p:spPr>
          <a:xfrm>
            <a:off x="448384" y="4650294"/>
            <a:ext cx="2537697" cy="1316939"/>
          </a:xfrm>
          <a:prstGeom prst="rect">
            <a:avLst/>
          </a:prstGeom>
        </p:spPr>
      </p:pic>
      <p:pic>
        <p:nvPicPr>
          <p:cNvPr id="16" name="Immagine 15">
            <a:extLst>
              <a:ext uri="{FF2B5EF4-FFF2-40B4-BE49-F238E27FC236}">
                <a16:creationId xmlns:a16="http://schemas.microsoft.com/office/drawing/2014/main" id="{1B2E2EC3-A90A-4EA9-B1A3-D064D38DC059}"/>
              </a:ext>
            </a:extLst>
          </p:cNvPr>
          <p:cNvPicPr>
            <a:picLocks noChangeAspect="1"/>
          </p:cNvPicPr>
          <p:nvPr/>
        </p:nvPicPr>
        <p:blipFill>
          <a:blip r:embed="rId6"/>
          <a:stretch>
            <a:fillRect/>
          </a:stretch>
        </p:blipFill>
        <p:spPr>
          <a:xfrm>
            <a:off x="3171895" y="4663189"/>
            <a:ext cx="2514833" cy="1316939"/>
          </a:xfrm>
          <a:prstGeom prst="rect">
            <a:avLst/>
          </a:prstGeom>
        </p:spPr>
      </p:pic>
      <p:pic>
        <p:nvPicPr>
          <p:cNvPr id="18" name="Immagine 17">
            <a:extLst>
              <a:ext uri="{FF2B5EF4-FFF2-40B4-BE49-F238E27FC236}">
                <a16:creationId xmlns:a16="http://schemas.microsoft.com/office/drawing/2014/main" id="{BE4CA131-CD4F-45B1-A73F-A112E9D44C33}"/>
              </a:ext>
            </a:extLst>
          </p:cNvPr>
          <p:cNvPicPr>
            <a:picLocks noChangeAspect="1"/>
          </p:cNvPicPr>
          <p:nvPr/>
        </p:nvPicPr>
        <p:blipFill>
          <a:blip r:embed="rId7"/>
          <a:stretch>
            <a:fillRect/>
          </a:stretch>
        </p:blipFill>
        <p:spPr>
          <a:xfrm>
            <a:off x="6000586" y="4650295"/>
            <a:ext cx="2573675" cy="1316939"/>
          </a:xfrm>
          <a:prstGeom prst="rect">
            <a:avLst/>
          </a:prstGeom>
        </p:spPr>
      </p:pic>
    </p:spTree>
    <p:extLst>
      <p:ext uri="{BB962C8B-B14F-4D97-AF65-F5344CB8AC3E}">
        <p14:creationId xmlns:p14="http://schemas.microsoft.com/office/powerpoint/2010/main" val="3842434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5CF10417-FB24-43F2-8EB8-718B58960EC5}"/>
              </a:ext>
            </a:extLst>
          </p:cNvPr>
          <p:cNvSpPr txBox="1"/>
          <p:nvPr/>
        </p:nvSpPr>
        <p:spPr>
          <a:xfrm>
            <a:off x="9793356" y="1352410"/>
            <a:ext cx="1683027" cy="461665"/>
          </a:xfrm>
          <a:prstGeom prst="rect">
            <a:avLst/>
          </a:prstGeom>
          <a:noFill/>
        </p:spPr>
        <p:txBody>
          <a:bodyPr wrap="square" rtlCol="0">
            <a:spAutoFit/>
          </a:bodyPr>
          <a:lstStyle/>
          <a:p>
            <a:r>
              <a:rPr lang="it-IT" sz="2400" i="1" dirty="0"/>
              <a:t>10.30-12.30</a:t>
            </a:r>
          </a:p>
        </p:txBody>
      </p:sp>
      <p:sp>
        <p:nvSpPr>
          <p:cNvPr id="5" name="Titolo 4">
            <a:extLst>
              <a:ext uri="{FF2B5EF4-FFF2-40B4-BE49-F238E27FC236}">
                <a16:creationId xmlns:a16="http://schemas.microsoft.com/office/drawing/2014/main" id="{4E47B49A-5283-4D1E-AA3D-C35F0160BBB8}"/>
              </a:ext>
            </a:extLst>
          </p:cNvPr>
          <p:cNvSpPr txBox="1">
            <a:spLocks/>
          </p:cNvSpPr>
          <p:nvPr/>
        </p:nvSpPr>
        <p:spPr>
          <a:xfrm>
            <a:off x="1653210" y="251791"/>
            <a:ext cx="1013142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it-IT" sz="6000" dirty="0">
                <a:effectLst>
                  <a:outerShdw blurRad="38100" dist="38100" dir="2700000" algn="tl">
                    <a:srgbClr val="000000">
                      <a:alpha val="43137"/>
                    </a:srgbClr>
                  </a:outerShdw>
                </a:effectLst>
              </a:rPr>
              <a:t>venerdì</a:t>
            </a:r>
          </a:p>
        </p:txBody>
      </p:sp>
      <p:sp>
        <p:nvSpPr>
          <p:cNvPr id="2" name="CasellaDiTesto 1">
            <a:extLst>
              <a:ext uri="{FF2B5EF4-FFF2-40B4-BE49-F238E27FC236}">
                <a16:creationId xmlns:a16="http://schemas.microsoft.com/office/drawing/2014/main" id="{D1493372-4457-4779-A44D-B3FFA9038808}"/>
              </a:ext>
            </a:extLst>
          </p:cNvPr>
          <p:cNvSpPr txBox="1"/>
          <p:nvPr/>
        </p:nvSpPr>
        <p:spPr>
          <a:xfrm>
            <a:off x="437322" y="1961322"/>
            <a:ext cx="10681252" cy="3170099"/>
          </a:xfrm>
          <a:prstGeom prst="rect">
            <a:avLst/>
          </a:prstGeom>
          <a:noFill/>
        </p:spPr>
        <p:txBody>
          <a:bodyPr wrap="square" rtlCol="0">
            <a:spAutoFit/>
          </a:bodyPr>
          <a:lstStyle/>
          <a:p>
            <a:r>
              <a:rPr lang="it-IT" sz="2000" dirty="0">
                <a:latin typeface="Times New Roman" panose="02020603050405020304" pitchFamily="18" charset="0"/>
                <a:cs typeface="Times New Roman" panose="02020603050405020304" pitchFamily="18" charset="0"/>
              </a:rPr>
              <a:t>MAGIA6: CARTE</a:t>
            </a:r>
          </a:p>
          <a:p>
            <a:r>
              <a:rPr lang="it-IT" sz="2000" u="sng" dirty="0">
                <a:latin typeface="Times New Roman" panose="02020603050405020304" pitchFamily="18" charset="0"/>
                <a:cs typeface="Times New Roman" panose="02020603050405020304" pitchFamily="18" charset="0"/>
              </a:rPr>
              <a:t>Esecuzione</a:t>
            </a:r>
            <a:r>
              <a:rPr lang="it-IT" sz="2000" dirty="0">
                <a:latin typeface="Times New Roman" panose="02020603050405020304" pitchFamily="18" charset="0"/>
                <a:cs typeface="Times New Roman" panose="02020603050405020304" pitchFamily="18" charset="0"/>
              </a:rPr>
              <a:t>: L’animatore preparerà un mazzetto di 21 carte diverse.</a:t>
            </a:r>
            <a:br>
              <a:rPr lang="it-IT" sz="2000" dirty="0">
                <a:latin typeface="Times New Roman" panose="02020603050405020304" pitchFamily="18" charset="0"/>
                <a:cs typeface="Times New Roman" panose="02020603050405020304" pitchFamily="18" charset="0"/>
              </a:rPr>
            </a:br>
            <a:r>
              <a:rPr lang="it-IT" sz="2000" dirty="0">
                <a:latin typeface="Times New Roman" panose="02020603050405020304" pitchFamily="18" charset="0"/>
                <a:cs typeface="Times New Roman" panose="02020603050405020304" pitchFamily="18" charset="0"/>
              </a:rPr>
              <a:t>Farà poi scegliere la carta al bambino, la reinserirà nel mazzo e lo farà mischiare dal suddetto. Disporrà le carte in 3 file (</a:t>
            </a:r>
            <a:r>
              <a:rPr lang="it-IT" sz="2000" u="sng" dirty="0">
                <a:latin typeface="Times New Roman" panose="02020603050405020304" pitchFamily="18" charset="0"/>
                <a:cs typeface="Times New Roman" panose="02020603050405020304" pitchFamily="18" charset="0"/>
              </a:rPr>
              <a:t>Importante</a:t>
            </a:r>
            <a:r>
              <a:rPr lang="it-IT" sz="2000" dirty="0">
                <a:latin typeface="Times New Roman" panose="02020603050405020304" pitchFamily="18" charset="0"/>
                <a:cs typeface="Times New Roman" panose="02020603050405020304" pitchFamily="18" charset="0"/>
              </a:rPr>
              <a:t>: mettere la prima carta nella fila 1, la seconda nella fila 2, la terza nella fila 3, e poi nuovamente la quarte nella fila 1, la quinta nella fila 2 e così fino all'ultima carta) e chiederà di dire solamente in quale delle tre file si trova la carta scelta, senza indicare qual è la carta.</a:t>
            </a:r>
          </a:p>
          <a:p>
            <a:r>
              <a:rPr lang="it-IT" sz="2000" dirty="0">
                <a:latin typeface="Times New Roman" panose="02020603050405020304" pitchFamily="18" charset="0"/>
                <a:cs typeface="Times New Roman" panose="02020603050405020304" pitchFamily="18" charset="0"/>
              </a:rPr>
              <a:t>Ricomporrà il mazzetto mettendo la fila di carte indicata nel mezzo.</a:t>
            </a:r>
            <a:br>
              <a:rPr lang="it-IT" sz="2000" dirty="0">
                <a:latin typeface="Times New Roman" panose="02020603050405020304" pitchFamily="18" charset="0"/>
                <a:cs typeface="Times New Roman" panose="02020603050405020304" pitchFamily="18" charset="0"/>
              </a:rPr>
            </a:br>
            <a:r>
              <a:rPr lang="it-IT" sz="2000" dirty="0">
                <a:latin typeface="Times New Roman" panose="02020603050405020304" pitchFamily="18" charset="0"/>
                <a:cs typeface="Times New Roman" panose="02020603050405020304" pitchFamily="18" charset="0"/>
              </a:rPr>
              <a:t>Ripeterà la procedura per altre 2 volte, quindi 3 volte in tutto e sarà così capace di indovinare la carta. Infatti sarà sempre l’undicesima.</a:t>
            </a:r>
            <a:endParaRPr lang="it-IT" sz="2000" u="sng" dirty="0">
              <a:latin typeface="Times New Roman" panose="02020603050405020304" pitchFamily="18" charset="0"/>
              <a:cs typeface="Times New Roman" panose="02020603050405020304" pitchFamily="18" charset="0"/>
            </a:endParaRPr>
          </a:p>
          <a:p>
            <a:endParaRPr lang="it-IT"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1124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4">
            <a:extLst>
              <a:ext uri="{FF2B5EF4-FFF2-40B4-BE49-F238E27FC236}">
                <a16:creationId xmlns:a16="http://schemas.microsoft.com/office/drawing/2014/main" id="{B091768E-AD7D-419D-8D8E-8A85ECA33E4F}"/>
              </a:ext>
            </a:extLst>
          </p:cNvPr>
          <p:cNvSpPr>
            <a:spLocks noGrp="1"/>
          </p:cNvSpPr>
          <p:nvPr>
            <p:ph type="title"/>
          </p:nvPr>
        </p:nvSpPr>
        <p:spPr>
          <a:xfrm>
            <a:off x="1653210" y="265043"/>
            <a:ext cx="10131425" cy="1456267"/>
          </a:xfrm>
        </p:spPr>
        <p:txBody>
          <a:bodyPr>
            <a:normAutofit/>
          </a:bodyPr>
          <a:lstStyle/>
          <a:p>
            <a:pPr algn="r"/>
            <a:r>
              <a:rPr lang="it-IT" sz="6000" dirty="0">
                <a:effectLst>
                  <a:outerShdw blurRad="38100" dist="38100" dir="2700000" algn="tl">
                    <a:srgbClr val="000000">
                      <a:alpha val="43137"/>
                    </a:srgbClr>
                  </a:outerShdw>
                </a:effectLst>
              </a:rPr>
              <a:t>Lunedì</a:t>
            </a:r>
          </a:p>
        </p:txBody>
      </p:sp>
      <p:sp>
        <p:nvSpPr>
          <p:cNvPr id="6" name="CasellaDiTesto 5">
            <a:extLst>
              <a:ext uri="{FF2B5EF4-FFF2-40B4-BE49-F238E27FC236}">
                <a16:creationId xmlns:a16="http://schemas.microsoft.com/office/drawing/2014/main" id="{3BA84510-8842-4353-99FE-11852D2F5A91}"/>
              </a:ext>
            </a:extLst>
          </p:cNvPr>
          <p:cNvSpPr txBox="1"/>
          <p:nvPr/>
        </p:nvSpPr>
        <p:spPr>
          <a:xfrm>
            <a:off x="9899374" y="1339158"/>
            <a:ext cx="1563757" cy="461665"/>
          </a:xfrm>
          <a:prstGeom prst="rect">
            <a:avLst/>
          </a:prstGeom>
          <a:noFill/>
        </p:spPr>
        <p:txBody>
          <a:bodyPr wrap="square" rtlCol="0">
            <a:spAutoFit/>
          </a:bodyPr>
          <a:lstStyle/>
          <a:p>
            <a:r>
              <a:rPr lang="it-IT" sz="2400" i="1" dirty="0"/>
              <a:t>8.00-10.00</a:t>
            </a:r>
          </a:p>
        </p:txBody>
      </p:sp>
      <p:sp>
        <p:nvSpPr>
          <p:cNvPr id="7" name="CasellaDiTesto 6">
            <a:extLst>
              <a:ext uri="{FF2B5EF4-FFF2-40B4-BE49-F238E27FC236}">
                <a16:creationId xmlns:a16="http://schemas.microsoft.com/office/drawing/2014/main" id="{F14B9B91-5071-4929-A96E-CEA2535422C7}"/>
              </a:ext>
            </a:extLst>
          </p:cNvPr>
          <p:cNvSpPr txBox="1"/>
          <p:nvPr/>
        </p:nvSpPr>
        <p:spPr>
          <a:xfrm>
            <a:off x="424069" y="1920829"/>
            <a:ext cx="10747513" cy="2831544"/>
          </a:xfrm>
          <a:prstGeom prst="rect">
            <a:avLst/>
          </a:prstGeom>
          <a:noFill/>
        </p:spPr>
        <p:txBody>
          <a:bodyPr wrap="square" rtlCol="0">
            <a:spAutoFit/>
          </a:bodyPr>
          <a:lstStyle/>
          <a:p>
            <a:r>
              <a:rPr lang="it-IT" sz="2000" dirty="0">
                <a:latin typeface="Times New Roman" panose="02020603050405020304" pitchFamily="18" charset="0"/>
                <a:cs typeface="Times New Roman" panose="02020603050405020304" pitchFamily="18" charset="0"/>
              </a:rPr>
              <a:t>GIOCO2: PARI E DISPARI</a:t>
            </a:r>
          </a:p>
          <a:p>
            <a:r>
              <a:rPr lang="it-IT" sz="2000" u="sng" dirty="0">
                <a:latin typeface="Times New Roman" panose="02020603050405020304" pitchFamily="18" charset="0"/>
                <a:cs typeface="Times New Roman" panose="02020603050405020304" pitchFamily="18" charset="0"/>
              </a:rPr>
              <a:t>Regole</a:t>
            </a:r>
            <a:r>
              <a:rPr lang="it-IT" sz="2000" dirty="0">
                <a:latin typeface="Times New Roman" panose="02020603050405020304" pitchFamily="18" charset="0"/>
                <a:cs typeface="Times New Roman" panose="02020603050405020304" pitchFamily="18" charset="0"/>
              </a:rPr>
              <a:t>: Tutti contro tutti.</a:t>
            </a:r>
          </a:p>
          <a:p>
            <a:r>
              <a:rPr lang="it-IT" sz="2000" dirty="0">
                <a:latin typeface="Times New Roman" panose="02020603050405020304" pitchFamily="18" charset="0"/>
                <a:cs typeface="Times New Roman" panose="02020603050405020304" pitchFamily="18" charset="0"/>
              </a:rPr>
              <a:t>LIVELLO FACILE: I bambini corrono in ordine sparso, l’animatore chiama “pari” oppure “dispari”. A seconda del comando, i bambini con il numero richiesto si abbassano. </a:t>
            </a:r>
            <a:br>
              <a:rPr lang="it-IT" sz="2000" dirty="0">
                <a:latin typeface="Times New Roman" panose="02020603050405020304" pitchFamily="18" charset="0"/>
                <a:cs typeface="Times New Roman" panose="02020603050405020304" pitchFamily="18" charset="0"/>
              </a:rPr>
            </a:br>
            <a:r>
              <a:rPr lang="it-IT" sz="2000" dirty="0">
                <a:latin typeface="Times New Roman" panose="02020603050405020304" pitchFamily="18" charset="0"/>
                <a:cs typeface="Times New Roman" panose="02020603050405020304" pitchFamily="18" charset="0"/>
              </a:rPr>
              <a:t>LIVELLO MEDIO: I bambini camminano in ordine sparso, l’animatore chiama “pari” oppure “dispari”. A seconda del comando, i bambini formano velocemente coppie in modo che la somma dei loro numeri corrisponda alla richiesta, la coppia formata si abbassa. </a:t>
            </a:r>
          </a:p>
          <a:p>
            <a:r>
              <a:rPr lang="it-IT" sz="2000" dirty="0">
                <a:latin typeface="Times New Roman" panose="02020603050405020304" pitchFamily="18" charset="0"/>
                <a:cs typeface="Times New Roman" panose="02020603050405020304" pitchFamily="18" charset="0"/>
              </a:rPr>
              <a:t>LIVELLO DIFFICILE: Far formare anche gruppi da tre.</a:t>
            </a:r>
          </a:p>
          <a:p>
            <a:endParaRPr lang="it-IT" dirty="0">
              <a:latin typeface="Times New Roman" panose="02020603050405020304" pitchFamily="18" charset="0"/>
              <a:cs typeface="Times New Roman" panose="02020603050405020304" pitchFamily="18" charset="0"/>
            </a:endParaRPr>
          </a:p>
        </p:txBody>
      </p:sp>
      <p:pic>
        <p:nvPicPr>
          <p:cNvPr id="5" name="Immagine 4">
            <a:extLst>
              <a:ext uri="{FF2B5EF4-FFF2-40B4-BE49-F238E27FC236}">
                <a16:creationId xmlns:a16="http://schemas.microsoft.com/office/drawing/2014/main" id="{C2418AEC-00FA-4E16-A4B1-62DC2B5197BE}"/>
              </a:ext>
            </a:extLst>
          </p:cNvPr>
          <p:cNvPicPr>
            <a:picLocks noChangeAspect="1"/>
          </p:cNvPicPr>
          <p:nvPr/>
        </p:nvPicPr>
        <p:blipFill>
          <a:blip r:embed="rId2"/>
          <a:stretch>
            <a:fillRect/>
          </a:stretch>
        </p:blipFill>
        <p:spPr>
          <a:xfrm>
            <a:off x="6718922" y="4506152"/>
            <a:ext cx="3364435" cy="1735621"/>
          </a:xfrm>
          <a:prstGeom prst="rect">
            <a:avLst/>
          </a:prstGeom>
        </p:spPr>
      </p:pic>
    </p:spTree>
    <p:extLst>
      <p:ext uri="{BB962C8B-B14F-4D97-AF65-F5344CB8AC3E}">
        <p14:creationId xmlns:p14="http://schemas.microsoft.com/office/powerpoint/2010/main" val="13195340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5CF10417-FB24-43F2-8EB8-718B58960EC5}"/>
              </a:ext>
            </a:extLst>
          </p:cNvPr>
          <p:cNvSpPr txBox="1"/>
          <p:nvPr/>
        </p:nvSpPr>
        <p:spPr>
          <a:xfrm>
            <a:off x="9793358" y="1352410"/>
            <a:ext cx="1669774" cy="461665"/>
          </a:xfrm>
          <a:prstGeom prst="rect">
            <a:avLst/>
          </a:prstGeom>
          <a:noFill/>
        </p:spPr>
        <p:txBody>
          <a:bodyPr wrap="square" rtlCol="0">
            <a:spAutoFit/>
          </a:bodyPr>
          <a:lstStyle/>
          <a:p>
            <a:r>
              <a:rPr lang="it-IT" sz="2400" i="1" dirty="0"/>
              <a:t>10.30-12.30</a:t>
            </a:r>
          </a:p>
        </p:txBody>
      </p:sp>
      <p:sp>
        <p:nvSpPr>
          <p:cNvPr id="5" name="Titolo 4">
            <a:extLst>
              <a:ext uri="{FF2B5EF4-FFF2-40B4-BE49-F238E27FC236}">
                <a16:creationId xmlns:a16="http://schemas.microsoft.com/office/drawing/2014/main" id="{4E47B49A-5283-4D1E-AA3D-C35F0160BBB8}"/>
              </a:ext>
            </a:extLst>
          </p:cNvPr>
          <p:cNvSpPr txBox="1">
            <a:spLocks/>
          </p:cNvSpPr>
          <p:nvPr/>
        </p:nvSpPr>
        <p:spPr>
          <a:xfrm>
            <a:off x="1653210" y="251791"/>
            <a:ext cx="1013142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it-IT" sz="6000" dirty="0">
                <a:effectLst>
                  <a:outerShdw blurRad="38100" dist="38100" dir="2700000" algn="tl">
                    <a:srgbClr val="000000">
                      <a:alpha val="43137"/>
                    </a:srgbClr>
                  </a:outerShdw>
                </a:effectLst>
              </a:rPr>
              <a:t>venerdì</a:t>
            </a:r>
          </a:p>
        </p:txBody>
      </p:sp>
      <p:sp>
        <p:nvSpPr>
          <p:cNvPr id="3" name="Rettangolo 2">
            <a:extLst>
              <a:ext uri="{FF2B5EF4-FFF2-40B4-BE49-F238E27FC236}">
                <a16:creationId xmlns:a16="http://schemas.microsoft.com/office/drawing/2014/main" id="{2E291D83-B521-47B5-91EF-0A68467F1932}"/>
              </a:ext>
            </a:extLst>
          </p:cNvPr>
          <p:cNvSpPr/>
          <p:nvPr/>
        </p:nvSpPr>
        <p:spPr>
          <a:xfrm>
            <a:off x="6861561" y="2639260"/>
            <a:ext cx="5268804" cy="2554545"/>
          </a:xfrm>
          <a:prstGeom prst="rect">
            <a:avLst/>
          </a:prstGeom>
        </p:spPr>
        <p:txBody>
          <a:bodyPr wrap="square">
            <a:spAutoFit/>
          </a:bodyPr>
          <a:lstStyle/>
          <a:p>
            <a:r>
              <a:rPr lang="it-IT" sz="2000" dirty="0">
                <a:latin typeface="Times New Roman" panose="02020603050405020304" pitchFamily="18" charset="0"/>
                <a:cs typeface="Times New Roman" panose="02020603050405020304" pitchFamily="18" charset="0"/>
              </a:rPr>
              <a:t>CONCLUSIONE: Alla fine di tutta la giornata ci saranno i saluti per concludere la settimana. Gli animatori assegneranno ad ogni bambino un simpatico attestato della partecipazione al </a:t>
            </a:r>
            <a:r>
              <a:rPr lang="it-IT" sz="2000" dirty="0" err="1">
                <a:latin typeface="Times New Roman" panose="02020603050405020304" pitchFamily="18" charset="0"/>
                <a:cs typeface="Times New Roman" panose="02020603050405020304" pitchFamily="18" charset="0"/>
              </a:rPr>
              <a:t>grest</a:t>
            </a:r>
            <a:r>
              <a:rPr lang="it-IT" sz="2000" dirty="0">
                <a:latin typeface="Times New Roman" panose="02020603050405020304" pitchFamily="18" charset="0"/>
                <a:cs typeface="Times New Roman" panose="02020603050405020304" pitchFamily="18" charset="0"/>
              </a:rPr>
              <a:t> come quello rappresentato in figura.</a:t>
            </a:r>
          </a:p>
          <a:p>
            <a:r>
              <a:rPr lang="it-IT" sz="2000" dirty="0">
                <a:latin typeface="Times New Roman" panose="02020603050405020304" pitchFamily="18" charset="0"/>
                <a:cs typeface="Times New Roman" panose="02020603050405020304" pitchFamily="18" charset="0"/>
              </a:rPr>
              <a:t>Ai genitori verrà offerto un buffet con dolci e salatini che richiameranno le diverse merende, assaggiate dai loro figli, durante la settimana. </a:t>
            </a:r>
          </a:p>
        </p:txBody>
      </p:sp>
      <p:sp>
        <p:nvSpPr>
          <p:cNvPr id="7" name="Rettangolo 6">
            <a:extLst>
              <a:ext uri="{FF2B5EF4-FFF2-40B4-BE49-F238E27FC236}">
                <a16:creationId xmlns:a16="http://schemas.microsoft.com/office/drawing/2014/main" id="{8EE0CD55-25FA-45ED-8CD2-9B856E3EE471}"/>
              </a:ext>
            </a:extLst>
          </p:cNvPr>
          <p:cNvSpPr/>
          <p:nvPr/>
        </p:nvSpPr>
        <p:spPr>
          <a:xfrm>
            <a:off x="5977217" y="3244334"/>
            <a:ext cx="237566" cy="369332"/>
          </a:xfrm>
          <a:prstGeom prst="rect">
            <a:avLst/>
          </a:prstGeom>
        </p:spPr>
        <p:txBody>
          <a:bodyPr wrap="none">
            <a:spAutoFit/>
          </a:bodyPr>
          <a:lstStyle/>
          <a:p>
            <a:r>
              <a:rPr lang="it-IT" dirty="0"/>
              <a:t> </a:t>
            </a:r>
          </a:p>
        </p:txBody>
      </p:sp>
      <p:sp>
        <p:nvSpPr>
          <p:cNvPr id="9" name="Rettangolo 8">
            <a:extLst>
              <a:ext uri="{FF2B5EF4-FFF2-40B4-BE49-F238E27FC236}">
                <a16:creationId xmlns:a16="http://schemas.microsoft.com/office/drawing/2014/main" id="{1E8686D1-2E38-42FB-B6FC-AC9D3251800A}"/>
              </a:ext>
            </a:extLst>
          </p:cNvPr>
          <p:cNvSpPr/>
          <p:nvPr/>
        </p:nvSpPr>
        <p:spPr>
          <a:xfrm>
            <a:off x="1166191" y="3244334"/>
            <a:ext cx="5048592" cy="369332"/>
          </a:xfrm>
          <a:prstGeom prst="rect">
            <a:avLst/>
          </a:prstGeom>
        </p:spPr>
        <p:txBody>
          <a:bodyPr wrap="square">
            <a:spAutoFit/>
          </a:bodyPr>
          <a:lstStyle/>
          <a:p>
            <a:r>
              <a:rPr lang="it-IT" dirty="0"/>
              <a:t> </a:t>
            </a:r>
          </a:p>
        </p:txBody>
      </p:sp>
      <p:pic>
        <p:nvPicPr>
          <p:cNvPr id="11" name="Immagine 10">
            <a:extLst>
              <a:ext uri="{FF2B5EF4-FFF2-40B4-BE49-F238E27FC236}">
                <a16:creationId xmlns:a16="http://schemas.microsoft.com/office/drawing/2014/main" id="{30D463B5-B244-4CF5-95AB-3B523EC60CCE}"/>
              </a:ext>
            </a:extLst>
          </p:cNvPr>
          <p:cNvPicPr>
            <a:picLocks noChangeAspect="1"/>
          </p:cNvPicPr>
          <p:nvPr/>
        </p:nvPicPr>
        <p:blipFill>
          <a:blip r:embed="rId2"/>
          <a:stretch>
            <a:fillRect/>
          </a:stretch>
        </p:blipFill>
        <p:spPr>
          <a:xfrm>
            <a:off x="325117" y="1352410"/>
            <a:ext cx="6275219" cy="4717354"/>
          </a:xfrm>
          <a:prstGeom prst="rect">
            <a:avLst/>
          </a:prstGeom>
        </p:spPr>
      </p:pic>
      <p:sp>
        <p:nvSpPr>
          <p:cNvPr id="2" name="CasellaDiTesto 1">
            <a:extLst>
              <a:ext uri="{FF2B5EF4-FFF2-40B4-BE49-F238E27FC236}">
                <a16:creationId xmlns:a16="http://schemas.microsoft.com/office/drawing/2014/main" id="{E1DE4847-3D2C-4CD6-83B7-9FEC46DE5769}"/>
              </a:ext>
            </a:extLst>
          </p:cNvPr>
          <p:cNvSpPr txBox="1"/>
          <p:nvPr/>
        </p:nvSpPr>
        <p:spPr>
          <a:xfrm>
            <a:off x="6175515" y="6069764"/>
            <a:ext cx="5949740" cy="707886"/>
          </a:xfrm>
          <a:prstGeom prst="rect">
            <a:avLst/>
          </a:prstGeom>
          <a:noFill/>
        </p:spPr>
        <p:txBody>
          <a:bodyPr wrap="square" rtlCol="0">
            <a:spAutoFit/>
          </a:bodyPr>
          <a:lstStyle/>
          <a:p>
            <a:pPr algn="r"/>
            <a:r>
              <a:rPr lang="it-IT" sz="2000" b="1" i="1" dirty="0">
                <a:solidFill>
                  <a:srgbClr val="FFC000"/>
                </a:solidFill>
                <a:latin typeface="Times New Roman" panose="02020603050405020304" pitchFamily="18" charset="0"/>
                <a:cs typeface="Times New Roman" panose="02020603050405020304" pitchFamily="18" charset="0"/>
              </a:rPr>
              <a:t>Tassini Maddalena</a:t>
            </a:r>
          </a:p>
          <a:p>
            <a:pPr algn="r"/>
            <a:r>
              <a:rPr lang="it-IT" sz="2000" b="1" i="1" dirty="0" err="1">
                <a:solidFill>
                  <a:srgbClr val="FFC000"/>
                </a:solidFill>
                <a:latin typeface="Times New Roman" panose="02020603050405020304" pitchFamily="18" charset="0"/>
                <a:cs typeface="Times New Roman" panose="02020603050405020304" pitchFamily="18" charset="0"/>
              </a:rPr>
              <a:t>Tormen</a:t>
            </a:r>
            <a:r>
              <a:rPr lang="it-IT" sz="2000" b="1" i="1" dirty="0">
                <a:solidFill>
                  <a:srgbClr val="FFC000"/>
                </a:solidFill>
                <a:latin typeface="Times New Roman" panose="02020603050405020304" pitchFamily="18" charset="0"/>
                <a:cs typeface="Times New Roman" panose="02020603050405020304" pitchFamily="18" charset="0"/>
              </a:rPr>
              <a:t> Giada</a:t>
            </a:r>
          </a:p>
        </p:txBody>
      </p:sp>
    </p:spTree>
    <p:extLst>
      <p:ext uri="{BB962C8B-B14F-4D97-AF65-F5344CB8AC3E}">
        <p14:creationId xmlns:p14="http://schemas.microsoft.com/office/powerpoint/2010/main" val="3006627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23360D32-F23B-4338-9283-6A565FE903E9}"/>
              </a:ext>
            </a:extLst>
          </p:cNvPr>
          <p:cNvPicPr>
            <a:picLocks noChangeAspect="1"/>
          </p:cNvPicPr>
          <p:nvPr/>
        </p:nvPicPr>
        <p:blipFill>
          <a:blip r:embed="rId2"/>
          <a:stretch>
            <a:fillRect/>
          </a:stretch>
        </p:blipFill>
        <p:spPr>
          <a:xfrm>
            <a:off x="5393634" y="4962747"/>
            <a:ext cx="2438400" cy="1713297"/>
          </a:xfrm>
          <a:prstGeom prst="rect">
            <a:avLst/>
          </a:prstGeom>
          <a:ln>
            <a:noFill/>
          </a:ln>
          <a:effectLst>
            <a:outerShdw blurRad="292100" dist="139700" dir="2700000" algn="tl" rotWithShape="0">
              <a:srgbClr val="333333">
                <a:alpha val="65000"/>
              </a:srgbClr>
            </a:outerShdw>
          </a:effectLst>
        </p:spPr>
      </p:pic>
      <p:sp>
        <p:nvSpPr>
          <p:cNvPr id="4" name="CasellaDiTesto 3">
            <a:extLst>
              <a:ext uri="{FF2B5EF4-FFF2-40B4-BE49-F238E27FC236}">
                <a16:creationId xmlns:a16="http://schemas.microsoft.com/office/drawing/2014/main" id="{1595070C-7ED0-4A3E-9D68-CF6B6C522B2E}"/>
              </a:ext>
            </a:extLst>
          </p:cNvPr>
          <p:cNvSpPr txBox="1"/>
          <p:nvPr/>
        </p:nvSpPr>
        <p:spPr>
          <a:xfrm>
            <a:off x="9899374" y="1351594"/>
            <a:ext cx="1563757" cy="461665"/>
          </a:xfrm>
          <a:prstGeom prst="rect">
            <a:avLst/>
          </a:prstGeom>
          <a:noFill/>
        </p:spPr>
        <p:txBody>
          <a:bodyPr wrap="square" rtlCol="0">
            <a:spAutoFit/>
          </a:bodyPr>
          <a:lstStyle/>
          <a:p>
            <a:r>
              <a:rPr lang="it-IT" sz="2400" i="1" dirty="0"/>
              <a:t>8.00-10.00</a:t>
            </a:r>
          </a:p>
        </p:txBody>
      </p:sp>
      <p:sp>
        <p:nvSpPr>
          <p:cNvPr id="7" name="Titolo 4">
            <a:extLst>
              <a:ext uri="{FF2B5EF4-FFF2-40B4-BE49-F238E27FC236}">
                <a16:creationId xmlns:a16="http://schemas.microsoft.com/office/drawing/2014/main" id="{2A761A74-6EFB-4295-BDB8-5FE32831C9C8}"/>
              </a:ext>
            </a:extLst>
          </p:cNvPr>
          <p:cNvSpPr txBox="1">
            <a:spLocks/>
          </p:cNvSpPr>
          <p:nvPr/>
        </p:nvSpPr>
        <p:spPr>
          <a:xfrm>
            <a:off x="1653210" y="251791"/>
            <a:ext cx="1013142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it-IT" sz="6000" dirty="0">
                <a:effectLst>
                  <a:outerShdw blurRad="38100" dist="38100" dir="2700000" algn="tl">
                    <a:srgbClr val="000000">
                      <a:alpha val="43137"/>
                    </a:srgbClr>
                  </a:outerShdw>
                </a:effectLst>
              </a:rPr>
              <a:t>Lunedì</a:t>
            </a:r>
          </a:p>
        </p:txBody>
      </p:sp>
      <p:sp>
        <p:nvSpPr>
          <p:cNvPr id="9" name="CasellaDiTesto 8">
            <a:extLst>
              <a:ext uri="{FF2B5EF4-FFF2-40B4-BE49-F238E27FC236}">
                <a16:creationId xmlns:a16="http://schemas.microsoft.com/office/drawing/2014/main" id="{409425ED-02F2-47D0-89C0-1B09391D0CCE}"/>
              </a:ext>
            </a:extLst>
          </p:cNvPr>
          <p:cNvSpPr txBox="1"/>
          <p:nvPr/>
        </p:nvSpPr>
        <p:spPr>
          <a:xfrm>
            <a:off x="256583" y="1708058"/>
            <a:ext cx="11572817" cy="3754874"/>
          </a:xfrm>
          <a:prstGeom prst="rect">
            <a:avLst/>
          </a:prstGeom>
          <a:noFill/>
        </p:spPr>
        <p:txBody>
          <a:bodyPr wrap="square" rtlCol="0">
            <a:spAutoFit/>
          </a:bodyPr>
          <a:lstStyle/>
          <a:p>
            <a:r>
              <a:rPr lang="it-IT" sz="2000" dirty="0">
                <a:latin typeface="Times New Roman" panose="02020603050405020304" pitchFamily="18" charset="0"/>
                <a:cs typeface="Times New Roman" panose="02020603050405020304" pitchFamily="18" charset="0"/>
              </a:rPr>
              <a:t>GIOCO3: PORTA A CASA L’INFINITO</a:t>
            </a:r>
          </a:p>
          <a:p>
            <a:r>
              <a:rPr lang="it-IT" sz="2000" u="sng" dirty="0">
                <a:latin typeface="Times New Roman" panose="02020603050405020304" pitchFamily="18" charset="0"/>
                <a:cs typeface="Times New Roman" panose="02020603050405020304" pitchFamily="18" charset="0"/>
              </a:rPr>
              <a:t>Regole: </a:t>
            </a:r>
            <a:r>
              <a:rPr lang="it-IT" sz="2000" dirty="0">
                <a:latin typeface="Times New Roman" panose="02020603050405020304" pitchFamily="18" charset="0"/>
                <a:cs typeface="Times New Roman" panose="02020603050405020304" pitchFamily="18" charset="0"/>
              </a:rPr>
              <a:t>i bambini verranno divisi in due squadre da 10 circa.</a:t>
            </a:r>
          </a:p>
          <a:p>
            <a:r>
              <a:rPr lang="it-IT" sz="2000" dirty="0">
                <a:latin typeface="Times New Roman" panose="02020603050405020304" pitchFamily="18" charset="0"/>
                <a:cs typeface="Times New Roman" panose="02020603050405020304" pitchFamily="18" charset="0"/>
              </a:rPr>
              <a:t>Indosseranno pettorine con numeri pescati a random. Le due squadre saranno disposte su linee opposte (tipo fazzoletto). Il simbolo dell’infinito sarà appoggiato a terra, al centro del campo, potrà essere realizzato su una bandierina, con un cartone o con la stoffa imbottita. Un bambino di una squadra “chiamerà” un’operazione che abbia il risultato presente sulla pettorina di un compagno della squadra rivale, dopo aver chiamato correrà a raccogliere l’infinito per portarlo nella base propria. Il bambino con il risultato lo dovrà raggiungere e toccare prima che oltrepassi la linea di casa.</a:t>
            </a:r>
            <a:br>
              <a:rPr lang="it-IT" sz="2000" dirty="0">
                <a:latin typeface="Times New Roman" panose="02020603050405020304" pitchFamily="18" charset="0"/>
                <a:cs typeface="Times New Roman" panose="02020603050405020304" pitchFamily="18" charset="0"/>
              </a:rPr>
            </a:br>
            <a:r>
              <a:rPr lang="it-IT" sz="2000" dirty="0">
                <a:latin typeface="Times New Roman" panose="02020603050405020304" pitchFamily="18" charset="0"/>
                <a:cs typeface="Times New Roman" panose="02020603050405020304" pitchFamily="18" charset="0"/>
              </a:rPr>
              <a:t>Per aggiudicare la vittoria si assegna 1 punto a chi porta a casa l’infinito e a chi cattura il compagno e si toglie un punto a chi chiama un’operazione con il risultato inesistente. Dopo un tempo predefinito, vince la squadra con più punti.</a:t>
            </a:r>
          </a:p>
          <a:p>
            <a:endParaRPr lang="it-IT" dirty="0"/>
          </a:p>
        </p:txBody>
      </p:sp>
    </p:spTree>
    <p:extLst>
      <p:ext uri="{BB962C8B-B14F-4D97-AF65-F5344CB8AC3E}">
        <p14:creationId xmlns:p14="http://schemas.microsoft.com/office/powerpoint/2010/main" val="1110876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3122CCA0-3520-433A-BBD4-A36D25A00888}"/>
              </a:ext>
            </a:extLst>
          </p:cNvPr>
          <p:cNvSpPr txBox="1"/>
          <p:nvPr/>
        </p:nvSpPr>
        <p:spPr>
          <a:xfrm>
            <a:off x="9899374" y="1351594"/>
            <a:ext cx="1563757" cy="461665"/>
          </a:xfrm>
          <a:prstGeom prst="rect">
            <a:avLst/>
          </a:prstGeom>
          <a:noFill/>
        </p:spPr>
        <p:txBody>
          <a:bodyPr wrap="square" rtlCol="0">
            <a:spAutoFit/>
          </a:bodyPr>
          <a:lstStyle/>
          <a:p>
            <a:r>
              <a:rPr lang="it-IT" sz="2400" i="1" dirty="0"/>
              <a:t>8.00-10.00</a:t>
            </a:r>
          </a:p>
        </p:txBody>
      </p:sp>
      <p:sp>
        <p:nvSpPr>
          <p:cNvPr id="5" name="Titolo 4">
            <a:extLst>
              <a:ext uri="{FF2B5EF4-FFF2-40B4-BE49-F238E27FC236}">
                <a16:creationId xmlns:a16="http://schemas.microsoft.com/office/drawing/2014/main" id="{A09389FA-62D6-402B-A7B9-2E3B90162E22}"/>
              </a:ext>
            </a:extLst>
          </p:cNvPr>
          <p:cNvSpPr txBox="1">
            <a:spLocks/>
          </p:cNvSpPr>
          <p:nvPr/>
        </p:nvSpPr>
        <p:spPr>
          <a:xfrm>
            <a:off x="1653210" y="251791"/>
            <a:ext cx="1013142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it-IT" sz="6000" dirty="0">
                <a:effectLst>
                  <a:outerShdw blurRad="38100" dist="38100" dir="2700000" algn="tl">
                    <a:srgbClr val="000000">
                      <a:alpha val="43137"/>
                    </a:srgbClr>
                  </a:outerShdw>
                </a:effectLst>
              </a:rPr>
              <a:t>Lunedì</a:t>
            </a:r>
          </a:p>
        </p:txBody>
      </p:sp>
      <p:sp>
        <p:nvSpPr>
          <p:cNvPr id="6" name="CasellaDiTesto 5">
            <a:extLst>
              <a:ext uri="{FF2B5EF4-FFF2-40B4-BE49-F238E27FC236}">
                <a16:creationId xmlns:a16="http://schemas.microsoft.com/office/drawing/2014/main" id="{09DA8468-5D53-4C24-BFDD-9FF88E5005AB}"/>
              </a:ext>
            </a:extLst>
          </p:cNvPr>
          <p:cNvSpPr txBox="1"/>
          <p:nvPr/>
        </p:nvSpPr>
        <p:spPr>
          <a:xfrm>
            <a:off x="318053" y="1795229"/>
            <a:ext cx="11466582" cy="3170099"/>
          </a:xfrm>
          <a:prstGeom prst="rect">
            <a:avLst/>
          </a:prstGeom>
          <a:noFill/>
        </p:spPr>
        <p:txBody>
          <a:bodyPr wrap="square" rtlCol="0">
            <a:spAutoFit/>
          </a:bodyPr>
          <a:lstStyle/>
          <a:p>
            <a:r>
              <a:rPr lang="it-IT" sz="2000" dirty="0">
                <a:latin typeface="Times New Roman" panose="02020603050405020304" pitchFamily="18" charset="0"/>
                <a:cs typeface="Times New Roman" panose="02020603050405020304" pitchFamily="18" charset="0"/>
              </a:rPr>
              <a:t>GIOCO4: DECINE CENTINAIA E UNITA’</a:t>
            </a:r>
          </a:p>
          <a:p>
            <a:r>
              <a:rPr lang="it-IT" sz="2000" u="sng" dirty="0">
                <a:latin typeface="Times New Roman" panose="02020603050405020304" pitchFamily="18" charset="0"/>
                <a:cs typeface="Times New Roman" panose="02020603050405020304" pitchFamily="18" charset="0"/>
              </a:rPr>
              <a:t>Regole</a:t>
            </a:r>
            <a:r>
              <a:rPr lang="it-IT" sz="2000" dirty="0">
                <a:latin typeface="Times New Roman" panose="02020603050405020304" pitchFamily="18" charset="0"/>
                <a:cs typeface="Times New Roman" panose="02020603050405020304" pitchFamily="18" charset="0"/>
              </a:rPr>
              <a:t>: I bambini verranno divisi in più squadre e ad ognuna verranno dati 3 cerchi posti ad una distanza di 50m dalla linea di partenza.</a:t>
            </a:r>
            <a:br>
              <a:rPr lang="it-IT" sz="2000" dirty="0">
                <a:latin typeface="Times New Roman" panose="02020603050405020304" pitchFamily="18" charset="0"/>
                <a:cs typeface="Times New Roman" panose="02020603050405020304" pitchFamily="18" charset="0"/>
              </a:rPr>
            </a:br>
            <a:r>
              <a:rPr lang="it-IT" sz="2000" dirty="0">
                <a:latin typeface="Times New Roman" panose="02020603050405020304" pitchFamily="18" charset="0"/>
                <a:cs typeface="Times New Roman" panose="02020603050405020304" pitchFamily="18" charset="0"/>
              </a:rPr>
              <a:t>I 3 cerchi, di 3 colori diversi, indicheranno rispettivamente le unità, le decine e le centinaia.</a:t>
            </a:r>
            <a:br>
              <a:rPr lang="it-IT" sz="2000" dirty="0">
                <a:latin typeface="Times New Roman" panose="02020603050405020304" pitchFamily="18" charset="0"/>
                <a:cs typeface="Times New Roman" panose="02020603050405020304" pitchFamily="18" charset="0"/>
              </a:rPr>
            </a:br>
            <a:r>
              <a:rPr lang="it-IT" sz="2000" dirty="0">
                <a:latin typeface="Times New Roman" panose="02020603050405020304" pitchFamily="18" charset="0"/>
                <a:cs typeface="Times New Roman" panose="02020603050405020304" pitchFamily="18" charset="0"/>
              </a:rPr>
              <a:t>Dopo che l’animatore avrà chiamato un numero, i bambini dovranno correre e disporsi correttamente nei cerchi in modo da comporre il numero richiesto.</a:t>
            </a:r>
            <a:br>
              <a:rPr lang="it-IT" sz="2000" dirty="0">
                <a:latin typeface="Times New Roman" panose="02020603050405020304" pitchFamily="18" charset="0"/>
                <a:cs typeface="Times New Roman" panose="02020603050405020304" pitchFamily="18" charset="0"/>
              </a:rPr>
            </a:br>
            <a:r>
              <a:rPr lang="it-IT" sz="2000" dirty="0">
                <a:latin typeface="Times New Roman" panose="02020603050405020304" pitchFamily="18" charset="0"/>
                <a:cs typeface="Times New Roman" panose="02020603050405020304" pitchFamily="18" charset="0"/>
              </a:rPr>
              <a:t>I punti verranno attribuiti in base all’ordine di arrivo delle squadre (ad esempio: i primi a disporsi correttamente prenderanno 3 punti, i secondi 2 e i terzi 1).</a:t>
            </a:r>
            <a:br>
              <a:rPr lang="it-IT" sz="2000" dirty="0">
                <a:latin typeface="Times New Roman" panose="02020603050405020304" pitchFamily="18" charset="0"/>
                <a:cs typeface="Times New Roman" panose="02020603050405020304" pitchFamily="18" charset="0"/>
              </a:rPr>
            </a:br>
            <a:r>
              <a:rPr lang="it-IT" sz="2000" dirty="0">
                <a:latin typeface="Times New Roman" panose="02020603050405020304" pitchFamily="18" charset="0"/>
                <a:cs typeface="Times New Roman" panose="02020603050405020304" pitchFamily="18" charset="0"/>
              </a:rPr>
              <a:t>Vince la squadra che arriva prima a 10 punti. </a:t>
            </a:r>
            <a:br>
              <a:rPr lang="it-IT" sz="2000" dirty="0">
                <a:latin typeface="Times New Roman" panose="02020603050405020304" pitchFamily="18" charset="0"/>
                <a:cs typeface="Times New Roman" panose="02020603050405020304" pitchFamily="18" charset="0"/>
              </a:rPr>
            </a:br>
            <a:endParaRPr lang="it-IT" sz="2000" dirty="0">
              <a:latin typeface="Times New Roman" panose="02020603050405020304" pitchFamily="18" charset="0"/>
              <a:cs typeface="Times New Roman" panose="02020603050405020304" pitchFamily="18" charset="0"/>
            </a:endParaRPr>
          </a:p>
        </p:txBody>
      </p:sp>
      <p:sp>
        <p:nvSpPr>
          <p:cNvPr id="7" name="Ovale 6">
            <a:extLst>
              <a:ext uri="{FF2B5EF4-FFF2-40B4-BE49-F238E27FC236}">
                <a16:creationId xmlns:a16="http://schemas.microsoft.com/office/drawing/2014/main" id="{2F270165-3926-4B58-BB1D-AB1A2F657D77}"/>
              </a:ext>
            </a:extLst>
          </p:cNvPr>
          <p:cNvSpPr/>
          <p:nvPr/>
        </p:nvSpPr>
        <p:spPr>
          <a:xfrm>
            <a:off x="4949943" y="4630513"/>
            <a:ext cx="1490157" cy="1540514"/>
          </a:xfrm>
          <a:prstGeom prst="ellipse">
            <a:avLst/>
          </a:prstGeom>
          <a:noFill/>
          <a:ln w="889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Ovale 7">
            <a:extLst>
              <a:ext uri="{FF2B5EF4-FFF2-40B4-BE49-F238E27FC236}">
                <a16:creationId xmlns:a16="http://schemas.microsoft.com/office/drawing/2014/main" id="{0A2F4C8E-D2A4-427C-B916-654ACB7668C2}"/>
              </a:ext>
            </a:extLst>
          </p:cNvPr>
          <p:cNvSpPr/>
          <p:nvPr/>
        </p:nvSpPr>
        <p:spPr>
          <a:xfrm>
            <a:off x="8696635" y="4630513"/>
            <a:ext cx="1490157" cy="1540514"/>
          </a:xfrm>
          <a:prstGeom prst="ellipse">
            <a:avLst/>
          </a:prstGeom>
          <a:noFill/>
          <a:ln w="889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Ovale 8">
            <a:extLst>
              <a:ext uri="{FF2B5EF4-FFF2-40B4-BE49-F238E27FC236}">
                <a16:creationId xmlns:a16="http://schemas.microsoft.com/office/drawing/2014/main" id="{ED378A99-1D3B-4D52-AFCD-3798B8C97A7E}"/>
              </a:ext>
            </a:extLst>
          </p:cNvPr>
          <p:cNvSpPr/>
          <p:nvPr/>
        </p:nvSpPr>
        <p:spPr>
          <a:xfrm>
            <a:off x="6823289" y="4630513"/>
            <a:ext cx="1490157" cy="1540514"/>
          </a:xfrm>
          <a:prstGeom prst="ellipse">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69A2D2C6-5B23-4876-83D3-F31E253BB13E}"/>
              </a:ext>
            </a:extLst>
          </p:cNvPr>
          <p:cNvSpPr txBox="1"/>
          <p:nvPr/>
        </p:nvSpPr>
        <p:spPr>
          <a:xfrm>
            <a:off x="5086447" y="5216104"/>
            <a:ext cx="1374346" cy="369332"/>
          </a:xfrm>
          <a:prstGeom prst="rect">
            <a:avLst/>
          </a:prstGeom>
          <a:noFill/>
        </p:spPr>
        <p:txBody>
          <a:bodyPr wrap="square" rtlCol="0">
            <a:spAutoFit/>
          </a:bodyPr>
          <a:lstStyle/>
          <a:p>
            <a:r>
              <a:rPr lang="it-IT" b="1" dirty="0">
                <a:solidFill>
                  <a:srgbClr val="92D050"/>
                </a:solidFill>
              </a:rPr>
              <a:t>CENTINAIA</a:t>
            </a:r>
          </a:p>
        </p:txBody>
      </p:sp>
      <p:sp>
        <p:nvSpPr>
          <p:cNvPr id="12" name="CasellaDiTesto 11">
            <a:extLst>
              <a:ext uri="{FF2B5EF4-FFF2-40B4-BE49-F238E27FC236}">
                <a16:creationId xmlns:a16="http://schemas.microsoft.com/office/drawing/2014/main" id="{6BA2236D-8B91-4E12-8A03-43D9524814E6}"/>
              </a:ext>
            </a:extLst>
          </p:cNvPr>
          <p:cNvSpPr txBox="1"/>
          <p:nvPr/>
        </p:nvSpPr>
        <p:spPr>
          <a:xfrm>
            <a:off x="7098792" y="5216104"/>
            <a:ext cx="1088605" cy="369332"/>
          </a:xfrm>
          <a:prstGeom prst="rect">
            <a:avLst/>
          </a:prstGeom>
          <a:noFill/>
        </p:spPr>
        <p:txBody>
          <a:bodyPr wrap="square" rtlCol="0">
            <a:spAutoFit/>
          </a:bodyPr>
          <a:lstStyle/>
          <a:p>
            <a:r>
              <a:rPr lang="it-IT" b="1" dirty="0">
                <a:solidFill>
                  <a:srgbClr val="FF0000"/>
                </a:solidFill>
              </a:rPr>
              <a:t>DECINE</a:t>
            </a:r>
          </a:p>
        </p:txBody>
      </p:sp>
      <p:sp>
        <p:nvSpPr>
          <p:cNvPr id="13" name="CasellaDiTesto 12">
            <a:extLst>
              <a:ext uri="{FF2B5EF4-FFF2-40B4-BE49-F238E27FC236}">
                <a16:creationId xmlns:a16="http://schemas.microsoft.com/office/drawing/2014/main" id="{9C628705-1075-4BFF-B472-DD298F54F545}"/>
              </a:ext>
            </a:extLst>
          </p:cNvPr>
          <p:cNvSpPr txBox="1"/>
          <p:nvPr/>
        </p:nvSpPr>
        <p:spPr>
          <a:xfrm>
            <a:off x="8954463" y="5216104"/>
            <a:ext cx="974499" cy="369332"/>
          </a:xfrm>
          <a:prstGeom prst="rect">
            <a:avLst/>
          </a:prstGeom>
          <a:noFill/>
        </p:spPr>
        <p:txBody>
          <a:bodyPr wrap="square" rtlCol="0">
            <a:spAutoFit/>
          </a:bodyPr>
          <a:lstStyle/>
          <a:p>
            <a:r>
              <a:rPr lang="it-IT" b="1" dirty="0">
                <a:solidFill>
                  <a:srgbClr val="00B0F0"/>
                </a:solidFill>
              </a:rPr>
              <a:t> UNITA’</a:t>
            </a:r>
          </a:p>
        </p:txBody>
      </p:sp>
    </p:spTree>
    <p:extLst>
      <p:ext uri="{BB962C8B-B14F-4D97-AF65-F5344CB8AC3E}">
        <p14:creationId xmlns:p14="http://schemas.microsoft.com/office/powerpoint/2010/main" val="2971852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0A3E4707-AE67-4C87-B09C-CEA32BEFFA2D}"/>
              </a:ext>
            </a:extLst>
          </p:cNvPr>
          <p:cNvPicPr>
            <a:picLocks noChangeAspect="1"/>
          </p:cNvPicPr>
          <p:nvPr/>
        </p:nvPicPr>
        <p:blipFill>
          <a:blip r:embed="rId2"/>
          <a:stretch>
            <a:fillRect/>
          </a:stretch>
        </p:blipFill>
        <p:spPr>
          <a:xfrm>
            <a:off x="3875440" y="3635163"/>
            <a:ext cx="4117161" cy="2735625"/>
          </a:xfrm>
          <a:prstGeom prst="rect">
            <a:avLst/>
          </a:prstGeom>
        </p:spPr>
      </p:pic>
      <p:sp>
        <p:nvSpPr>
          <p:cNvPr id="4" name="CasellaDiTesto 3">
            <a:extLst>
              <a:ext uri="{FF2B5EF4-FFF2-40B4-BE49-F238E27FC236}">
                <a16:creationId xmlns:a16="http://schemas.microsoft.com/office/drawing/2014/main" id="{77BED842-405A-4E67-8E68-237F49419CD0}"/>
              </a:ext>
            </a:extLst>
          </p:cNvPr>
          <p:cNvSpPr txBox="1"/>
          <p:nvPr/>
        </p:nvSpPr>
        <p:spPr>
          <a:xfrm>
            <a:off x="9750342" y="1350613"/>
            <a:ext cx="1749286" cy="461665"/>
          </a:xfrm>
          <a:prstGeom prst="rect">
            <a:avLst/>
          </a:prstGeom>
          <a:noFill/>
        </p:spPr>
        <p:txBody>
          <a:bodyPr wrap="square" rtlCol="0">
            <a:spAutoFit/>
          </a:bodyPr>
          <a:lstStyle/>
          <a:p>
            <a:r>
              <a:rPr lang="it-IT" sz="2400" i="1" dirty="0"/>
              <a:t>10.00-10.30</a:t>
            </a:r>
          </a:p>
        </p:txBody>
      </p:sp>
      <p:sp>
        <p:nvSpPr>
          <p:cNvPr id="5" name="Titolo 4">
            <a:extLst>
              <a:ext uri="{FF2B5EF4-FFF2-40B4-BE49-F238E27FC236}">
                <a16:creationId xmlns:a16="http://schemas.microsoft.com/office/drawing/2014/main" id="{9237D80D-154B-472E-8B56-01CE895877AB}"/>
              </a:ext>
            </a:extLst>
          </p:cNvPr>
          <p:cNvSpPr txBox="1">
            <a:spLocks/>
          </p:cNvSpPr>
          <p:nvPr/>
        </p:nvSpPr>
        <p:spPr>
          <a:xfrm>
            <a:off x="1653210" y="251791"/>
            <a:ext cx="1013142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it-IT" sz="6000" dirty="0">
                <a:effectLst>
                  <a:outerShdw blurRad="38100" dist="38100" dir="2700000" algn="tl">
                    <a:srgbClr val="000000">
                      <a:alpha val="43137"/>
                    </a:srgbClr>
                  </a:outerShdw>
                </a:effectLst>
              </a:rPr>
              <a:t>Lunedì</a:t>
            </a:r>
          </a:p>
        </p:txBody>
      </p:sp>
      <p:sp>
        <p:nvSpPr>
          <p:cNvPr id="6" name="CasellaDiTesto 5">
            <a:extLst>
              <a:ext uri="{FF2B5EF4-FFF2-40B4-BE49-F238E27FC236}">
                <a16:creationId xmlns:a16="http://schemas.microsoft.com/office/drawing/2014/main" id="{DC1A2C8F-7CF1-43E7-8CA1-783F38707F9A}"/>
              </a:ext>
            </a:extLst>
          </p:cNvPr>
          <p:cNvSpPr txBox="1"/>
          <p:nvPr/>
        </p:nvSpPr>
        <p:spPr>
          <a:xfrm>
            <a:off x="567197" y="1359487"/>
            <a:ext cx="10733649" cy="1938992"/>
          </a:xfrm>
          <a:prstGeom prst="rect">
            <a:avLst/>
          </a:prstGeom>
          <a:noFill/>
        </p:spPr>
        <p:txBody>
          <a:bodyPr wrap="square" rtlCol="0">
            <a:spAutoFit/>
          </a:bodyPr>
          <a:lstStyle/>
          <a:p>
            <a:r>
              <a:rPr lang="it-IT" sz="2000" dirty="0">
                <a:latin typeface="Times New Roman" panose="02020603050405020304" pitchFamily="18" charset="0"/>
                <a:cs typeface="Times New Roman" panose="02020603050405020304" pitchFamily="18" charset="0"/>
              </a:rPr>
              <a:t>MERENDA:</a:t>
            </a:r>
          </a:p>
          <a:p>
            <a:endParaRPr lang="it-IT" sz="20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r>
              <a:rPr lang="it-IT" sz="2000" dirty="0">
                <a:latin typeface="Times New Roman" panose="02020603050405020304" pitchFamily="18" charset="0"/>
                <a:cs typeface="Times New Roman" panose="02020603050405020304" pitchFamily="18" charset="0"/>
              </a:rPr>
              <a:t>Torte frazionarie: varie torte divise in diverso numero di parti con scritto su ogni fetta la frazione corrispondente al pezzo del dolce;</a:t>
            </a:r>
          </a:p>
          <a:p>
            <a:pPr marL="342900" indent="-342900">
              <a:buFont typeface="Wingdings" panose="05000000000000000000" pitchFamily="2" charset="2"/>
              <a:buChar char="Ø"/>
            </a:pPr>
            <a:endParaRPr lang="it-IT" sz="20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r>
              <a:rPr lang="it-IT" sz="2000" dirty="0">
                <a:latin typeface="Times New Roman" panose="02020603050405020304" pitchFamily="18" charset="0"/>
                <a:cs typeface="Times New Roman" panose="02020603050405020304" pitchFamily="18" charset="0"/>
              </a:rPr>
              <a:t>1 2 3.. Tramezzino! : Tramezzini con numeri, operazioni e segni.</a:t>
            </a:r>
          </a:p>
        </p:txBody>
      </p:sp>
    </p:spTree>
    <p:extLst>
      <p:ext uri="{BB962C8B-B14F-4D97-AF65-F5344CB8AC3E}">
        <p14:creationId xmlns:p14="http://schemas.microsoft.com/office/powerpoint/2010/main" val="1490655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2350E34A-303E-41FF-B484-B389505E4E1E}"/>
              </a:ext>
            </a:extLst>
          </p:cNvPr>
          <p:cNvSpPr txBox="1"/>
          <p:nvPr/>
        </p:nvSpPr>
        <p:spPr>
          <a:xfrm>
            <a:off x="9744428" y="1352410"/>
            <a:ext cx="1789044" cy="461665"/>
          </a:xfrm>
          <a:prstGeom prst="rect">
            <a:avLst/>
          </a:prstGeom>
          <a:noFill/>
        </p:spPr>
        <p:txBody>
          <a:bodyPr wrap="square" rtlCol="0">
            <a:spAutoFit/>
          </a:bodyPr>
          <a:lstStyle/>
          <a:p>
            <a:r>
              <a:rPr lang="it-IT" sz="2400" i="1" dirty="0"/>
              <a:t>10.30-12.30</a:t>
            </a:r>
          </a:p>
        </p:txBody>
      </p:sp>
      <p:sp>
        <p:nvSpPr>
          <p:cNvPr id="5" name="Titolo 4">
            <a:extLst>
              <a:ext uri="{FF2B5EF4-FFF2-40B4-BE49-F238E27FC236}">
                <a16:creationId xmlns:a16="http://schemas.microsoft.com/office/drawing/2014/main" id="{AA7A4853-205A-4296-B4AA-625E9F7E16F4}"/>
              </a:ext>
            </a:extLst>
          </p:cNvPr>
          <p:cNvSpPr txBox="1">
            <a:spLocks/>
          </p:cNvSpPr>
          <p:nvPr/>
        </p:nvSpPr>
        <p:spPr>
          <a:xfrm>
            <a:off x="1653210" y="251791"/>
            <a:ext cx="1013142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it-IT" sz="6000" dirty="0">
                <a:effectLst>
                  <a:outerShdw blurRad="38100" dist="38100" dir="2700000" algn="tl">
                    <a:srgbClr val="000000">
                      <a:alpha val="43137"/>
                    </a:srgbClr>
                  </a:outerShdw>
                </a:effectLst>
              </a:rPr>
              <a:t>Lunedì</a:t>
            </a:r>
          </a:p>
        </p:txBody>
      </p:sp>
      <p:sp>
        <p:nvSpPr>
          <p:cNvPr id="6" name="CasellaDiTesto 5">
            <a:extLst>
              <a:ext uri="{FF2B5EF4-FFF2-40B4-BE49-F238E27FC236}">
                <a16:creationId xmlns:a16="http://schemas.microsoft.com/office/drawing/2014/main" id="{4F725B74-A601-4951-94C9-75D24DD63C06}"/>
              </a:ext>
            </a:extLst>
          </p:cNvPr>
          <p:cNvSpPr txBox="1"/>
          <p:nvPr/>
        </p:nvSpPr>
        <p:spPr>
          <a:xfrm>
            <a:off x="571475" y="3360197"/>
            <a:ext cx="5816073" cy="3170099"/>
          </a:xfrm>
          <a:prstGeom prst="rect">
            <a:avLst/>
          </a:prstGeom>
          <a:noFill/>
        </p:spPr>
        <p:txBody>
          <a:bodyPr wrap="square" rtlCol="0">
            <a:spAutoFit/>
          </a:bodyPr>
          <a:lstStyle/>
          <a:p>
            <a:r>
              <a:rPr lang="it-IT" sz="2000" dirty="0">
                <a:latin typeface="Times New Roman" panose="02020603050405020304" pitchFamily="18" charset="0"/>
                <a:cs typeface="Times New Roman" panose="02020603050405020304" pitchFamily="18" charset="0"/>
              </a:rPr>
              <a:t>LABORATORIO1: MEMORY</a:t>
            </a:r>
          </a:p>
          <a:p>
            <a:r>
              <a:rPr lang="it-IT" sz="2000" u="sng" dirty="0">
                <a:latin typeface="Times New Roman" panose="02020603050405020304" pitchFamily="18" charset="0"/>
                <a:cs typeface="Times New Roman" panose="02020603050405020304" pitchFamily="18" charset="0"/>
              </a:rPr>
              <a:t>Regole</a:t>
            </a:r>
            <a:r>
              <a:rPr lang="it-IT" sz="2000" dirty="0">
                <a:latin typeface="Times New Roman" panose="02020603050405020304" pitchFamily="18" charset="0"/>
                <a:cs typeface="Times New Roman" panose="02020603050405020304" pitchFamily="18" charset="0"/>
              </a:rPr>
              <a:t>: Il classico gioco del </a:t>
            </a:r>
            <a:r>
              <a:rPr lang="it-IT" sz="2000" dirty="0" err="1">
                <a:latin typeface="Times New Roman" panose="02020603050405020304" pitchFamily="18" charset="0"/>
                <a:cs typeface="Times New Roman" panose="02020603050405020304" pitchFamily="18" charset="0"/>
              </a:rPr>
              <a:t>memory</a:t>
            </a:r>
            <a:r>
              <a:rPr lang="it-IT" sz="2000" dirty="0">
                <a:latin typeface="Times New Roman" panose="02020603050405020304" pitchFamily="18" charset="0"/>
                <a:cs typeface="Times New Roman" panose="02020603050405020304" pitchFamily="18" charset="0"/>
              </a:rPr>
              <a:t> con operazioni, numeri e frazioni al posto delle usuali immagini.</a:t>
            </a:r>
          </a:p>
          <a:p>
            <a:endParaRPr lang="it-IT" sz="2000" dirty="0">
              <a:latin typeface="Times New Roman" panose="02020603050405020304" pitchFamily="18" charset="0"/>
              <a:cs typeface="Times New Roman" panose="02020603050405020304" pitchFamily="18" charset="0"/>
            </a:endParaRPr>
          </a:p>
          <a:p>
            <a:r>
              <a:rPr lang="it-IT" sz="2000" dirty="0">
                <a:latin typeface="Times New Roman" panose="02020603050405020304" pitchFamily="18" charset="0"/>
                <a:cs typeface="Times New Roman" panose="02020603050405020304" pitchFamily="18" charset="0"/>
              </a:rPr>
              <a:t>LABORATIORIO2: DOMINO</a:t>
            </a:r>
          </a:p>
          <a:p>
            <a:r>
              <a:rPr lang="it-IT" sz="2000" u="sng" dirty="0">
                <a:latin typeface="Times New Roman" panose="02020603050405020304" pitchFamily="18" charset="0"/>
                <a:cs typeface="Times New Roman" panose="02020603050405020304" pitchFamily="18" charset="0"/>
              </a:rPr>
              <a:t>Regole</a:t>
            </a:r>
            <a:r>
              <a:rPr lang="it-IT" sz="2000" dirty="0">
                <a:latin typeface="Times New Roman" panose="02020603050405020304" pitchFamily="18" charset="0"/>
                <a:cs typeface="Times New Roman" panose="02020603050405020304" pitchFamily="18" charset="0"/>
              </a:rPr>
              <a:t>: Anche qui, abbiamo rivoluzionato un classico, il domino! I bambini proveranno a cimentarsi nella variante con elementi matematici.</a:t>
            </a:r>
          </a:p>
          <a:p>
            <a:endParaRPr lang="it-IT" sz="2000" dirty="0">
              <a:latin typeface="Times New Roman" panose="02020603050405020304" pitchFamily="18" charset="0"/>
              <a:cs typeface="Times New Roman" panose="02020603050405020304" pitchFamily="18" charset="0"/>
            </a:endParaRPr>
          </a:p>
          <a:p>
            <a:endParaRPr lang="it-IT" sz="2000" dirty="0">
              <a:latin typeface="Times New Roman" panose="02020603050405020304" pitchFamily="18" charset="0"/>
              <a:cs typeface="Times New Roman" panose="02020603050405020304" pitchFamily="18" charset="0"/>
            </a:endParaRPr>
          </a:p>
        </p:txBody>
      </p:sp>
      <p:pic>
        <p:nvPicPr>
          <p:cNvPr id="3" name="Immagine 2">
            <a:extLst>
              <a:ext uri="{FF2B5EF4-FFF2-40B4-BE49-F238E27FC236}">
                <a16:creationId xmlns:a16="http://schemas.microsoft.com/office/drawing/2014/main" id="{B998E59C-A7E8-4769-85D4-FC60D7F70104}"/>
              </a:ext>
            </a:extLst>
          </p:cNvPr>
          <p:cNvPicPr>
            <a:picLocks noChangeAspect="1"/>
          </p:cNvPicPr>
          <p:nvPr/>
        </p:nvPicPr>
        <p:blipFill rotWithShape="1">
          <a:blip r:embed="rId2"/>
          <a:srcRect l="5442" t="7420" r="1700" b="10494"/>
          <a:stretch/>
        </p:blipFill>
        <p:spPr>
          <a:xfrm>
            <a:off x="1348452" y="278709"/>
            <a:ext cx="4124695" cy="2734688"/>
          </a:xfrm>
          <a:prstGeom prst="rect">
            <a:avLst/>
          </a:prstGeom>
        </p:spPr>
      </p:pic>
      <p:pic>
        <p:nvPicPr>
          <p:cNvPr id="8" name="Immagine 7">
            <a:extLst>
              <a:ext uri="{FF2B5EF4-FFF2-40B4-BE49-F238E27FC236}">
                <a16:creationId xmlns:a16="http://schemas.microsoft.com/office/drawing/2014/main" id="{56D52356-94AE-4B6D-BB5A-925C506BB71C}"/>
              </a:ext>
            </a:extLst>
          </p:cNvPr>
          <p:cNvPicPr>
            <a:picLocks noChangeAspect="1"/>
          </p:cNvPicPr>
          <p:nvPr/>
        </p:nvPicPr>
        <p:blipFill rotWithShape="1">
          <a:blip r:embed="rId3"/>
          <a:srcRect l="14494" t="2233" r="15361"/>
          <a:stretch/>
        </p:blipFill>
        <p:spPr>
          <a:xfrm>
            <a:off x="7311160" y="2637183"/>
            <a:ext cx="3724230" cy="3893113"/>
          </a:xfrm>
          <a:prstGeom prst="rect">
            <a:avLst/>
          </a:prstGeom>
        </p:spPr>
      </p:pic>
    </p:spTree>
    <p:extLst>
      <p:ext uri="{BB962C8B-B14F-4D97-AF65-F5344CB8AC3E}">
        <p14:creationId xmlns:p14="http://schemas.microsoft.com/office/powerpoint/2010/main" val="3205022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77F90C38-60A6-4D00-9E3F-C32C7FB6F62A}"/>
              </a:ext>
            </a:extLst>
          </p:cNvPr>
          <p:cNvSpPr txBox="1"/>
          <p:nvPr/>
        </p:nvSpPr>
        <p:spPr>
          <a:xfrm>
            <a:off x="9737901" y="1353226"/>
            <a:ext cx="1683026" cy="461665"/>
          </a:xfrm>
          <a:prstGeom prst="rect">
            <a:avLst/>
          </a:prstGeom>
          <a:noFill/>
        </p:spPr>
        <p:txBody>
          <a:bodyPr wrap="square" rtlCol="0">
            <a:spAutoFit/>
          </a:bodyPr>
          <a:lstStyle/>
          <a:p>
            <a:r>
              <a:rPr lang="it-IT" sz="2400" i="1" dirty="0"/>
              <a:t>10.30-12.30</a:t>
            </a:r>
          </a:p>
        </p:txBody>
      </p:sp>
      <p:sp>
        <p:nvSpPr>
          <p:cNvPr id="5" name="Titolo 4">
            <a:extLst>
              <a:ext uri="{FF2B5EF4-FFF2-40B4-BE49-F238E27FC236}">
                <a16:creationId xmlns:a16="http://schemas.microsoft.com/office/drawing/2014/main" id="{9F1EAA3A-1E36-4BC9-B192-FAC68CD95E3A}"/>
              </a:ext>
            </a:extLst>
          </p:cNvPr>
          <p:cNvSpPr txBox="1">
            <a:spLocks/>
          </p:cNvSpPr>
          <p:nvPr/>
        </p:nvSpPr>
        <p:spPr>
          <a:xfrm>
            <a:off x="1653212" y="251793"/>
            <a:ext cx="10131425" cy="145626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it-IT" sz="6000" dirty="0">
                <a:effectLst>
                  <a:outerShdw blurRad="38100" dist="38100" dir="2700000" algn="tl">
                    <a:srgbClr val="000000">
                      <a:alpha val="43137"/>
                    </a:srgbClr>
                  </a:outerShdw>
                </a:effectLst>
              </a:rPr>
              <a:t>Lunedì</a:t>
            </a:r>
          </a:p>
        </p:txBody>
      </p:sp>
      <p:sp>
        <p:nvSpPr>
          <p:cNvPr id="9" name="CasellaDiTesto 8">
            <a:extLst>
              <a:ext uri="{FF2B5EF4-FFF2-40B4-BE49-F238E27FC236}">
                <a16:creationId xmlns:a16="http://schemas.microsoft.com/office/drawing/2014/main" id="{8DE518FB-59B0-46A2-B06E-6EF8375A3201}"/>
              </a:ext>
            </a:extLst>
          </p:cNvPr>
          <p:cNvSpPr txBox="1"/>
          <p:nvPr/>
        </p:nvSpPr>
        <p:spPr>
          <a:xfrm>
            <a:off x="450166" y="1774319"/>
            <a:ext cx="11226019" cy="4093428"/>
          </a:xfrm>
          <a:prstGeom prst="rect">
            <a:avLst/>
          </a:prstGeom>
          <a:noFill/>
        </p:spPr>
        <p:txBody>
          <a:bodyPr wrap="square" rtlCol="0">
            <a:spAutoFit/>
          </a:bodyPr>
          <a:lstStyle/>
          <a:p>
            <a:r>
              <a:rPr lang="it-IT" sz="2000" dirty="0">
                <a:latin typeface="Times New Roman" panose="02020603050405020304" pitchFamily="18" charset="0"/>
                <a:cs typeface="Times New Roman" panose="02020603050405020304" pitchFamily="18" charset="0"/>
              </a:rPr>
              <a:t>LABORATORIO3: CHI NON MATEMATICA NON PIGLIA PESCI </a:t>
            </a:r>
          </a:p>
          <a:p>
            <a:r>
              <a:rPr lang="it-IT" sz="2000" u="sng" dirty="0">
                <a:latin typeface="Times New Roman" panose="02020603050405020304" pitchFamily="18" charset="0"/>
                <a:cs typeface="Times New Roman" panose="02020603050405020304" pitchFamily="18" charset="0"/>
              </a:rPr>
              <a:t>Regole</a:t>
            </a:r>
            <a:r>
              <a:rPr lang="it-IT" sz="2000" dirty="0">
                <a:latin typeface="Times New Roman" panose="02020603050405020304" pitchFamily="18" charset="0"/>
                <a:cs typeface="Times New Roman" panose="02020603050405020304" pitchFamily="18" charset="0"/>
              </a:rPr>
              <a:t>: Su un cartoncino colorato come se fosse il mare, verranno sparpagliati dei pesci tali per cui sotto ognuno di essi ci sia scritto un numero e un’operazione, ci saranno inoltre 2 pesci jolly e 2 pesci stella.</a:t>
            </a:r>
            <a:br>
              <a:rPr lang="it-IT" sz="2000" dirty="0">
                <a:latin typeface="Times New Roman" panose="02020603050405020304" pitchFamily="18" charset="0"/>
                <a:cs typeface="Times New Roman" panose="02020603050405020304" pitchFamily="18" charset="0"/>
              </a:rPr>
            </a:br>
            <a:r>
              <a:rPr lang="it-IT" sz="2000" dirty="0">
                <a:latin typeface="Times New Roman" panose="02020603050405020304" pitchFamily="18" charset="0"/>
                <a:cs typeface="Times New Roman" panose="02020603050405020304" pitchFamily="18" charset="0"/>
              </a:rPr>
              <a:t>Verrà scelto un valore al quale bisogna arrivare entro un determinato lasso di tempo.</a:t>
            </a:r>
          </a:p>
          <a:p>
            <a:r>
              <a:rPr lang="it-IT" sz="2000" dirty="0">
                <a:latin typeface="Times New Roman" panose="02020603050405020304" pitchFamily="18" charset="0"/>
                <a:cs typeface="Times New Roman" panose="02020603050405020304" pitchFamily="18" charset="0"/>
              </a:rPr>
              <a:t>I bambini, tramite una piccola canna da pesca dovranno prendere un pesce alla volta e segnarsi di volta in volta i numeri su un foglio, sommandoli, sottraendoli o moltiplicandoli in base all’operazione scritta.</a:t>
            </a:r>
            <a:br>
              <a:rPr lang="it-IT" sz="2000" dirty="0">
                <a:latin typeface="Times New Roman" panose="02020603050405020304" pitchFamily="18" charset="0"/>
                <a:cs typeface="Times New Roman" panose="02020603050405020304" pitchFamily="18" charset="0"/>
              </a:rPr>
            </a:br>
            <a:r>
              <a:rPr lang="it-IT" sz="2000" dirty="0">
                <a:latin typeface="Times New Roman" panose="02020603050405020304" pitchFamily="18" charset="0"/>
                <a:cs typeface="Times New Roman" panose="02020603050405020304" pitchFamily="18" charset="0"/>
              </a:rPr>
              <a:t>Il pesce Jolly permette ai bambini di attribuirgli un valore da loro scelto compreso tra 1 e 5, mentre il pesce stella azzera il punteggio fino ad allora ottenuto.</a:t>
            </a:r>
            <a:br>
              <a:rPr lang="it-IT" sz="2000" dirty="0">
                <a:latin typeface="Times New Roman" panose="02020603050405020304" pitchFamily="18" charset="0"/>
                <a:cs typeface="Times New Roman" panose="02020603050405020304" pitchFamily="18" charset="0"/>
              </a:rPr>
            </a:br>
            <a:r>
              <a:rPr lang="it-IT" sz="2000" dirty="0">
                <a:latin typeface="Times New Roman" panose="02020603050405020304" pitchFamily="18" charset="0"/>
                <a:cs typeface="Times New Roman" panose="02020603050405020304" pitchFamily="18" charset="0"/>
              </a:rPr>
              <a:t>Vince il bambino che arriva prima al numero richiesto, oppure in caso finisca il tempo, vince quello che è arrivato più vicino.</a:t>
            </a:r>
            <a:br>
              <a:rPr lang="it-IT" sz="2000" dirty="0">
                <a:latin typeface="Times New Roman" panose="02020603050405020304" pitchFamily="18" charset="0"/>
                <a:cs typeface="Times New Roman" panose="02020603050405020304" pitchFamily="18" charset="0"/>
              </a:rPr>
            </a:br>
            <a:r>
              <a:rPr lang="it-IT" sz="2000" dirty="0">
                <a:latin typeface="Times New Roman" panose="02020603050405020304" pitchFamily="18" charset="0"/>
                <a:cs typeface="Times New Roman" panose="02020603050405020304" pitchFamily="18" charset="0"/>
              </a:rPr>
              <a:t>I bambini possono per 2 volte decidere di rifiutare un pesce ributtandolo in mare senza svelare agli avversari il valore sotto scritto. In caso di parità vince quello che ha pescato più pesci per ottenere il numero.</a:t>
            </a:r>
          </a:p>
          <a:p>
            <a:endParaRPr lang="it-IT"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714721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e">
  <a:themeElements>
    <a:clrScheme name="Celestial">
      <a:dk1>
        <a:sysClr val="windowText" lastClr="000000"/>
      </a:dk1>
      <a:lt1>
        <a:sysClr val="window" lastClr="FFFFFF"/>
      </a:lt1>
      <a:dk2>
        <a:srgbClr val="16476F"/>
      </a:dk2>
      <a:lt2>
        <a:srgbClr val="EBEBEB"/>
      </a:lt2>
      <a:accent1>
        <a:srgbClr val="E5B458"/>
      </a:accent1>
      <a:accent2>
        <a:srgbClr val="F77754"/>
      </a:accent2>
      <a:accent3>
        <a:srgbClr val="D8507E"/>
      </a:accent3>
      <a:accent4>
        <a:srgbClr val="BC70EE"/>
      </a:accent4>
      <a:accent5>
        <a:srgbClr val="3CA2E2"/>
      </a:accent5>
      <a:accent6>
        <a:srgbClr val="91BF77"/>
      </a:accent6>
      <a:hlink>
        <a:srgbClr val="71DDAB"/>
      </a:hlink>
      <a:folHlink>
        <a:srgbClr val="A6E4C7"/>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B36E0D05-787B-4C61-8268-2D6C1FBEDA32}"/>
    </a:ext>
  </a:extLst>
</a:theme>
</file>

<file path=docProps/app.xml><?xml version="1.0" encoding="utf-8"?>
<Properties xmlns="http://schemas.openxmlformats.org/officeDocument/2006/extended-properties" xmlns:vt="http://schemas.openxmlformats.org/officeDocument/2006/docPropsVTypes">
  <Template>TM03457452[[fn=Celestiale]]</Template>
  <TotalTime>1392</TotalTime>
  <Words>2847</Words>
  <Application>Microsoft Office PowerPoint</Application>
  <PresentationFormat>Widescreen</PresentationFormat>
  <Paragraphs>260</Paragraphs>
  <Slides>40</Slides>
  <Notes>0</Notes>
  <HiddenSlides>0</HiddenSlides>
  <MMClips>0</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40</vt:i4>
      </vt:variant>
    </vt:vector>
  </HeadingPairs>
  <TitlesOfParts>
    <vt:vector size="51" baseType="lpstr">
      <vt:lpstr>AR CARTER</vt:lpstr>
      <vt:lpstr>AR CHRISTY</vt:lpstr>
      <vt:lpstr>Arial</vt:lpstr>
      <vt:lpstr>Calibri</vt:lpstr>
      <vt:lpstr>Calibri Light</vt:lpstr>
      <vt:lpstr>Cambria Math</vt:lpstr>
      <vt:lpstr>Gill Sans Ultra Bold</vt:lpstr>
      <vt:lpstr>OCR A Extended</vt:lpstr>
      <vt:lpstr>Times New Roman</vt:lpstr>
      <vt:lpstr>Wingdings</vt:lpstr>
      <vt:lpstr>Celestiale</vt:lpstr>
      <vt:lpstr>Presentazione standard di PowerPoint</vt:lpstr>
      <vt:lpstr>matematigrest</vt:lpstr>
      <vt:lpstr>Lunedì</vt:lpstr>
      <vt:lpstr>Lunedì</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 MULTIPLI SARANNO I PRIMI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Maddalena Tassini</dc:creator>
  <cp:lastModifiedBy>Maddalena Tassini</cp:lastModifiedBy>
  <cp:revision>126</cp:revision>
  <dcterms:created xsi:type="dcterms:W3CDTF">2017-06-18T15:33:22Z</dcterms:created>
  <dcterms:modified xsi:type="dcterms:W3CDTF">2017-06-20T17:36:48Z</dcterms:modified>
</cp:coreProperties>
</file>