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96" r:id="rId2"/>
    <p:sldId id="258" r:id="rId3"/>
    <p:sldId id="257" r:id="rId4"/>
    <p:sldId id="259" r:id="rId5"/>
    <p:sldId id="262" r:id="rId6"/>
    <p:sldId id="265" r:id="rId7"/>
    <p:sldId id="266" r:id="rId8"/>
    <p:sldId id="267" r:id="rId9"/>
    <p:sldId id="299" r:id="rId10"/>
    <p:sldId id="301" r:id="rId11"/>
    <p:sldId id="303" r:id="rId12"/>
    <p:sldId id="304" r:id="rId13"/>
    <p:sldId id="300" r:id="rId14"/>
    <p:sldId id="302" r:id="rId15"/>
    <p:sldId id="308" r:id="rId16"/>
    <p:sldId id="309" r:id="rId17"/>
    <p:sldId id="307" r:id="rId18"/>
    <p:sldId id="295" r:id="rId19"/>
    <p:sldId id="276" r:id="rId20"/>
    <p:sldId id="275" r:id="rId21"/>
    <p:sldId id="277" r:id="rId22"/>
    <p:sldId id="278" r:id="rId23"/>
    <p:sldId id="279" r:id="rId24"/>
    <p:sldId id="280" r:id="rId25"/>
    <p:sldId id="281" r:id="rId26"/>
    <p:sldId id="282" r:id="rId27"/>
    <p:sldId id="283" r:id="rId28"/>
    <p:sldId id="284" r:id="rId29"/>
    <p:sldId id="285" r:id="rId30"/>
    <p:sldId id="298"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presentationPr>
</file>

<file path=ppt/tableStyles.xml><?xml version="1.0" encoding="utf-8"?>
<a:tblStyleLst xmlns:a="http://schemas.openxmlformats.org/drawingml/2006/main" def="{332913CB-6F19-4743-8B10-302C4785D965}">
  <a:tblStyle styleId="{332913CB-6F19-4743-8B10-302C4785D965}"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DBE0D5E8-7B6F-41CE-B325-1600F5F436E5}"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EFDD47A-858E-4EA3-9F7E-44E29F90F9F8}" styleName="Table_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3032E81B-9A4A-4E5D-B101-39BF8D3177AB}" styleName="Table_3">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3A7C244A-B269-41C5-B306-BBEA4903CE20}" styleName="Table_4">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solidFill>
                <a:schemeClr val="tx1">
                  <a:lumMod val="85000"/>
                  <a:lumOff val="15000"/>
                </a:schemeClr>
              </a:solidFill>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chemeClr val="lt1"/>
              </a:buClr>
              <a:buFont typeface="Arial"/>
              <a:buNone/>
              <a:defRPr/>
            </a:lvl1pPr>
            <a:lvl2pPr marL="457200" marR="0" indent="0" algn="ctr" rtl="0">
              <a:spcBef>
                <a:spcPts val="560"/>
              </a:spcBef>
              <a:buClr>
                <a:schemeClr val="lt1"/>
              </a:buClr>
              <a:buFont typeface="Arial"/>
              <a:buNone/>
              <a:defRPr/>
            </a:lvl2pPr>
            <a:lvl3pPr marL="914400" marR="0" indent="0" algn="ctr" rtl="0">
              <a:spcBef>
                <a:spcPts val="480"/>
              </a:spcBef>
              <a:buClr>
                <a:schemeClr val="lt1"/>
              </a:buClr>
              <a:buFont typeface="Arial"/>
              <a:buNone/>
              <a:defRPr/>
            </a:lvl3pPr>
            <a:lvl4pPr marL="1371600" marR="0" indent="0" algn="ctr" rtl="0">
              <a:spcBef>
                <a:spcPts val="400"/>
              </a:spcBef>
              <a:buClr>
                <a:schemeClr val="lt1"/>
              </a:buClr>
              <a:buFont typeface="Arial"/>
              <a:buNone/>
              <a:defRPr/>
            </a:lvl4pPr>
            <a:lvl5pPr marL="1828800" marR="0" indent="0" algn="ctr" rtl="0">
              <a:spcBef>
                <a:spcPts val="400"/>
              </a:spcBef>
              <a:buClr>
                <a:schemeClr val="lt1"/>
              </a:buClr>
              <a:buFont typeface="Arial"/>
              <a:buNone/>
              <a:defRPr/>
            </a:lvl5pPr>
            <a:lvl6pPr marL="2286000" marR="0" indent="0" algn="ctr" rtl="0">
              <a:spcBef>
                <a:spcPts val="400"/>
              </a:spcBef>
              <a:buClr>
                <a:schemeClr val="lt1"/>
              </a:buClr>
              <a:buFont typeface="Arial"/>
              <a:buNone/>
              <a:defRPr/>
            </a:lvl6pPr>
            <a:lvl7pPr marL="2743200" marR="0" indent="0" algn="ctr" rtl="0">
              <a:spcBef>
                <a:spcPts val="400"/>
              </a:spcBef>
              <a:buClr>
                <a:schemeClr val="lt1"/>
              </a:buClr>
              <a:buFont typeface="Arial"/>
              <a:buNone/>
              <a:defRPr/>
            </a:lvl7pPr>
            <a:lvl8pPr marL="3200400" marR="0" indent="0" algn="ctr" rtl="0">
              <a:spcBef>
                <a:spcPts val="400"/>
              </a:spcBef>
              <a:buClr>
                <a:schemeClr val="lt1"/>
              </a:buClr>
              <a:buFont typeface="Arial"/>
              <a:buNone/>
              <a:defRPr/>
            </a:lvl8pPr>
            <a:lvl9pPr marL="3657600" marR="0" indent="0" algn="ctr" rtl="0">
              <a:spcBef>
                <a:spcPts val="400"/>
              </a:spcBef>
              <a:buClr>
                <a:schemeClr val="lt1"/>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2"/>
          </p:nvPr>
        </p:nvSpPr>
        <p:spPr>
          <a:xfrm>
            <a:off x="1792288" y="612775"/>
            <a:ext cx="5486399" cy="4114800"/>
          </a:xfrm>
          <a:prstGeom prst="rect">
            <a:avLst/>
          </a:prstGeom>
          <a:noFill/>
          <a:ln>
            <a:noFill/>
          </a:ln>
        </p:spPr>
      </p:sp>
      <p:sp>
        <p:nvSpPr>
          <p:cNvPr id="36" name="Shape 3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lt1"/>
              </a:buClr>
              <a:buFont typeface="Arial"/>
              <a:buChar char="•"/>
              <a:defRPr/>
            </a:lvl1pPr>
            <a:lvl2pPr marL="742950" marR="0" indent="-107950" algn="l" rtl="0">
              <a:spcBef>
                <a:spcPts val="560"/>
              </a:spcBef>
              <a:buClr>
                <a:schemeClr val="lt1"/>
              </a:buClr>
              <a:buFont typeface="Arial"/>
              <a:buChar char="–"/>
              <a:defRPr/>
            </a:lvl2pPr>
            <a:lvl3pPr marL="1143000" marR="0" indent="-76200" algn="l" rtl="0">
              <a:spcBef>
                <a:spcPts val="480"/>
              </a:spcBef>
              <a:buClr>
                <a:schemeClr val="lt1"/>
              </a:buClr>
              <a:buFont typeface="Arial"/>
              <a:buChar char="•"/>
              <a:defRPr/>
            </a:lvl3pPr>
            <a:lvl4pPr marL="1600200" marR="0" indent="-101600" algn="l" rtl="0">
              <a:spcBef>
                <a:spcPts val="400"/>
              </a:spcBef>
              <a:buClr>
                <a:schemeClr val="lt1"/>
              </a:buClr>
              <a:buFont typeface="Arial"/>
              <a:buChar char="–"/>
              <a:defRPr/>
            </a:lvl4pPr>
            <a:lvl5pPr marL="2057400" marR="0" indent="-101600" algn="l" rtl="0">
              <a:spcBef>
                <a:spcPts val="400"/>
              </a:spcBef>
              <a:buClr>
                <a:schemeClr val="lt1"/>
              </a:buClr>
              <a:buFont typeface="Arial"/>
              <a:buChar char="»"/>
              <a:defRPr/>
            </a:lvl5pPr>
            <a:lvl6pPr marL="2514600" marR="0" indent="-101600" algn="l" rtl="0">
              <a:spcBef>
                <a:spcPts val="400"/>
              </a:spcBef>
              <a:buClr>
                <a:schemeClr val="lt1"/>
              </a:buClr>
              <a:buFont typeface="Arial"/>
              <a:buChar char="•"/>
              <a:defRPr/>
            </a:lvl6pPr>
            <a:lvl7pPr marL="2971800" marR="0" indent="-101600" algn="l" rtl="0">
              <a:spcBef>
                <a:spcPts val="400"/>
              </a:spcBef>
              <a:buClr>
                <a:schemeClr val="lt1"/>
              </a:buClr>
              <a:buFont typeface="Arial"/>
              <a:buChar char="•"/>
              <a:defRPr/>
            </a:lvl7pPr>
            <a:lvl8pPr marL="3429000" marR="0" indent="-101600" algn="l" rtl="0">
              <a:spcBef>
                <a:spcPts val="400"/>
              </a:spcBef>
              <a:buClr>
                <a:schemeClr val="lt1"/>
              </a:buClr>
              <a:buFont typeface="Arial"/>
              <a:buChar char="•"/>
              <a:defRPr/>
            </a:lvl8pPr>
            <a:lvl9pPr marL="3886200" marR="0" indent="-101600" algn="l" rtl="0">
              <a:spcBef>
                <a:spcPts val="400"/>
              </a:spcBef>
              <a:buClr>
                <a:schemeClr val="lt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it-IT"/>
              <a:pPr marL="0" lvl="0" indent="0">
                <a:spcBef>
                  <a:spcPts val="0"/>
                </a:spcBef>
                <a:buSzPct val="25000"/>
                <a:buNone/>
              </a:pPr>
              <a:t>‹N›</a:t>
            </a:fld>
            <a:endParaRPr lang="it-IT"/>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Marta\Desktop\progetto\MARY%20QUEEN%20OF%20SCOTS%202013.mp4"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Users\Marta\Desktop\progetto\The%20Imitation%20Game%20-%20L'enigma%20di%20un%20genio%20Trailer%20Ufficiale%20Italiano%20(2015)%20-%20Benedict%20Cumberbatch.mp4"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2420888"/>
            <a:ext cx="6768752" cy="1470024"/>
          </a:xfrm>
          <a:gradFill flip="none" rotWithShape="1">
            <a:gsLst>
              <a:gs pos="0">
                <a:srgbClr val="5A9DEB"/>
              </a:gs>
              <a:gs pos="100000">
                <a:srgbClr val="00285A"/>
              </a:gs>
            </a:gsLst>
            <a:path path="circle">
              <a:fillToRect l="50000" t="50000" r="50000" b="50000"/>
            </a:path>
            <a:tileRect/>
          </a:gradFill>
          <a:effectLst>
            <a:innerShdw blurRad="63500" dist="50800" dir="8100000">
              <a:schemeClr val="bg1">
                <a:lumMod val="65000"/>
                <a:alpha val="50000"/>
              </a:schemeClr>
            </a:innerShdw>
          </a:effectLst>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lstStyle/>
          <a:p>
            <a:r>
              <a:rPr lang="it-IT"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LA CRITTOGRAFIA</a:t>
            </a:r>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r>
            <a:b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br>
            <a:r>
              <a:rPr lang="it-IT" sz="4000" i="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rPr>
              <a:t>Can </a:t>
            </a:r>
            <a:r>
              <a:rPr lang="it-IT" sz="4000" i="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rPr>
              <a:t>you</a:t>
            </a:r>
            <a:r>
              <a:rPr lang="it-IT" sz="4000" i="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rPr>
              <a:t> </a:t>
            </a:r>
            <a:r>
              <a:rPr lang="it-IT" sz="4000" i="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rPr>
              <a:t>keep</a:t>
            </a:r>
            <a:r>
              <a:rPr lang="it-IT" sz="4000" i="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rPr>
              <a:t> a secret?</a:t>
            </a:r>
            <a:endParaRPr lang="it-IT" sz="4000" i="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Font typeface="Calibri"/>
              <a:buNone/>
            </a:pPr>
            <a:endParaRPr sz="4400" b="0" i="0" u="none" strike="noStrike" cap="none" baseline="0">
              <a:solidFill>
                <a:schemeClr val="lt1"/>
              </a:solidFill>
              <a:latin typeface="Calibri"/>
              <a:ea typeface="Calibri"/>
              <a:cs typeface="Calibri"/>
              <a:sym typeface="Calibri"/>
            </a:endParaRPr>
          </a:p>
        </p:txBody>
      </p:sp>
      <p:sp>
        <p:nvSpPr>
          <p:cNvPr id="4" name="Segnaposto testo 3"/>
          <p:cNvSpPr>
            <a:spLocks noGrp="1"/>
          </p:cNvSpPr>
          <p:nvPr>
            <p:ph type="body" idx="1"/>
          </p:nvPr>
        </p:nvSpPr>
        <p:spPr/>
        <p:txBody>
          <a:bodyPr/>
          <a:lstStyle/>
          <a:p>
            <a:endParaRPr lang="it-IT" dirty="0"/>
          </a:p>
        </p:txBody>
      </p:sp>
      <p:pic>
        <p:nvPicPr>
          <p:cNvPr id="5" name="MARY QUEEN OF SCOTS 2013.mp4">
            <a:hlinkClick r:id="" action="ppaction://media"/>
          </p:cNvPr>
          <p:cNvPicPr>
            <a:picLocks noRot="1" noChangeAspect="1"/>
          </p:cNvPicPr>
          <p:nvPr>
            <a:videoFile r:link="rId1"/>
          </p:nvPr>
        </p:nvPicPr>
        <p:blipFill>
          <a:blip r:embed="rId4"/>
          <a:stretch>
            <a:fillRect/>
          </a:stretch>
        </p:blipFill>
        <p:spPr>
          <a:xfrm>
            <a:off x="0" y="0"/>
            <a:ext cx="9144000" cy="70294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Shape 297"/>
          <p:cNvSpPr txBox="1"/>
          <p:nvPr/>
        </p:nvSpPr>
        <p:spPr>
          <a:xfrm>
            <a:off x="467544" y="1844824"/>
            <a:ext cx="2952328" cy="132343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La corrispondenza della Stuarda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era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sequestrata dai suoi carcerieri</a:t>
            </a:r>
          </a:p>
        </p:txBody>
      </p:sp>
      <p:sp>
        <p:nvSpPr>
          <p:cNvPr id="299" name="Shape 299"/>
          <p:cNvSpPr txBox="1"/>
          <p:nvPr/>
        </p:nvSpPr>
        <p:spPr>
          <a:xfrm>
            <a:off x="2843808" y="3068960"/>
            <a:ext cx="4896544" cy="1631215"/>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it-IT" sz="2200" b="0" i="0" u="none" strike="noStrike" cap="none" baseline="0" dirty="0" err="1">
                <a:solidFill>
                  <a:schemeClr val="tx1">
                    <a:lumMod val="85000"/>
                    <a:lumOff val="15000"/>
                  </a:schemeClr>
                </a:solidFill>
                <a:latin typeface="Calibri" pitchFamily="34" charset="0"/>
                <a:ea typeface="Radley"/>
                <a:cs typeface="Radley"/>
                <a:sym typeface="Radley"/>
              </a:rPr>
              <a:t>Gifford</a:t>
            </a:r>
            <a:r>
              <a:rPr lang="it-IT" sz="2200" b="0" i="0" u="none" strike="noStrike" cap="none" baseline="0" dirty="0">
                <a:solidFill>
                  <a:schemeClr val="tx1">
                    <a:lumMod val="85000"/>
                    <a:lumOff val="15000"/>
                  </a:schemeClr>
                </a:solidFill>
                <a:latin typeface="Calibri" pitchFamily="34" charset="0"/>
                <a:ea typeface="Radley"/>
                <a:cs typeface="Radley"/>
                <a:sym typeface="Radley"/>
              </a:rPr>
              <a:t>, cattolico, si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offrì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 fare da corriere tra l’ambasciata francese di Londra e Maria Stuarda. Ella infatti era stata sposata con il re di Francia ed i francesi avevano interesse a liberarla</a:t>
            </a:r>
          </a:p>
        </p:txBody>
      </p:sp>
      <p:sp>
        <p:nvSpPr>
          <p:cNvPr id="301" name="Shape 301"/>
          <p:cNvSpPr txBox="1"/>
          <p:nvPr/>
        </p:nvSpPr>
        <p:spPr>
          <a:xfrm>
            <a:off x="395536" y="5085184"/>
            <a:ext cx="3744416" cy="132343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Per evitare di essere scoperta, Maria Stuarda </a:t>
            </a:r>
            <a:r>
              <a:rPr lang="it-IT" sz="2200" dirty="0" smtClean="0">
                <a:solidFill>
                  <a:schemeClr val="tx1">
                    <a:lumMod val="85000"/>
                    <a:lumOff val="15000"/>
                  </a:schemeClr>
                </a:solidFill>
                <a:latin typeface="Calibri" pitchFamily="34" charset="0"/>
                <a:ea typeface="Radley"/>
                <a:cs typeface="Radley"/>
                <a:sym typeface="Radley"/>
              </a:rPr>
              <a:t>usò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un</a:t>
            </a:r>
            <a:r>
              <a:rPr lang="it-IT" sz="2200" b="0" i="0" u="none" strike="noStrike" cap="none"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nomenclatore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 sua invenzione </a:t>
            </a:r>
          </a:p>
        </p:txBody>
      </p:sp>
      <p:sp>
        <p:nvSpPr>
          <p:cNvPr id="8" name="Freccia in giù 7"/>
          <p:cNvSpPr/>
          <p:nvPr/>
        </p:nvSpPr>
        <p:spPr>
          <a:xfrm rot="18261319">
            <a:off x="3417875" y="2301476"/>
            <a:ext cx="576064" cy="64807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9" name="Freccia in giù 8"/>
          <p:cNvSpPr/>
          <p:nvPr/>
        </p:nvSpPr>
        <p:spPr>
          <a:xfrm rot="2319438">
            <a:off x="1975000" y="4402020"/>
            <a:ext cx="576064" cy="648072"/>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t-IT"/>
          </a:p>
        </p:txBody>
      </p:sp>
      <p:sp>
        <p:nvSpPr>
          <p:cNvPr id="11" name="Shape 290"/>
          <p:cNvSpPr txBox="1">
            <a:spLocks/>
          </p:cNvSpPr>
          <p:nvPr/>
        </p:nvSpPr>
        <p:spPr>
          <a:xfrm>
            <a:off x="457200" y="274637"/>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C000"/>
              </a:buClr>
              <a:buSzPct val="25000"/>
              <a:buFont typeface="Radley"/>
              <a:buNone/>
              <a:tabLst/>
              <a:defRPr/>
            </a:pPr>
            <a:r>
              <a:rPr kumimoji="0" lang="it-IT" sz="4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Radley"/>
                <a:cs typeface="Radley"/>
                <a:sym typeface="Radley"/>
              </a:rPr>
              <a:t>La comunicazione</a:t>
            </a:r>
            <a:r>
              <a:rPr kumimoji="0" lang="it-IT" sz="4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Radley"/>
                <a:cs typeface="Radley"/>
                <a:sym typeface="Radley"/>
              </a:rPr>
              <a:t> della Stuarda</a:t>
            </a:r>
            <a:endParaRPr kumimoji="0" lang="it-IT" sz="4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Radley"/>
              <a:cs typeface="Radley"/>
              <a:sym typeface="Radley"/>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7" name="Shape 307"/>
          <p:cNvPicPr preferRelativeResize="0">
            <a:picLocks noGrp="1"/>
          </p:cNvPicPr>
          <p:nvPr>
            <p:ph type="body" idx="1"/>
          </p:nvPr>
        </p:nvPicPr>
        <p:blipFill rotWithShape="1">
          <a:blip r:embed="rId3">
            <a:alphaModFix/>
          </a:blip>
          <a:srcRect/>
          <a:stretch/>
        </p:blipFill>
        <p:spPr>
          <a:xfrm>
            <a:off x="1187624" y="3386241"/>
            <a:ext cx="6984776" cy="3067095"/>
          </a:xfrm>
          <a:prstGeom prst="rect">
            <a:avLst/>
          </a:prstGeom>
          <a:noFill/>
          <a:ln w="76200">
            <a:noFill/>
          </a:ln>
        </p:spPr>
      </p:pic>
      <p:sp>
        <p:nvSpPr>
          <p:cNvPr id="308" name="Shape 308"/>
          <p:cNvSpPr txBox="1">
            <a:spLocks noGrp="1"/>
          </p:cNvSpPr>
          <p:nvPr>
            <p:ph type="body" idx="2"/>
          </p:nvPr>
        </p:nvSpPr>
        <p:spPr>
          <a:xfrm>
            <a:off x="755575" y="1844824"/>
            <a:ext cx="8136905" cy="1656184"/>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Char char="•"/>
            </a:pPr>
            <a:r>
              <a:rPr lang="it-IT" sz="1800" b="0" i="0" u="none" strike="noStrike" cap="none" baseline="0" dirty="0">
                <a:solidFill>
                  <a:schemeClr val="tx1">
                    <a:lumMod val="85000"/>
                    <a:lumOff val="15000"/>
                  </a:schemeClr>
                </a:solidFill>
                <a:latin typeface="Calibri" pitchFamily="34" charset="0"/>
                <a:ea typeface="Radley"/>
                <a:cs typeface="Radley"/>
                <a:sym typeface="Radley"/>
              </a:rPr>
              <a:t>23 simboli da sostituire alle lettere in chiaro (ad eccezione delle lettere j</a:t>
            </a:r>
            <a:r>
              <a:rPr lang="it-IT" sz="1800" b="0" i="0" u="none" strike="noStrike" cap="none" baseline="0" dirty="0" smtClean="0">
                <a:solidFill>
                  <a:schemeClr val="tx1">
                    <a:lumMod val="85000"/>
                    <a:lumOff val="15000"/>
                  </a:schemeClr>
                </a:solidFill>
                <a:latin typeface="Calibri" pitchFamily="34" charset="0"/>
                <a:ea typeface="Radley"/>
                <a:cs typeface="Radley"/>
                <a:sym typeface="Radley"/>
              </a:rPr>
              <a:t>, v, w</a:t>
            </a:r>
            <a:r>
              <a:rPr lang="it-IT" sz="1800" b="0" i="0" u="none" strike="noStrike" cap="none" baseline="0" dirty="0">
                <a:solidFill>
                  <a:schemeClr val="tx1">
                    <a:lumMod val="85000"/>
                    <a:lumOff val="15000"/>
                  </a:schemeClr>
                </a:solidFill>
                <a:latin typeface="Calibri" pitchFamily="34" charset="0"/>
                <a:ea typeface="Radley"/>
                <a:cs typeface="Radley"/>
                <a:sym typeface="Radley"/>
              </a:rPr>
              <a:t>)</a:t>
            </a:r>
          </a:p>
          <a:p>
            <a:pPr marL="285750" marR="0" lvl="0" indent="-285750" algn="l" rtl="0">
              <a:spcBef>
                <a:spcPts val="400"/>
              </a:spcBef>
              <a:buClr>
                <a:schemeClr val="lt1"/>
              </a:buClr>
              <a:buSzPct val="100000"/>
              <a:buFont typeface="Arial"/>
              <a:buChar char="•"/>
            </a:pPr>
            <a:r>
              <a:rPr lang="it-IT" sz="1800" b="0" i="0" u="none" strike="noStrike" cap="none" baseline="0" dirty="0">
                <a:solidFill>
                  <a:schemeClr val="tx1">
                    <a:lumMod val="85000"/>
                    <a:lumOff val="15000"/>
                  </a:schemeClr>
                </a:solidFill>
                <a:latin typeface="Calibri" pitchFamily="34" charset="0"/>
                <a:ea typeface="Radley"/>
                <a:cs typeface="Radley"/>
                <a:sym typeface="Radley"/>
              </a:rPr>
              <a:t>35 simboli che rappresentano parole o frasi</a:t>
            </a:r>
          </a:p>
          <a:p>
            <a:pPr marL="285750" marR="0" lvl="0" indent="-285750" algn="l" rtl="0">
              <a:spcBef>
                <a:spcPts val="400"/>
              </a:spcBef>
              <a:buClr>
                <a:schemeClr val="lt1"/>
              </a:buClr>
              <a:buSzPct val="100000"/>
              <a:buFont typeface="Arial"/>
              <a:buChar char="•"/>
            </a:pPr>
            <a:r>
              <a:rPr lang="it-IT" sz="1800" b="0" i="0" u="none" strike="noStrike" cap="none" baseline="0" dirty="0">
                <a:solidFill>
                  <a:schemeClr val="tx1">
                    <a:lumMod val="85000"/>
                    <a:lumOff val="15000"/>
                  </a:schemeClr>
                </a:solidFill>
                <a:latin typeface="Calibri" pitchFamily="34" charset="0"/>
                <a:ea typeface="Radley"/>
                <a:cs typeface="Radley"/>
                <a:sym typeface="Radley"/>
              </a:rPr>
              <a:t>4 simboli nulli</a:t>
            </a:r>
          </a:p>
          <a:p>
            <a:pPr marL="285750" marR="0" lvl="0" indent="-285750" algn="l" rtl="0">
              <a:spcBef>
                <a:spcPts val="400"/>
              </a:spcBef>
              <a:buClr>
                <a:schemeClr val="lt1"/>
              </a:buClr>
              <a:buSzPct val="100000"/>
              <a:buFont typeface="Arial"/>
              <a:buChar char="•"/>
            </a:pPr>
            <a:r>
              <a:rPr lang="it-IT" sz="1800" b="0" i="0" u="none" strike="noStrike" cap="none" baseline="0" dirty="0">
                <a:solidFill>
                  <a:schemeClr val="tx1">
                    <a:lumMod val="85000"/>
                    <a:lumOff val="15000"/>
                  </a:schemeClr>
                </a:solidFill>
                <a:latin typeface="Calibri" pitchFamily="34" charset="0"/>
                <a:ea typeface="Radley"/>
                <a:cs typeface="Radley"/>
                <a:sym typeface="Radley"/>
              </a:rPr>
              <a:t>un simbolo che indica la ripetizione della lettera immediatamente successiva </a:t>
            </a:r>
          </a:p>
          <a:p>
            <a:pPr marL="342900" marR="0" lvl="0" indent="-342900" algn="l" rtl="0">
              <a:spcBef>
                <a:spcPts val="400"/>
              </a:spcBef>
              <a:buClr>
                <a:schemeClr val="lt1"/>
              </a:buClr>
              <a:buFont typeface="Arial"/>
              <a:buNone/>
            </a:pPr>
            <a:endParaRPr sz="1800" b="0" i="0" u="none" strike="noStrike" cap="none" baseline="0" dirty="0">
              <a:solidFill>
                <a:schemeClr val="tx1">
                  <a:lumMod val="85000"/>
                  <a:lumOff val="15000"/>
                </a:schemeClr>
              </a:solidFill>
              <a:latin typeface="Calibri" pitchFamily="34" charset="0"/>
              <a:ea typeface="Radley"/>
              <a:cs typeface="Radley"/>
              <a:sym typeface="Radley"/>
            </a:endParaRPr>
          </a:p>
        </p:txBody>
      </p:sp>
      <p:sp>
        <p:nvSpPr>
          <p:cNvPr id="6" name="Shape 290"/>
          <p:cNvSpPr txBox="1">
            <a:spLocks/>
          </p:cNvSpPr>
          <p:nvPr/>
        </p:nvSpPr>
        <p:spPr>
          <a:xfrm>
            <a:off x="609600" y="427037"/>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C000"/>
              </a:buClr>
              <a:buSzPct val="25000"/>
              <a:buFont typeface="Radley"/>
              <a:buNone/>
              <a:tabLst/>
              <a:defRPr/>
            </a:pPr>
            <a:r>
              <a:rPr kumimoji="0" lang="it-IT" sz="4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Radley"/>
                <a:cs typeface="Radley"/>
                <a:sym typeface="Radley"/>
              </a:rPr>
              <a:t>Nomenclatore della Stuarda</a:t>
            </a:r>
            <a:endParaRPr kumimoji="0" lang="it-IT" sz="4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Radley"/>
              <a:cs typeface="Radley"/>
              <a:sym typeface="Radley"/>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lvl="0">
              <a:buClr>
                <a:srgbClr val="FFC000"/>
              </a:buClr>
              <a:buSzPct val="25000"/>
            </a:pPr>
            <a:r>
              <a:rPr lang="it-IT" sz="4000" b="1"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Anthony </a:t>
            </a:r>
            <a:r>
              <a:rPr lang="it-IT" sz="4000" b="1" dirty="0" err="1"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Babington</a:t>
            </a:r>
            <a:endParaRPr lang="it-IT" sz="4000" b="1" i="0" u="none" strike="noStrike" baseline="0" dirty="0">
              <a:ln w="18415" cmpd="sng">
                <a:solidFill>
                  <a:srgbClr val="FFFFFF"/>
                </a:solidFill>
                <a:prstDash val="solid"/>
              </a:ln>
              <a:solidFill>
                <a:schemeClr val="bg1"/>
              </a:solidFill>
              <a:effectLst>
                <a:outerShdw blurRad="38100" dist="38100" dir="2700000" algn="tl">
                  <a:srgbClr val="000000">
                    <a:alpha val="43137"/>
                  </a:srgbClr>
                </a:outerShdw>
              </a:effectLst>
              <a:latin typeface="Calibri" pitchFamily="34" charset="0"/>
              <a:ea typeface="Radley"/>
              <a:cs typeface="Radley"/>
              <a:sym typeface="Radley"/>
            </a:endParaRPr>
          </a:p>
        </p:txBody>
      </p:sp>
      <p:sp>
        <p:nvSpPr>
          <p:cNvPr id="277" name="Shape 277"/>
          <p:cNvSpPr txBox="1">
            <a:spLocks noGrp="1"/>
          </p:cNvSpPr>
          <p:nvPr>
            <p:ph type="body" idx="1"/>
          </p:nvPr>
        </p:nvSpPr>
        <p:spPr>
          <a:xfrm>
            <a:off x="457200" y="2492896"/>
            <a:ext cx="5194920" cy="3024336"/>
          </a:xfrm>
          <a:prstGeom prst="rect">
            <a:avLst/>
          </a:prstGeom>
          <a:noFill/>
          <a:ln>
            <a:noFill/>
          </a:ln>
        </p:spPr>
        <p:txBody>
          <a:bodyPr lIns="91425" tIns="45700" rIns="91425" bIns="45700" anchor="t" anchorCtr="0">
            <a:noAutofit/>
          </a:bodyPr>
          <a:lstStyle/>
          <a:p>
            <a:pPr marL="0" lvl="0" indent="0">
              <a:lnSpc>
                <a:spcPct val="90000"/>
              </a:lnSpc>
              <a:spcBef>
                <a:spcPts val="0"/>
              </a:spcBef>
              <a:buSzPct val="25000"/>
              <a:buNone/>
            </a:pPr>
            <a:r>
              <a:rPr lang="it-IT" sz="2200" b="0" i="0" u="none" strike="noStrike" cap="none" baseline="0" dirty="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Un gentiluomo risentito verso il potere protestante, dato che era stato perseguito insieme alla sua famiglia per la sua fede cattolica.</a:t>
            </a:r>
          </a:p>
          <a:p>
            <a:pPr marL="0" lvl="0" indent="0">
              <a:lnSpc>
                <a:spcPct val="90000"/>
              </a:lnSpc>
              <a:spcBef>
                <a:spcPts val="0"/>
              </a:spcBef>
              <a:buSzPct val="25000"/>
              <a:buNone/>
            </a:pPr>
            <a:r>
              <a:rPr lang="it-IT" sz="2200" dirty="0" smtClean="0">
                <a:solidFill>
                  <a:schemeClr val="tx1">
                    <a:lumMod val="85000"/>
                    <a:lumOff val="15000"/>
                  </a:schemeClr>
                </a:solidFill>
                <a:latin typeface="Calibri" pitchFamily="34" charset="0"/>
                <a:ea typeface="Radley"/>
                <a:cs typeface="Radley"/>
                <a:sym typeface="Radley"/>
              </a:rPr>
              <a:t/>
            </a:r>
            <a:br>
              <a:rPr lang="it-IT" sz="2200" dirty="0" smtClean="0">
                <a:solidFill>
                  <a:schemeClr val="tx1">
                    <a:lumMod val="85000"/>
                    <a:lumOff val="15000"/>
                  </a:schemeClr>
                </a:solidFill>
                <a:latin typeface="Calibri" pitchFamily="34" charset="0"/>
                <a:ea typeface="Radley"/>
                <a:cs typeface="Radley"/>
                <a:sym typeface="Radley"/>
              </a:rPr>
            </a:br>
            <a:r>
              <a:rPr lang="it-IT" sz="2200" dirty="0" smtClean="0">
                <a:solidFill>
                  <a:schemeClr val="tx1">
                    <a:lumMod val="85000"/>
                    <a:lumOff val="15000"/>
                  </a:schemeClr>
                </a:solidFill>
                <a:latin typeface="Calibri" pitchFamily="34" charset="0"/>
                <a:ea typeface="Radley"/>
                <a:cs typeface="Radley"/>
                <a:sym typeface="Radley"/>
              </a:rPr>
              <a:t>	Considerava Maria Stuarda la legittima sovrana, e voleva deporre dal trono Elisabetta dato che il papa l’aveva scomunicata.</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p>
        </p:txBody>
      </p:sp>
      <p:pic>
        <p:nvPicPr>
          <p:cNvPr id="6" name="Shape 285"/>
          <p:cNvPicPr preferRelativeResize="0"/>
          <p:nvPr/>
        </p:nvPicPr>
        <p:blipFill rotWithShape="1">
          <a:blip r:embed="rId3"/>
          <a:stretch/>
        </p:blipFill>
        <p:spPr>
          <a:xfrm>
            <a:off x="5608764" y="2060850"/>
            <a:ext cx="3032668" cy="352839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a:spLocks noGrp="1"/>
          </p:cNvSpPr>
          <p:nvPr>
            <p:ph type="body" idx="1"/>
          </p:nvPr>
        </p:nvSpPr>
        <p:spPr>
          <a:xfrm>
            <a:off x="323528" y="2060848"/>
            <a:ext cx="7427168" cy="384929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it-IT" sz="2200" dirty="0">
                <a:solidFill>
                  <a:schemeClr val="tx1">
                    <a:lumMod val="85000"/>
                    <a:lumOff val="15000"/>
                  </a:schemeClr>
                </a:solidFill>
                <a:latin typeface="Baskerville Old Face" pitchFamily="18" charset="0"/>
                <a:ea typeface="Radley"/>
                <a:cs typeface="Radley"/>
                <a:sym typeface="Radley"/>
              </a:rPr>
              <a:t> </a:t>
            </a:r>
            <a:r>
              <a:rPr lang="it-IT" sz="2200" dirty="0" smtClean="0">
                <a:solidFill>
                  <a:schemeClr val="tx1">
                    <a:lumMod val="85000"/>
                    <a:lumOff val="15000"/>
                  </a:schemeClr>
                </a:solidFill>
                <a:latin typeface="Baskerville Old Face" pitchFamily="18" charset="0"/>
                <a:ea typeface="Radley"/>
                <a:cs typeface="Radley"/>
                <a:sym typeface="Radley"/>
              </a:rPr>
              <a:t>        Dopo </a:t>
            </a:r>
            <a:r>
              <a:rPr lang="it-IT" sz="2200" dirty="0">
                <a:solidFill>
                  <a:schemeClr val="tx1">
                    <a:lumMod val="85000"/>
                    <a:lumOff val="15000"/>
                  </a:schemeClr>
                </a:solidFill>
                <a:latin typeface="Baskerville Old Face" pitchFamily="18" charset="0"/>
                <a:ea typeface="Radley"/>
                <a:cs typeface="Radley"/>
                <a:sym typeface="Radley"/>
              </a:rPr>
              <a:t>18 </a:t>
            </a:r>
            <a:r>
              <a:rPr lang="it-IT" sz="2200" dirty="0" smtClean="0">
                <a:solidFill>
                  <a:schemeClr val="tx1">
                    <a:lumMod val="85000"/>
                    <a:lumOff val="15000"/>
                  </a:schemeClr>
                </a:solidFill>
                <a:latin typeface="Baskerville Old Face" pitchFamily="18" charset="0"/>
                <a:ea typeface="Radley"/>
                <a:cs typeface="Radley"/>
                <a:sym typeface="Radley"/>
              </a:rPr>
              <a:t>anni di </a:t>
            </a:r>
            <a:r>
              <a:rPr lang="it-IT" sz="2200" dirty="0">
                <a:solidFill>
                  <a:schemeClr val="tx1">
                    <a:lumMod val="85000"/>
                    <a:lumOff val="15000"/>
                  </a:schemeClr>
                </a:solidFill>
                <a:latin typeface="Baskerville Old Face" pitchFamily="18" charset="0"/>
                <a:ea typeface="Radley"/>
                <a:cs typeface="Radley"/>
                <a:sym typeface="Radley"/>
              </a:rPr>
              <a:t>prigionia </a:t>
            </a:r>
            <a:r>
              <a:rPr lang="it-IT" sz="2200" dirty="0" smtClean="0">
                <a:solidFill>
                  <a:schemeClr val="tx1">
                    <a:lumMod val="85000"/>
                    <a:lumOff val="15000"/>
                  </a:schemeClr>
                </a:solidFill>
                <a:latin typeface="Baskerville Old Face" pitchFamily="18" charset="0"/>
                <a:ea typeface="Radley"/>
                <a:cs typeface="Radley"/>
                <a:sym typeface="Radley"/>
              </a:rPr>
              <a:t>della regina, </a:t>
            </a:r>
            <a:r>
              <a:rPr lang="it-IT" sz="2200" dirty="0" err="1" smtClean="0">
                <a:solidFill>
                  <a:schemeClr val="tx1">
                    <a:lumMod val="85000"/>
                    <a:lumOff val="15000"/>
                  </a:schemeClr>
                </a:solidFill>
                <a:latin typeface="Baskerville Old Face" pitchFamily="18" charset="0"/>
                <a:ea typeface="Radley"/>
                <a:cs typeface="Radley"/>
                <a:sym typeface="Radley"/>
              </a:rPr>
              <a:t>Babington</a:t>
            </a:r>
            <a:r>
              <a:rPr lang="it-IT" sz="2200" dirty="0" smtClean="0">
                <a:solidFill>
                  <a:schemeClr val="tx1">
                    <a:lumMod val="85000"/>
                    <a:lumOff val="15000"/>
                  </a:schemeClr>
                </a:solidFill>
                <a:latin typeface="Baskerville Old Face" pitchFamily="18" charset="0"/>
                <a:ea typeface="Radley"/>
                <a:cs typeface="Radley"/>
                <a:sym typeface="Radley"/>
              </a:rPr>
              <a:t> </a:t>
            </a:r>
          </a:p>
          <a:p>
            <a:pPr marL="0" marR="0" lvl="0" indent="0" algn="l" rtl="0">
              <a:lnSpc>
                <a:spcPct val="90000"/>
              </a:lnSpc>
              <a:spcBef>
                <a:spcPts val="0"/>
              </a:spcBef>
              <a:buClr>
                <a:schemeClr val="lt1"/>
              </a:buClr>
              <a:buSzPct val="25000"/>
              <a:buFont typeface="Arial"/>
              <a:buNone/>
            </a:pPr>
            <a:r>
              <a:rPr lang="it-IT" sz="2200" dirty="0" smtClean="0">
                <a:solidFill>
                  <a:schemeClr val="tx1">
                    <a:lumMod val="85000"/>
                    <a:lumOff val="15000"/>
                  </a:schemeClr>
                </a:solidFill>
                <a:latin typeface="Baskerville Old Face" pitchFamily="18" charset="0"/>
                <a:ea typeface="Radley"/>
                <a:cs typeface="Radley"/>
                <a:sym typeface="Radley"/>
              </a:rPr>
              <a:t>e </a:t>
            </a:r>
            <a:r>
              <a:rPr lang="it-IT" sz="2200" dirty="0">
                <a:solidFill>
                  <a:schemeClr val="tx1">
                    <a:lumMod val="85000"/>
                    <a:lumOff val="15000"/>
                  </a:schemeClr>
                </a:solidFill>
                <a:latin typeface="Baskerville Old Face" pitchFamily="18" charset="0"/>
                <a:ea typeface="Radley"/>
                <a:cs typeface="Radley"/>
                <a:sym typeface="Radley"/>
              </a:rPr>
              <a:t>sei accolti si riunirono a The </a:t>
            </a:r>
            <a:r>
              <a:rPr lang="it-IT" sz="2200" dirty="0" err="1">
                <a:solidFill>
                  <a:schemeClr val="tx1">
                    <a:lumMod val="85000"/>
                    <a:lumOff val="15000"/>
                  </a:schemeClr>
                </a:solidFill>
                <a:latin typeface="Baskerville Old Face" pitchFamily="18" charset="0"/>
                <a:ea typeface="Radley"/>
                <a:cs typeface="Radley"/>
                <a:sym typeface="Radley"/>
              </a:rPr>
              <a:t>Plaugh</a:t>
            </a:r>
            <a:r>
              <a:rPr lang="it-IT" sz="2200" dirty="0">
                <a:solidFill>
                  <a:schemeClr val="tx1">
                    <a:lumMod val="85000"/>
                    <a:lumOff val="15000"/>
                  </a:schemeClr>
                </a:solidFill>
                <a:latin typeface="Baskerville Old Face" pitchFamily="18" charset="0"/>
                <a:ea typeface="Radley"/>
                <a:cs typeface="Radley"/>
                <a:sym typeface="Radley"/>
              </a:rPr>
              <a:t>, una locanda fuori </a:t>
            </a:r>
            <a:r>
              <a:rPr lang="it-IT" sz="2200" dirty="0" err="1">
                <a:solidFill>
                  <a:schemeClr val="tx1">
                    <a:lumMod val="85000"/>
                    <a:lumOff val="15000"/>
                  </a:schemeClr>
                </a:solidFill>
                <a:latin typeface="Baskerville Old Face" pitchFamily="18" charset="0"/>
                <a:ea typeface="Radley"/>
                <a:cs typeface="Radley"/>
                <a:sym typeface="Radley"/>
              </a:rPr>
              <a:t>Temple</a:t>
            </a:r>
            <a:r>
              <a:rPr lang="it-IT" sz="2200" dirty="0">
                <a:solidFill>
                  <a:schemeClr val="tx1">
                    <a:lumMod val="85000"/>
                    <a:lumOff val="15000"/>
                  </a:schemeClr>
                </a:solidFill>
                <a:latin typeface="Baskerville Old Face" pitchFamily="18" charset="0"/>
                <a:ea typeface="Radley"/>
                <a:cs typeface="Radley"/>
                <a:sym typeface="Radley"/>
              </a:rPr>
              <a:t> Bar, per </a:t>
            </a:r>
            <a:r>
              <a:rPr lang="it-IT" sz="2200"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a typeface="Radley"/>
                <a:cs typeface="Radley"/>
                <a:sym typeface="Radley"/>
              </a:rPr>
              <a:t>progettare la liberazione </a:t>
            </a:r>
            <a:r>
              <a:rPr lang="it-IT" sz="2200" dirty="0" smtClean="0">
                <a:solidFill>
                  <a:schemeClr val="tx1">
                    <a:lumMod val="85000"/>
                    <a:lumOff val="15000"/>
                  </a:schemeClr>
                </a:solidFill>
                <a:latin typeface="Baskerville Old Face" pitchFamily="18" charset="0"/>
                <a:ea typeface="Radley"/>
                <a:cs typeface="Radley"/>
                <a:sym typeface="Radley"/>
              </a:rPr>
              <a:t>della Stuarda, a sua insaputa, e </a:t>
            </a:r>
            <a:r>
              <a:rPr lang="it-IT" sz="2200" dirty="0">
                <a:solidFill>
                  <a:schemeClr val="tx1">
                    <a:lumMod val="85000"/>
                    <a:lumOff val="15000"/>
                  </a:schemeClr>
                </a:solidFill>
                <a:latin typeface="Baskerville Old Face" pitchFamily="18" charset="0"/>
                <a:ea typeface="Radley"/>
                <a:cs typeface="Radley"/>
                <a:sym typeface="Radley"/>
              </a:rPr>
              <a:t>l’uccisione </a:t>
            </a:r>
            <a:r>
              <a:rPr lang="it-IT" sz="2200" dirty="0" smtClean="0">
                <a:solidFill>
                  <a:schemeClr val="tx1">
                    <a:lumMod val="85000"/>
                    <a:lumOff val="15000"/>
                  </a:schemeClr>
                </a:solidFill>
                <a:latin typeface="Baskerville Old Face" pitchFamily="18" charset="0"/>
                <a:ea typeface="Radley"/>
                <a:cs typeface="Radley"/>
                <a:sym typeface="Radley"/>
              </a:rPr>
              <a:t>della regina </a:t>
            </a:r>
            <a:r>
              <a:rPr lang="it-IT" sz="2200" dirty="0">
                <a:solidFill>
                  <a:schemeClr val="tx1">
                    <a:lumMod val="85000"/>
                    <a:lumOff val="15000"/>
                  </a:schemeClr>
                </a:solidFill>
                <a:latin typeface="Baskerville Old Face" pitchFamily="18" charset="0"/>
                <a:ea typeface="Radley"/>
                <a:cs typeface="Radley"/>
                <a:sym typeface="Radley"/>
              </a:rPr>
              <a:t>Elisabetta.</a:t>
            </a:r>
          </a:p>
          <a:p>
            <a:pPr marL="0" marR="0" lvl="0" indent="0" algn="l" rtl="0">
              <a:lnSpc>
                <a:spcPct val="90000"/>
              </a:lnSpc>
              <a:spcBef>
                <a:spcPts val="540"/>
              </a:spcBef>
              <a:buClr>
                <a:schemeClr val="lt1"/>
              </a:buClr>
              <a:buSzPct val="25000"/>
              <a:buFont typeface="Arial"/>
              <a:buNone/>
            </a:pPr>
            <a:r>
              <a:rPr lang="it-IT" sz="2200" dirty="0">
                <a:solidFill>
                  <a:schemeClr val="tx1">
                    <a:lumMod val="85000"/>
                    <a:lumOff val="15000"/>
                  </a:schemeClr>
                </a:solidFill>
                <a:latin typeface="Baskerville Old Face" pitchFamily="18" charset="0"/>
                <a:ea typeface="Radley"/>
                <a:cs typeface="Radley"/>
                <a:sym typeface="Radley"/>
              </a:rPr>
              <a:t>	</a:t>
            </a:r>
            <a:endParaRPr lang="it-IT" sz="2200" dirty="0" smtClean="0">
              <a:solidFill>
                <a:schemeClr val="tx1">
                  <a:lumMod val="85000"/>
                  <a:lumOff val="15000"/>
                </a:schemeClr>
              </a:solidFill>
              <a:latin typeface="Baskerville Old Face" pitchFamily="18" charset="0"/>
              <a:ea typeface="Radley"/>
              <a:cs typeface="Radley"/>
              <a:sym typeface="Radley"/>
            </a:endParaRPr>
          </a:p>
          <a:p>
            <a:pPr marL="342900" lvl="2" indent="-342900">
              <a:buSzPct val="100000"/>
              <a:buFont typeface="Courier New" panose="02070309020205020404" pitchFamily="49" charset="0"/>
              <a:buChar char="o"/>
            </a:pPr>
            <a:r>
              <a:rPr lang="it-IT" sz="2200" i="1" dirty="0" smtClean="0">
                <a:solidFill>
                  <a:schemeClr val="tx1">
                    <a:lumMod val="85000"/>
                    <a:lumOff val="15000"/>
                  </a:schemeClr>
                </a:solidFill>
                <a:latin typeface="Calibri" pitchFamily="34" charset="0"/>
                <a:ea typeface="Radley"/>
                <a:cs typeface="Radley"/>
                <a:sym typeface="Radley"/>
              </a:rPr>
              <a:t>Liberazione</a:t>
            </a:r>
            <a:r>
              <a:rPr lang="it-IT" sz="2200" dirty="0" smtClean="0">
                <a:solidFill>
                  <a:schemeClr val="tx1">
                    <a:lumMod val="85000"/>
                    <a:lumOff val="15000"/>
                  </a:schemeClr>
                </a:solidFill>
                <a:latin typeface="Calibri" pitchFamily="34" charset="0"/>
                <a:ea typeface="Radley"/>
                <a:cs typeface="Radley"/>
                <a:sym typeface="Radley"/>
              </a:rPr>
              <a:t> di Maria Stuarda</a:t>
            </a:r>
          </a:p>
          <a:p>
            <a:pPr marL="342900" lvl="2" indent="-342900">
              <a:buSzPct val="100000"/>
              <a:buFont typeface="Courier New" panose="02070309020205020404" pitchFamily="49" charset="0"/>
              <a:buChar char="o"/>
            </a:pPr>
            <a:r>
              <a:rPr lang="it-IT" sz="2200" dirty="0" smtClean="0">
                <a:solidFill>
                  <a:schemeClr val="tx1">
                    <a:lumMod val="85000"/>
                    <a:lumOff val="15000"/>
                  </a:schemeClr>
                </a:solidFill>
                <a:latin typeface="Calibri" pitchFamily="34" charset="0"/>
                <a:ea typeface="Radley"/>
                <a:cs typeface="Radley"/>
                <a:sym typeface="Radley"/>
              </a:rPr>
              <a:t> </a:t>
            </a:r>
            <a:r>
              <a:rPr lang="it-IT" sz="2200" i="1" dirty="0" smtClean="0">
                <a:solidFill>
                  <a:schemeClr val="tx1">
                    <a:lumMod val="85000"/>
                    <a:lumOff val="15000"/>
                  </a:schemeClr>
                </a:solidFill>
                <a:latin typeface="Calibri" pitchFamily="34" charset="0"/>
                <a:ea typeface="Radley"/>
                <a:cs typeface="Radley"/>
                <a:sym typeface="Radley"/>
              </a:rPr>
              <a:t>Giustiziare</a:t>
            </a:r>
            <a:r>
              <a:rPr lang="it-IT" sz="2200" dirty="0" smtClean="0">
                <a:solidFill>
                  <a:schemeClr val="tx1">
                    <a:lumMod val="85000"/>
                    <a:lumOff val="15000"/>
                  </a:schemeClr>
                </a:solidFill>
                <a:latin typeface="Calibri" pitchFamily="34" charset="0"/>
                <a:ea typeface="Radley"/>
                <a:cs typeface="Radley"/>
                <a:sym typeface="Radley"/>
              </a:rPr>
              <a:t> Elisabetta I</a:t>
            </a:r>
          </a:p>
          <a:p>
            <a:pPr marL="342900" lvl="2" indent="-342900">
              <a:buSzPct val="100000"/>
              <a:buFont typeface="Courier New" panose="02070309020205020404" pitchFamily="49" charset="0"/>
              <a:buChar char="o"/>
            </a:pPr>
            <a:r>
              <a:rPr lang="it-IT" sz="2200" dirty="0" smtClean="0">
                <a:solidFill>
                  <a:schemeClr val="tx1">
                    <a:lumMod val="85000"/>
                    <a:lumOff val="15000"/>
                  </a:schemeClr>
                </a:solidFill>
                <a:latin typeface="Calibri" pitchFamily="34" charset="0"/>
                <a:ea typeface="Radley"/>
                <a:cs typeface="Radley"/>
                <a:sym typeface="Radley"/>
              </a:rPr>
              <a:t> </a:t>
            </a:r>
            <a:r>
              <a:rPr lang="it-IT" sz="2200" i="1" dirty="0" smtClean="0">
                <a:solidFill>
                  <a:schemeClr val="tx1">
                    <a:lumMod val="85000"/>
                    <a:lumOff val="15000"/>
                  </a:schemeClr>
                </a:solidFill>
                <a:latin typeface="Calibri" pitchFamily="34" charset="0"/>
                <a:ea typeface="Radley"/>
                <a:cs typeface="Radley"/>
                <a:sym typeface="Radley"/>
              </a:rPr>
              <a:t>Ribellione</a:t>
            </a:r>
            <a:r>
              <a:rPr lang="it-IT" sz="2200" dirty="0" smtClean="0">
                <a:solidFill>
                  <a:schemeClr val="tx1">
                    <a:lumMod val="85000"/>
                    <a:lumOff val="15000"/>
                  </a:schemeClr>
                </a:solidFill>
                <a:latin typeface="Calibri" pitchFamily="34" charset="0"/>
                <a:ea typeface="Radley"/>
                <a:cs typeface="Radley"/>
                <a:sym typeface="Radley"/>
              </a:rPr>
              <a:t> ed invasione da parte dei francesi</a:t>
            </a:r>
          </a:p>
          <a:p>
            <a:pPr marL="0" marR="0" lvl="0" indent="0" algn="l" rtl="0">
              <a:lnSpc>
                <a:spcPct val="90000"/>
              </a:lnSpc>
              <a:spcBef>
                <a:spcPts val="540"/>
              </a:spcBef>
              <a:buClr>
                <a:schemeClr val="lt1"/>
              </a:buClr>
              <a:buSzPct val="25000"/>
              <a:buFont typeface="Arial"/>
              <a:buNone/>
            </a:pPr>
            <a:endParaRPr lang="it-IT" sz="2200" dirty="0">
              <a:solidFill>
                <a:schemeClr val="tx1">
                  <a:lumMod val="85000"/>
                  <a:lumOff val="15000"/>
                </a:schemeClr>
              </a:solidFill>
              <a:latin typeface="Calibri" pitchFamily="34" charset="0"/>
              <a:ea typeface="Radley"/>
              <a:cs typeface="Radley"/>
              <a:sym typeface="Radley"/>
            </a:endParaRPr>
          </a:p>
        </p:txBody>
      </p:sp>
      <p:sp>
        <p:nvSpPr>
          <p:cNvPr id="290" name="Shape 290"/>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b="1" i="0" u="none" strike="noStrike" cap="none" baseline="0"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Il piano di </a:t>
            </a:r>
            <a:r>
              <a:rPr lang="it-IT" sz="4000" b="1" i="0" u="none" strike="noStrike" cap="none" baseline="0" dirty="0" err="1"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Babington</a:t>
            </a:r>
            <a:endParaRPr lang="it-IT" sz="4000" b="1" i="0" u="none" strike="noStrike" cap="none" baseline="0" dirty="0">
              <a:solidFill>
                <a:schemeClr val="bg1"/>
              </a:solidFill>
              <a:effectLst>
                <a:outerShdw blurRad="38100" dist="38100" dir="2700000" algn="tl">
                  <a:srgbClr val="000000">
                    <a:alpha val="43137"/>
                  </a:srgbClr>
                </a:outerShdw>
              </a:effectLst>
              <a:latin typeface="Calibri" pitchFamily="34" charset="0"/>
              <a:ea typeface="Radley"/>
              <a:cs typeface="Radley"/>
              <a:sym typeface="Radley"/>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7" name="Shape 317"/>
          <p:cNvSpPr txBox="1"/>
          <p:nvPr/>
        </p:nvSpPr>
        <p:spPr>
          <a:xfrm>
            <a:off x="251520" y="1628800"/>
            <a:ext cx="8640960" cy="193899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200" b="0" i="0" u="none" strike="noStrike" cap="none" baseline="0" dirty="0" smtClean="0">
                <a:solidFill>
                  <a:schemeClr val="tx1"/>
                </a:solidFill>
                <a:latin typeface="Baskerville Old Face" panose="02020602080505020303" pitchFamily="18" charset="0"/>
                <a:ea typeface="Radley"/>
                <a:cs typeface="Radley"/>
                <a:sym typeface="Radley"/>
              </a:rPr>
              <a:t>Il corriere </a:t>
            </a:r>
            <a:r>
              <a:rPr lang="it-IT" sz="2200" b="0" i="0" u="none" strike="noStrike" cap="none" baseline="0" dirty="0" err="1" smtClean="0">
                <a:solidFill>
                  <a:schemeClr val="tx1"/>
                </a:solidFill>
                <a:latin typeface="Baskerville Old Face" panose="02020602080505020303" pitchFamily="18" charset="0"/>
                <a:ea typeface="Radley"/>
                <a:cs typeface="Radley"/>
                <a:sym typeface="Radley"/>
              </a:rPr>
              <a:t>Gifford</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 fece </a:t>
            </a:r>
            <a:r>
              <a:rPr lang="it-IT" sz="2200" b="0" i="0" u="none" strike="noStrike" cap="none" baseline="0" dirty="0">
                <a:solidFill>
                  <a:schemeClr val="tx1"/>
                </a:solidFill>
                <a:latin typeface="Baskerville Old Face" panose="02020602080505020303" pitchFamily="18" charset="0"/>
                <a:ea typeface="Radley"/>
                <a:cs typeface="Radley"/>
                <a:sym typeface="Radley"/>
              </a:rPr>
              <a:t>il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doppiogioco</a:t>
            </a:r>
            <a:r>
              <a:rPr lang="it-IT" sz="2200" b="0" i="0" u="none" strike="noStrike" cap="none" baseline="0" dirty="0">
                <a:solidFill>
                  <a:schemeClr val="tx1"/>
                </a:solidFill>
                <a:latin typeface="Baskerville Old Face" panose="02020602080505020303" pitchFamily="18" charset="0"/>
                <a:ea typeface="Radley"/>
                <a:cs typeface="Radley"/>
                <a:sym typeface="Radley"/>
              </a:rPr>
              <a:t>: </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era </a:t>
            </a:r>
            <a:r>
              <a:rPr lang="it-IT" sz="2200" b="0" i="0" u="none" strike="noStrike" cap="none" baseline="0" dirty="0">
                <a:solidFill>
                  <a:schemeClr val="tx1"/>
                </a:solidFill>
                <a:latin typeface="Baskerville Old Face" panose="02020602080505020303" pitchFamily="18" charset="0"/>
                <a:ea typeface="Radley"/>
                <a:cs typeface="Radley"/>
                <a:sym typeface="Radley"/>
              </a:rPr>
              <a:t>anche al servizio di </a:t>
            </a:r>
            <a:r>
              <a:rPr lang="it-IT" sz="2200" b="1" i="0" u="none" strike="noStrike" cap="none" baseline="0" dirty="0" err="1">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Walsingham</a:t>
            </a:r>
            <a:r>
              <a:rPr lang="it-IT" sz="2200" b="0" i="0" u="none" strike="noStrike" cap="none" baseline="0" dirty="0">
                <a:solidFill>
                  <a:schemeClr val="tx1"/>
                </a:solidFill>
                <a:latin typeface="Baskerville Old Face" panose="02020602080505020303" pitchFamily="18" charset="0"/>
                <a:ea typeface="Radley"/>
                <a:cs typeface="Radley"/>
                <a:sym typeface="Radley"/>
              </a:rPr>
              <a:t>, segretario di Stato e stretto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collaboratore della regina</a:t>
            </a:r>
            <a:r>
              <a:rPr lang="it-IT" sz="2200" b="0" i="0" u="none" strike="noStrike" cap="none" baseline="0" dirty="0">
                <a:solidFill>
                  <a:schemeClr val="tx1"/>
                </a:solidFill>
                <a:latin typeface="Baskerville Old Face" panose="02020602080505020303" pitchFamily="18" charset="0"/>
                <a:ea typeface="Radley"/>
                <a:cs typeface="Radley"/>
                <a:sym typeface="Radley"/>
              </a:rPr>
              <a:t>.</a:t>
            </a:r>
          </a:p>
          <a:p>
            <a:pPr marL="0" marR="0" lvl="0" indent="0" algn="ctr" rtl="0">
              <a:spcBef>
                <a:spcPts val="0"/>
              </a:spcBef>
              <a:buSzPct val="25000"/>
              <a:buNone/>
            </a:pPr>
            <a:r>
              <a:rPr lang="it-IT" sz="2200" b="0" i="0" u="none" strike="noStrike" cap="none" baseline="0" dirty="0" err="1">
                <a:solidFill>
                  <a:schemeClr val="tx1"/>
                </a:solidFill>
                <a:latin typeface="Baskerville Old Face" panose="02020602080505020303" pitchFamily="18" charset="0"/>
                <a:ea typeface="Radley"/>
                <a:cs typeface="Radley"/>
                <a:sym typeface="Radley"/>
              </a:rPr>
              <a:t>Gifford</a:t>
            </a:r>
            <a:r>
              <a:rPr lang="it-IT" sz="2200" b="0" i="0" u="none" strike="noStrike" cap="none" baseline="0" dirty="0">
                <a:solidFill>
                  <a:schemeClr val="tx1"/>
                </a:solidFill>
                <a:latin typeface="Baskerville Old Face" panose="02020602080505020303" pitchFamily="18" charset="0"/>
                <a:ea typeface="Radley"/>
                <a:cs typeface="Radley"/>
                <a:sym typeface="Radley"/>
              </a:rPr>
              <a:t>, prima di consegnare le lettere alla Stuarda o all’ambasciata </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francese</a:t>
            </a:r>
            <a:r>
              <a:rPr lang="it-IT" sz="2200" dirty="0" smtClean="0">
                <a:solidFill>
                  <a:schemeClr val="tx1"/>
                </a:solidFill>
                <a:latin typeface="Baskerville Old Face" panose="02020602080505020303" pitchFamily="18" charset="0"/>
                <a:ea typeface="Radley"/>
                <a:cs typeface="Radley"/>
                <a:sym typeface="Radley"/>
              </a:rPr>
              <a:t>,</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 le consegnava </a:t>
            </a:r>
            <a:r>
              <a:rPr lang="it-IT" sz="2200" b="0" i="0" u="none" strike="noStrike" cap="none" baseline="0" dirty="0" err="1">
                <a:solidFill>
                  <a:schemeClr val="tx1"/>
                </a:solidFill>
                <a:latin typeface="Baskerville Old Face" panose="02020602080505020303" pitchFamily="18" charset="0"/>
                <a:ea typeface="Radley"/>
                <a:cs typeface="Radley"/>
                <a:sym typeface="Radley"/>
              </a:rPr>
              <a:t>Walsingham</a:t>
            </a:r>
            <a:r>
              <a:rPr lang="it-IT" sz="2200" b="0" i="0" u="none" strike="noStrike" cap="none" baseline="0" dirty="0">
                <a:solidFill>
                  <a:schemeClr val="tx1"/>
                </a:solidFill>
                <a:latin typeface="Baskerville Old Face" panose="02020602080505020303" pitchFamily="18" charset="0"/>
                <a:ea typeface="Radley"/>
                <a:cs typeface="Radley"/>
                <a:sym typeface="Radley"/>
              </a:rPr>
              <a:t>, </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il quale cercava </a:t>
            </a:r>
            <a:r>
              <a:rPr lang="it-IT" sz="2200" b="0" i="0" u="none" strike="noStrike" cap="none" baseline="0" dirty="0">
                <a:solidFill>
                  <a:schemeClr val="tx1"/>
                </a:solidFill>
                <a:latin typeface="Baskerville Old Face" panose="02020602080505020303" pitchFamily="18" charset="0"/>
                <a:ea typeface="Radley"/>
                <a:cs typeface="Radley"/>
                <a:sym typeface="Radley"/>
              </a:rPr>
              <a:t>di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decrittare</a:t>
            </a:r>
            <a:r>
              <a:rPr lang="it-IT" sz="2200" b="0" i="0" u="none" strike="noStrike" cap="none" baseline="0" dirty="0">
                <a:solidFill>
                  <a:schemeClr val="tx1"/>
                </a:solidFill>
                <a:latin typeface="Baskerville Old Face" panose="02020602080505020303" pitchFamily="18" charset="0"/>
                <a:ea typeface="Radley"/>
                <a:cs typeface="Radley"/>
                <a:sym typeface="Radley"/>
              </a:rPr>
              <a:t> i messaggi.</a:t>
            </a:r>
          </a:p>
        </p:txBody>
      </p:sp>
      <p:sp>
        <p:nvSpPr>
          <p:cNvPr id="9" name="Shape 146"/>
          <p:cNvSpPr txBox="1">
            <a:spLocks/>
          </p:cNvSpPr>
          <p:nvPr/>
        </p:nvSpPr>
        <p:spPr>
          <a:xfrm>
            <a:off x="518863" y="260648"/>
            <a:ext cx="8229600" cy="1143000"/>
          </a:xfrm>
          <a:prstGeom prst="rect">
            <a:avLst/>
          </a:prstGeom>
          <a:noFill/>
          <a:ln>
            <a:solidFill>
              <a:schemeClr val="bg1">
                <a:lumMod val="75000"/>
              </a:schemeClr>
            </a:solidFill>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lt1"/>
              </a:buClr>
              <a:buFont typeface="Calibri"/>
              <a:buNone/>
              <a:defRPr sz="1400" b="0" i="0" u="none" strike="noStrike" cap="none" baseline="0">
                <a:solidFill>
                  <a:schemeClr val="lt1"/>
                </a:solidFill>
                <a:latin typeface="+mn-lt"/>
                <a:ea typeface="+mn-ea"/>
                <a:cs typeface="+mn-cs"/>
                <a:sym typeface="Arial"/>
              </a:defRPr>
            </a:lvl1pPr>
            <a:lvl2pPr marL="0" marR="0" indent="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2pPr>
            <a:lvl3pPr marL="0" marR="0" indent="0" algn="l" rtl="0">
              <a:spcBef>
                <a:spcPts val="0"/>
              </a:spcBef>
              <a:defRPr>
                <a:solidFill>
                  <a:schemeClr val="lt1"/>
                </a:solidFill>
                <a:latin typeface="+mn-lt"/>
                <a:ea typeface="+mn-ea"/>
                <a:cs typeface="+mn-cs"/>
              </a:defRPr>
            </a:lvl3pPr>
            <a:lvl4pPr marL="0" marR="0" indent="0" algn="l" rtl="0">
              <a:spcBef>
                <a:spcPts val="0"/>
              </a:spcBef>
              <a:defRPr>
                <a:solidFill>
                  <a:schemeClr val="lt1"/>
                </a:solidFill>
                <a:latin typeface="+mn-lt"/>
                <a:ea typeface="+mn-ea"/>
                <a:cs typeface="+mn-cs"/>
              </a:defRPr>
            </a:lvl4pPr>
            <a:lvl5pPr marL="0" marR="0" indent="0" algn="l" rtl="0">
              <a:spcBef>
                <a:spcPts val="0"/>
              </a:spcBef>
              <a:defRPr>
                <a:solidFill>
                  <a:schemeClr val="lt1"/>
                </a:solidFill>
                <a:latin typeface="+mn-lt"/>
                <a:ea typeface="+mn-ea"/>
                <a:cs typeface="+mn-cs"/>
              </a:defRPr>
            </a:lvl5pPr>
            <a:lvl6pPr marL="0" marR="0" indent="0" algn="l" rtl="0">
              <a:spcBef>
                <a:spcPts val="0"/>
              </a:spcBef>
              <a:defRPr>
                <a:solidFill>
                  <a:schemeClr val="lt1"/>
                </a:solidFill>
                <a:latin typeface="+mn-lt"/>
                <a:ea typeface="+mn-ea"/>
                <a:cs typeface="+mn-cs"/>
              </a:defRPr>
            </a:lvl6pPr>
            <a:lvl7pPr marL="0" marR="0" indent="0" algn="l" rtl="0">
              <a:spcBef>
                <a:spcPts val="0"/>
              </a:spcBef>
              <a:defRPr>
                <a:solidFill>
                  <a:schemeClr val="lt1"/>
                </a:solidFill>
                <a:latin typeface="+mn-lt"/>
                <a:ea typeface="+mn-ea"/>
                <a:cs typeface="+mn-cs"/>
              </a:defRPr>
            </a:lvl7pPr>
            <a:lvl8pPr marL="0" marR="0" indent="0" algn="l" rtl="0">
              <a:spcBef>
                <a:spcPts val="0"/>
              </a:spcBef>
              <a:defRPr>
                <a:solidFill>
                  <a:schemeClr val="lt1"/>
                </a:solidFill>
                <a:latin typeface="+mn-lt"/>
                <a:ea typeface="+mn-ea"/>
                <a:cs typeface="+mn-cs"/>
              </a:defRPr>
            </a:lvl8pPr>
            <a:lvl9pPr marL="0" marR="0" indent="0" algn="l" rtl="0">
              <a:spcBef>
                <a:spcPts val="0"/>
              </a:spcBef>
              <a:defRPr>
                <a:solidFill>
                  <a:schemeClr val="lt1"/>
                </a:solidFill>
                <a:latin typeface="+mn-lt"/>
                <a:ea typeface="+mn-ea"/>
                <a:cs typeface="+mn-cs"/>
              </a:defRPr>
            </a:lvl9pPr>
          </a:lstStyle>
          <a:p>
            <a:pPr>
              <a:buClr>
                <a:srgbClr val="FFC000"/>
              </a:buClr>
              <a:buSzPct val="25000"/>
              <a:buFont typeface="Radley"/>
              <a:buNone/>
            </a:pPr>
            <a:r>
              <a:rPr lang="it-IT" sz="4000" dirty="0" smtClean="0">
                <a:ln>
                  <a:solidFill>
                    <a:schemeClr val="tx1"/>
                  </a:solidFill>
                </a:ln>
                <a:solidFill>
                  <a:schemeClr val="tx1"/>
                </a:solidFill>
                <a:latin typeface="Baskerville Old Face" panose="02020602080505020303" pitchFamily="18" charset="0"/>
                <a:ea typeface="Radley"/>
                <a:cs typeface="Radley"/>
                <a:sym typeface="Radley"/>
              </a:rPr>
              <a:t>L’inganno</a:t>
            </a:r>
            <a:endParaRPr lang="it-IT" sz="4000" dirty="0">
              <a:ln>
                <a:solidFill>
                  <a:schemeClr val="tx1"/>
                </a:solidFill>
              </a:ln>
              <a:solidFill>
                <a:schemeClr val="tx1"/>
              </a:solidFill>
              <a:latin typeface="Baskerville Old Face" panose="02020602080505020303" pitchFamily="18" charset="0"/>
              <a:ea typeface="Radley"/>
              <a:cs typeface="Radley"/>
              <a:sym typeface="Radley"/>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1503" t="29664" r="25211" b="31980"/>
          <a:stretch/>
        </p:blipFill>
        <p:spPr bwMode="auto">
          <a:xfrm>
            <a:off x="1105468" y="3068960"/>
            <a:ext cx="6933064" cy="280581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llaDiTesto 2"/>
          <p:cNvSpPr txBox="1"/>
          <p:nvPr/>
        </p:nvSpPr>
        <p:spPr>
          <a:xfrm>
            <a:off x="71500" y="6018786"/>
            <a:ext cx="9001000" cy="430887"/>
          </a:xfrm>
          <a:prstGeom prst="rect">
            <a:avLst/>
          </a:prstGeom>
          <a:noFill/>
        </p:spPr>
        <p:txBody>
          <a:bodyPr wrap="square" rtlCol="0">
            <a:spAutoFit/>
          </a:bodyPr>
          <a:lstStyle/>
          <a:p>
            <a:pPr algn="ctr"/>
            <a:r>
              <a:rPr lang="it-IT" sz="2200" dirty="0" err="1" smtClean="0">
                <a:latin typeface="Baskerville Old Face" panose="02020602080505020303" pitchFamily="18" charset="0"/>
              </a:rPr>
              <a:t>Walsingham</a:t>
            </a:r>
            <a:r>
              <a:rPr lang="it-IT" sz="2200" dirty="0" smtClean="0">
                <a:latin typeface="Baskerville Old Face" panose="02020602080505020303" pitchFamily="18" charset="0"/>
              </a:rPr>
              <a:t>, dal messaggio di </a:t>
            </a:r>
            <a:r>
              <a:rPr lang="it-IT" sz="2200" dirty="0" err="1" smtClean="0">
                <a:latin typeface="Baskerville Old Face" panose="02020602080505020303" pitchFamily="18" charset="0"/>
              </a:rPr>
              <a:t>Babington</a:t>
            </a:r>
            <a:r>
              <a:rPr lang="it-IT" sz="2200" dirty="0" smtClean="0">
                <a:latin typeface="Baskerville Old Face" panose="02020602080505020303" pitchFamily="18" charset="0"/>
              </a:rPr>
              <a:t>, venne a conoscenza della </a:t>
            </a:r>
            <a:r>
              <a:rPr lang="it-IT" sz="2200" b="1" dirty="0" smtClean="0">
                <a:effectLst>
                  <a:outerShdw blurRad="38100" dist="38100" dir="2700000" algn="tl">
                    <a:srgbClr val="000000">
                      <a:alpha val="43137"/>
                    </a:srgbClr>
                  </a:outerShdw>
                </a:effectLst>
                <a:latin typeface="Baskerville Old Face" panose="02020602080505020303" pitchFamily="18" charset="0"/>
              </a:rPr>
              <a:t>congiura</a:t>
            </a:r>
            <a:endParaRPr lang="it-IT" sz="22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Segnaposto numero diapositiva 3"/>
          <p:cNvSpPr>
            <a:spLocks noGrp="1"/>
          </p:cNvSpPr>
          <p:nvPr>
            <p:ph type="sldNum" idx="12"/>
          </p:nvPr>
        </p:nvSpPr>
        <p:spPr/>
        <p:txBody>
          <a:bodyPr/>
          <a:lstStyle/>
          <a:p>
            <a:pPr marL="0" lvl="0" indent="0">
              <a:spcBef>
                <a:spcPts val="0"/>
              </a:spcBef>
              <a:buSzPct val="25000"/>
              <a:buNone/>
            </a:pPr>
            <a:r>
              <a:rPr lang="it-IT" sz="1800" dirty="0" smtClean="0">
                <a:solidFill>
                  <a:schemeClr val="tx1"/>
                </a:solidFill>
                <a:latin typeface="Baskerville Old Face" panose="02020602080505020303" pitchFamily="18" charset="0"/>
              </a:rPr>
              <a:t>14</a:t>
            </a:r>
            <a:endParaRPr lang="it-IT" sz="1800" dirty="0">
              <a:solidFill>
                <a:schemeClr val="tx1"/>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4" name="Shape 324"/>
          <p:cNvSpPr txBox="1"/>
          <p:nvPr/>
        </p:nvSpPr>
        <p:spPr>
          <a:xfrm>
            <a:off x="445840" y="620688"/>
            <a:ext cx="3056575" cy="209677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200" b="0" i="0" u="none" strike="noStrike" cap="none" baseline="0" dirty="0">
                <a:solidFill>
                  <a:schemeClr val="tx1"/>
                </a:solidFill>
                <a:latin typeface="Baskerville Old Face" panose="02020602080505020303" pitchFamily="18" charset="0"/>
                <a:ea typeface="Radley"/>
                <a:cs typeface="Radley"/>
                <a:sym typeface="Radley"/>
              </a:rPr>
              <a:t>Maria Stuarda </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rispose </a:t>
            </a:r>
            <a:r>
              <a:rPr lang="it-IT" sz="2200" b="0" i="0" u="none" strike="noStrike" cap="none" baseline="0" dirty="0">
                <a:solidFill>
                  <a:schemeClr val="tx1"/>
                </a:solidFill>
                <a:latin typeface="Baskerville Old Face" panose="02020602080505020303" pitchFamily="18" charset="0"/>
                <a:ea typeface="Radley"/>
                <a:cs typeface="Radley"/>
                <a:sym typeface="Radley"/>
              </a:rPr>
              <a:t>a </a:t>
            </a:r>
            <a:r>
              <a:rPr lang="it-IT" sz="2200" b="0" i="0" u="none" strike="noStrike" cap="none" baseline="0" dirty="0" err="1">
                <a:solidFill>
                  <a:schemeClr val="tx1"/>
                </a:solidFill>
                <a:latin typeface="Baskerville Old Face" panose="02020602080505020303" pitchFamily="18" charset="0"/>
                <a:ea typeface="Radley"/>
                <a:cs typeface="Radley"/>
                <a:sym typeface="Radley"/>
              </a:rPr>
              <a:t>Babington</a:t>
            </a:r>
            <a:r>
              <a:rPr lang="it-IT" sz="2200" b="0" i="0" u="none" strike="noStrike" cap="none" baseline="0" dirty="0">
                <a:solidFill>
                  <a:schemeClr val="tx1"/>
                </a:solidFill>
                <a:latin typeface="Baskerville Old Face" panose="02020602080505020303" pitchFamily="18" charset="0"/>
                <a:ea typeface="Radley"/>
                <a:cs typeface="Radley"/>
                <a:sym typeface="Radley"/>
              </a:rPr>
              <a:t>, chiedendo semplicemente di essere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liberata prima dell’esecuzione</a:t>
            </a:r>
            <a:r>
              <a:rPr lang="it-IT" sz="2200" b="0" i="0" u="none" strike="noStrike" cap="none" baseline="0" dirty="0">
                <a:solidFill>
                  <a:schemeClr val="tx1"/>
                </a:solidFill>
                <a:latin typeface="Baskerville Old Face" panose="02020602080505020303" pitchFamily="18" charset="0"/>
                <a:ea typeface="Radley"/>
                <a:cs typeface="Radley"/>
                <a:sym typeface="Radley"/>
              </a:rPr>
              <a:t> di Elisabetta</a:t>
            </a:r>
          </a:p>
          <a:p>
            <a:pPr marL="0" marR="0" lvl="0" indent="0" rtl="0">
              <a:spcBef>
                <a:spcPts val="0"/>
              </a:spcBef>
              <a:buNone/>
            </a:pPr>
            <a:endParaRPr sz="2200" b="0" i="0" u="none" strike="noStrike" cap="none" baseline="0" dirty="0">
              <a:solidFill>
                <a:schemeClr val="lt1"/>
              </a:solidFill>
              <a:latin typeface="Calibri" pitchFamily="34" charset="0"/>
              <a:ea typeface="Calibri"/>
              <a:cs typeface="Calibri"/>
              <a:sym typeface="Calibri"/>
            </a:endParaRPr>
          </a:p>
        </p:txBody>
      </p:sp>
      <p:sp>
        <p:nvSpPr>
          <p:cNvPr id="327" name="Shape 327"/>
          <p:cNvSpPr txBox="1"/>
          <p:nvPr/>
        </p:nvSpPr>
        <p:spPr>
          <a:xfrm>
            <a:off x="232808" y="3212976"/>
            <a:ext cx="3290793" cy="274587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200" b="0" i="0" u="none" strike="noStrike" cap="none" baseline="0" dirty="0" err="1">
                <a:solidFill>
                  <a:schemeClr val="tx1"/>
                </a:solidFill>
                <a:latin typeface="Baskerville Old Face" panose="02020602080505020303" pitchFamily="18" charset="0"/>
                <a:ea typeface="Radley"/>
                <a:cs typeface="Radley"/>
                <a:sym typeface="Radley"/>
              </a:rPr>
              <a:t>Walsingham</a:t>
            </a:r>
            <a:r>
              <a:rPr lang="it-IT" sz="2200" b="0" i="0" u="none" strike="noStrike" cap="none" baseline="0" dirty="0">
                <a:solidFill>
                  <a:schemeClr val="tx1"/>
                </a:solidFill>
                <a:latin typeface="Baskerville Old Face" panose="02020602080505020303" pitchFamily="18" charset="0"/>
                <a:ea typeface="Radley"/>
                <a:cs typeface="Radley"/>
                <a:sym typeface="Radley"/>
              </a:rPr>
              <a:t>, in possesso della risposta della Stuarda, </a:t>
            </a:r>
            <a:r>
              <a:rPr lang="it-IT" sz="2200" b="0" i="0" u="none" strike="noStrike" cap="none" baseline="0" dirty="0" smtClean="0">
                <a:solidFill>
                  <a:schemeClr val="tx1"/>
                </a:solidFill>
                <a:latin typeface="Baskerville Old Face" panose="02020602080505020303" pitchFamily="18" charset="0"/>
                <a:ea typeface="Radley"/>
                <a:cs typeface="Radley"/>
                <a:sym typeface="Radley"/>
              </a:rPr>
              <a:t>fece </a:t>
            </a:r>
            <a:r>
              <a:rPr lang="it-IT" sz="2200" b="0" i="0" u="none" strike="noStrike" cap="none" baseline="0" dirty="0">
                <a:solidFill>
                  <a:schemeClr val="tx1"/>
                </a:solidFill>
                <a:latin typeface="Baskerville Old Face" panose="02020602080505020303" pitchFamily="18" charset="0"/>
                <a:ea typeface="Radley"/>
                <a:cs typeface="Radley"/>
                <a:sym typeface="Radley"/>
              </a:rPr>
              <a:t>aggiungere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un falso poscritto</a:t>
            </a:r>
            <a:r>
              <a:rPr lang="it-IT" sz="2200" b="0" i="0" u="none" strike="noStrike" cap="none" baseline="0" dirty="0">
                <a:solidFill>
                  <a:schemeClr val="tx1"/>
                </a:solidFill>
                <a:latin typeface="Baskerville Old Face" panose="02020602080505020303" pitchFamily="18" charset="0"/>
                <a:ea typeface="Radley"/>
                <a:cs typeface="Radley"/>
                <a:sym typeface="Radley"/>
              </a:rPr>
              <a:t>:</a:t>
            </a:r>
          </a:p>
          <a:p>
            <a:pPr marL="0" marR="0" lvl="0" indent="0" algn="ctr" rtl="0">
              <a:spcBef>
                <a:spcPts val="0"/>
              </a:spcBef>
              <a:buSzPct val="25000"/>
              <a:buNone/>
            </a:pPr>
            <a:r>
              <a:rPr lang="it-IT" sz="2200" b="0" i="0" u="none" strike="noStrike" cap="none" baseline="0" dirty="0" smtClean="0">
                <a:solidFill>
                  <a:schemeClr val="tx1"/>
                </a:solidFill>
                <a:latin typeface="Baskerville Old Face" panose="02020602080505020303" pitchFamily="18" charset="0"/>
                <a:ea typeface="Radley"/>
                <a:cs typeface="Radley"/>
                <a:sym typeface="Radley"/>
              </a:rPr>
              <a:t>chiese </a:t>
            </a:r>
            <a:r>
              <a:rPr lang="it-IT" sz="2200" b="0" i="0" u="none" strike="noStrike" cap="none" baseline="0" dirty="0">
                <a:solidFill>
                  <a:schemeClr val="tx1"/>
                </a:solidFill>
                <a:latin typeface="Baskerville Old Face" panose="02020602080505020303" pitchFamily="18" charset="0"/>
                <a:ea typeface="Radley"/>
                <a:cs typeface="Radley"/>
                <a:sym typeface="Radley"/>
              </a:rPr>
              <a:t>a </a:t>
            </a:r>
            <a:r>
              <a:rPr lang="it-IT" sz="2200" b="0" i="0" u="none" strike="noStrike" cap="none" baseline="0" dirty="0" err="1">
                <a:solidFill>
                  <a:schemeClr val="tx1"/>
                </a:solidFill>
                <a:latin typeface="Baskerville Old Face" panose="02020602080505020303" pitchFamily="18" charset="0"/>
                <a:ea typeface="Radley"/>
                <a:cs typeface="Radley"/>
                <a:sym typeface="Radley"/>
              </a:rPr>
              <a:t>Babington</a:t>
            </a:r>
            <a:r>
              <a:rPr lang="it-IT" sz="2200" b="0" i="0" u="none" strike="noStrike" cap="none" baseline="0" dirty="0">
                <a:solidFill>
                  <a:schemeClr val="tx1"/>
                </a:solidFill>
                <a:latin typeface="Baskerville Old Face" panose="02020602080505020303" pitchFamily="18" charset="0"/>
                <a:ea typeface="Radley"/>
                <a:cs typeface="Radley"/>
                <a:sym typeface="Radley"/>
              </a:rPr>
              <a:t> dettagli ed informazioni circa i suoi </a:t>
            </a:r>
            <a:r>
              <a:rPr lang="it-IT" sz="2200" b="1" i="0" u="none" strike="noStrike" cap="none" baseline="0" dirty="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complici</a:t>
            </a:r>
            <a:r>
              <a:rPr lang="it-IT" sz="2200" b="0" i="0" u="none" strike="noStrike" cap="none" baseline="0" dirty="0">
                <a:solidFill>
                  <a:schemeClr val="tx1"/>
                </a:solidFill>
                <a:latin typeface="Baskerville Old Face" panose="02020602080505020303" pitchFamily="18" charset="0"/>
                <a:ea typeface="Radley"/>
                <a:cs typeface="Radley"/>
                <a:sym typeface="Radley"/>
              </a:rPr>
              <a:t> e le modalità della liberazione.</a:t>
            </a:r>
          </a:p>
        </p:txBody>
      </p:sp>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46859" y="92837"/>
            <a:ext cx="4886327" cy="6288491"/>
          </a:xfrm>
          <a:prstGeom prst="rect">
            <a:avLst/>
          </a:prstGeom>
          <a:ln>
            <a:noFill/>
          </a:ln>
          <a:effectLst>
            <a:outerShdw blurRad="292100" dist="139700" dir="2700000" algn="tl" rotWithShape="0">
              <a:srgbClr val="333333">
                <a:alpha val="65000"/>
              </a:srgbClr>
            </a:outerShdw>
          </a:effectLst>
        </p:spPr>
      </p:pic>
      <p:sp>
        <p:nvSpPr>
          <p:cNvPr id="3" name="Segnaposto numero diapositiva 2"/>
          <p:cNvSpPr>
            <a:spLocks noGrp="1"/>
          </p:cNvSpPr>
          <p:nvPr>
            <p:ph type="sldNum" idx="12"/>
          </p:nvPr>
        </p:nvSpPr>
        <p:spPr/>
        <p:txBody>
          <a:bodyPr/>
          <a:lstStyle/>
          <a:p>
            <a:pPr marL="0" lvl="0" indent="0">
              <a:spcBef>
                <a:spcPts val="0"/>
              </a:spcBef>
              <a:buSzPct val="25000"/>
              <a:buNone/>
            </a:pPr>
            <a:r>
              <a:rPr lang="it-IT" sz="1800" dirty="0" smtClean="0">
                <a:solidFill>
                  <a:schemeClr val="tx1"/>
                </a:solidFill>
                <a:latin typeface="Baskerville Old Face" panose="02020602080505020303" pitchFamily="18" charset="0"/>
              </a:rPr>
              <a:t>15</a:t>
            </a:r>
            <a:endParaRPr lang="it-IT" sz="1800" dirty="0">
              <a:solidFill>
                <a:schemeClr val="tx1"/>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Il triste epilogo</a:t>
            </a:r>
          </a:p>
        </p:txBody>
      </p:sp>
      <p:sp>
        <p:nvSpPr>
          <p:cNvPr id="335" name="Shape 335"/>
          <p:cNvSpPr txBox="1">
            <a:spLocks noGrp="1"/>
          </p:cNvSpPr>
          <p:nvPr>
            <p:ph type="body" idx="1"/>
          </p:nvPr>
        </p:nvSpPr>
        <p:spPr>
          <a:xfrm>
            <a:off x="539552" y="1772816"/>
            <a:ext cx="6480720" cy="4680520"/>
          </a:xfrm>
          <a:prstGeom prst="rect">
            <a:avLst/>
          </a:prstGeom>
          <a:noFill/>
          <a:ln>
            <a:noFill/>
          </a:ln>
        </p:spPr>
        <p:txBody>
          <a:bodyPr lIns="91425" tIns="45700" rIns="91425" bIns="45700" anchor="t" anchorCtr="0">
            <a:noAutofit/>
          </a:bodyPr>
          <a:lstStyle/>
          <a:p>
            <a:pPr marL="0" indent="0">
              <a:spcBef>
                <a:spcPts val="0"/>
              </a:spcBef>
              <a:buSzPct val="25000"/>
              <a:buNone/>
            </a:pPr>
            <a:r>
              <a:rPr lang="it-IT" sz="2100" dirty="0" err="1" smtClean="0">
                <a:solidFill>
                  <a:schemeClr val="tx1"/>
                </a:solidFill>
                <a:latin typeface="Baskerville Old Face" panose="02020602080505020303" pitchFamily="18" charset="0"/>
                <a:ea typeface="Radley"/>
                <a:cs typeface="Radley"/>
                <a:sym typeface="Radley"/>
              </a:rPr>
              <a:t>Gifford</a:t>
            </a:r>
            <a:r>
              <a:rPr lang="it-IT" sz="2100" dirty="0" smtClean="0">
                <a:solidFill>
                  <a:schemeClr val="tx1"/>
                </a:solidFill>
                <a:latin typeface="Baskerville Old Face" panose="02020602080505020303" pitchFamily="18" charset="0"/>
                <a:ea typeface="Radley"/>
                <a:cs typeface="Radley"/>
                <a:sym typeface="Radley"/>
              </a:rPr>
              <a:t> consegnò il </a:t>
            </a:r>
            <a:r>
              <a:rPr lang="it-IT" sz="2100" b="1" dirty="0" smtClean="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messaggio modificato</a:t>
            </a:r>
            <a:r>
              <a:rPr lang="it-IT" sz="2100" dirty="0" smtClean="0">
                <a:solidFill>
                  <a:schemeClr val="tx1"/>
                </a:solidFill>
                <a:latin typeface="Baskerville Old Face" panose="02020602080505020303" pitchFamily="18" charset="0"/>
                <a:ea typeface="Radley"/>
                <a:cs typeface="Radley"/>
                <a:sym typeface="Radley"/>
              </a:rPr>
              <a:t> a </a:t>
            </a:r>
            <a:r>
              <a:rPr lang="it-IT" sz="2100" dirty="0" err="1" smtClean="0">
                <a:solidFill>
                  <a:schemeClr val="tx1"/>
                </a:solidFill>
                <a:latin typeface="Baskerville Old Face" panose="02020602080505020303" pitchFamily="18" charset="0"/>
                <a:ea typeface="Radley"/>
                <a:cs typeface="Radley"/>
                <a:sym typeface="Radley"/>
              </a:rPr>
              <a:t>Babington</a:t>
            </a:r>
            <a:r>
              <a:rPr lang="it-IT" sz="2100" dirty="0" smtClean="0">
                <a:solidFill>
                  <a:schemeClr val="tx1"/>
                </a:solidFill>
                <a:latin typeface="Baskerville Old Face" panose="02020602080505020303" pitchFamily="18" charset="0"/>
                <a:ea typeface="Radley"/>
                <a:cs typeface="Radley"/>
                <a:sym typeface="Radley"/>
              </a:rPr>
              <a:t>, che replicò alla lettera. In questo modo </a:t>
            </a:r>
            <a:r>
              <a:rPr lang="it-IT" sz="2100" dirty="0" err="1" smtClean="0">
                <a:solidFill>
                  <a:schemeClr val="tx1"/>
                </a:solidFill>
                <a:latin typeface="Baskerville Old Face" panose="02020602080505020303" pitchFamily="18" charset="0"/>
                <a:ea typeface="Radley"/>
                <a:cs typeface="Radley"/>
                <a:sym typeface="Radley"/>
              </a:rPr>
              <a:t>Walsingham</a:t>
            </a:r>
            <a:r>
              <a:rPr lang="it-IT" sz="2100" dirty="0" smtClean="0">
                <a:solidFill>
                  <a:schemeClr val="tx1"/>
                </a:solidFill>
                <a:latin typeface="Baskerville Old Face" panose="02020602080505020303" pitchFamily="18" charset="0"/>
                <a:ea typeface="Radley"/>
                <a:cs typeface="Radley"/>
                <a:sym typeface="Radley"/>
              </a:rPr>
              <a:t> ottenne i nomi dei componenti della congiura e acquisì le prove per </a:t>
            </a:r>
            <a:r>
              <a:rPr lang="it-IT" sz="2100" b="1" dirty="0" smtClean="0">
                <a:solidFill>
                  <a:schemeClr val="tx1"/>
                </a:solidFill>
                <a:effectLst>
                  <a:outerShdw blurRad="38100" dist="38100" dir="2700000" algn="tl">
                    <a:srgbClr val="000000">
                      <a:alpha val="43137"/>
                    </a:srgbClr>
                  </a:outerShdw>
                </a:effectLst>
                <a:latin typeface="Baskerville Old Face" panose="02020602080505020303" pitchFamily="18" charset="0"/>
                <a:ea typeface="Radley"/>
                <a:cs typeface="Radley"/>
                <a:sym typeface="Radley"/>
              </a:rPr>
              <a:t>condannare</a:t>
            </a:r>
            <a:r>
              <a:rPr lang="it-IT" sz="2100" dirty="0" smtClean="0">
                <a:solidFill>
                  <a:schemeClr val="tx1"/>
                </a:solidFill>
                <a:latin typeface="Baskerville Old Face" panose="02020602080505020303" pitchFamily="18" charset="0"/>
                <a:ea typeface="Radley"/>
                <a:cs typeface="Radley"/>
                <a:sym typeface="Radley"/>
              </a:rPr>
              <a:t> a morte la Stuarda come traditrice della regina.</a:t>
            </a:r>
          </a:p>
          <a:p>
            <a:pPr marL="0" indent="0">
              <a:spcBef>
                <a:spcPts val="0"/>
              </a:spcBef>
              <a:buSzPct val="25000"/>
              <a:buNone/>
            </a:pPr>
            <a:endParaRPr lang="it-IT" sz="2100" dirty="0" smtClean="0">
              <a:solidFill>
                <a:schemeClr val="tx1"/>
              </a:solidFill>
              <a:latin typeface="Baskerville Old Face" panose="02020602080505020303" pitchFamily="18" charset="0"/>
              <a:ea typeface="Radley"/>
              <a:cs typeface="Radley"/>
              <a:sym typeface="Radley"/>
            </a:endParaRPr>
          </a:p>
          <a:p>
            <a:pPr marL="0" marR="0" lvl="0" indent="0" rtl="0">
              <a:spcBef>
                <a:spcPts val="0"/>
              </a:spcBef>
              <a:buClr>
                <a:schemeClr val="lt1"/>
              </a:buClr>
              <a:buSzPct val="25000"/>
              <a:buFont typeface="Arial"/>
              <a:buNone/>
            </a:pPr>
            <a:r>
              <a:rPr lang="it-IT" sz="2100" b="0" i="0" u="none" strike="noStrike" cap="none" baseline="0" dirty="0" err="1" smtClean="0">
                <a:solidFill>
                  <a:schemeClr val="tx1">
                    <a:lumMod val="85000"/>
                    <a:lumOff val="15000"/>
                  </a:schemeClr>
                </a:solidFill>
                <a:latin typeface="Calibri" pitchFamily="34" charset="0"/>
                <a:ea typeface="Radley"/>
                <a:cs typeface="Radley"/>
                <a:sym typeface="Radley"/>
              </a:rPr>
              <a:t>Babington</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 </a:t>
            </a:r>
            <a:r>
              <a:rPr lang="it-IT" sz="2100" b="0" i="0" u="none" strike="noStrike" cap="none" baseline="0" dirty="0">
                <a:solidFill>
                  <a:schemeClr val="tx1">
                    <a:lumMod val="85000"/>
                    <a:lumOff val="15000"/>
                  </a:schemeClr>
                </a:solidFill>
                <a:latin typeface="Calibri" pitchFamily="34" charset="0"/>
                <a:ea typeface="Radley"/>
                <a:cs typeface="Radley"/>
                <a:sym typeface="Radley"/>
              </a:rPr>
              <a:t>ed i suoi complici, </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costretti </a:t>
            </a:r>
            <a:r>
              <a:rPr lang="it-IT" sz="2100" b="0" i="0" u="none" strike="noStrike" cap="none" baseline="0" dirty="0">
                <a:solidFill>
                  <a:schemeClr val="tx1">
                    <a:lumMod val="85000"/>
                    <a:lumOff val="15000"/>
                  </a:schemeClr>
                </a:solidFill>
                <a:latin typeface="Calibri" pitchFamily="34" charset="0"/>
                <a:ea typeface="Radley"/>
                <a:cs typeface="Radley"/>
                <a:sym typeface="Radley"/>
              </a:rPr>
              <a:t>a </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confessare,</a:t>
            </a:r>
            <a:r>
              <a:rPr lang="it-IT" sz="2100" b="0" i="0" u="none" strike="noStrike" cap="none" dirty="0" smtClean="0">
                <a:solidFill>
                  <a:schemeClr val="tx1">
                    <a:lumMod val="85000"/>
                    <a:lumOff val="15000"/>
                  </a:schemeClr>
                </a:solidFill>
                <a:latin typeface="Calibri" pitchFamily="34" charset="0"/>
                <a:ea typeface="Radley"/>
                <a:cs typeface="Radley"/>
                <a:sym typeface="Radley"/>
              </a:rPr>
              <a:t> </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furono </a:t>
            </a:r>
            <a:r>
              <a:rPr lang="it-IT" sz="2100" b="0" i="0" u="none" strike="noStrike" cap="none" baseline="0" dirty="0">
                <a:solidFill>
                  <a:schemeClr val="tx1">
                    <a:lumMod val="85000"/>
                    <a:lumOff val="15000"/>
                  </a:schemeClr>
                </a:solidFill>
                <a:latin typeface="Calibri" pitchFamily="34" charset="0"/>
                <a:ea typeface="Radley"/>
                <a:cs typeface="Radley"/>
                <a:sym typeface="Radley"/>
              </a:rPr>
              <a:t>brutalmente giustiziati</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 Il</a:t>
            </a:r>
            <a:r>
              <a:rPr lang="it-IT" sz="2100" b="0" i="0" u="none" strike="noStrike" cap="none" dirty="0" smtClean="0">
                <a:solidFill>
                  <a:schemeClr val="tx1">
                    <a:lumMod val="85000"/>
                    <a:lumOff val="15000"/>
                  </a:schemeClr>
                </a:solidFill>
                <a:latin typeface="Calibri" pitchFamily="34" charset="0"/>
                <a:ea typeface="Radley"/>
                <a:cs typeface="Radley"/>
                <a:sym typeface="Radley"/>
              </a:rPr>
              <a:t> </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15 </a:t>
            </a:r>
            <a:r>
              <a:rPr lang="it-IT" sz="2100" b="0" i="0" u="none" strike="noStrike" cap="none" baseline="0" dirty="0">
                <a:solidFill>
                  <a:schemeClr val="tx1">
                    <a:lumMod val="85000"/>
                    <a:lumOff val="15000"/>
                  </a:schemeClr>
                </a:solidFill>
                <a:latin typeface="Calibri" pitchFamily="34" charset="0"/>
                <a:ea typeface="Radley"/>
                <a:cs typeface="Radley"/>
                <a:sym typeface="Radley"/>
              </a:rPr>
              <a:t>ottobre 1586 Maria Stuarda fu sottoposta a processo con l’accusa di aver partecipato ad un complotto mirante a sopprimere Elisabetta e a porla sul trono d’Inghilterra</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0" marR="0" lvl="0" indent="0" algn="ctr" rtl="0">
              <a:spcBef>
                <a:spcPts val="0"/>
              </a:spcBef>
              <a:buClr>
                <a:schemeClr val="lt1"/>
              </a:buClr>
              <a:buSzPct val="25000"/>
              <a:buFont typeface="Arial"/>
              <a:buNone/>
            </a:pPr>
            <a:r>
              <a:rPr lang="it-IT" sz="2100" b="0" i="0" u="none" strike="noStrike" cap="none" baseline="0" dirty="0">
                <a:solidFill>
                  <a:schemeClr val="tx1">
                    <a:lumMod val="85000"/>
                    <a:lumOff val="15000"/>
                  </a:schemeClr>
                </a:solidFill>
                <a:latin typeface="Calibri" pitchFamily="34" charset="0"/>
                <a:ea typeface="Radley"/>
                <a:cs typeface="Radley"/>
                <a:sym typeface="Radley"/>
              </a:rPr>
              <a:t/>
            </a:r>
            <a:br>
              <a:rPr lang="it-IT" sz="2100" b="0" i="0" u="none" strike="noStrike" cap="none" baseline="0" dirty="0">
                <a:solidFill>
                  <a:schemeClr val="tx1">
                    <a:lumMod val="85000"/>
                    <a:lumOff val="15000"/>
                  </a:schemeClr>
                </a:solidFill>
                <a:latin typeface="Calibri" pitchFamily="34" charset="0"/>
                <a:ea typeface="Radley"/>
                <a:cs typeface="Radley"/>
                <a:sym typeface="Radley"/>
              </a:rPr>
            </a:b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Tutto ciò</a:t>
            </a:r>
            <a:r>
              <a:rPr lang="it-IT" sz="2100" b="0" i="0" u="none" strike="noStrike" cap="none" dirty="0" smtClean="0">
                <a:solidFill>
                  <a:schemeClr val="tx1">
                    <a:lumMod val="85000"/>
                    <a:lumOff val="15000"/>
                  </a:schemeClr>
                </a:solidFill>
                <a:latin typeface="Calibri" pitchFamily="34" charset="0"/>
                <a:ea typeface="Radley"/>
                <a:cs typeface="Radley"/>
                <a:sym typeface="Radley"/>
              </a:rPr>
              <a:t> non sarebbe accaduto, se la</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 cifratura della Stuarda</a:t>
            </a:r>
            <a:r>
              <a:rPr lang="it-IT" sz="2100" b="0" i="0" u="none" strike="noStrike" cap="none" dirty="0" smtClean="0">
                <a:solidFill>
                  <a:schemeClr val="tx1">
                    <a:lumMod val="85000"/>
                    <a:lumOff val="15000"/>
                  </a:schemeClr>
                </a:solidFill>
                <a:latin typeface="Calibri" pitchFamily="34" charset="0"/>
                <a:ea typeface="Radley"/>
                <a:cs typeface="Radley"/>
                <a:sym typeface="Radley"/>
              </a:rPr>
              <a:t> non fosse stata così debole.</a:t>
            </a:r>
            <a:r>
              <a:rPr lang="it-IT" sz="2100" b="0" i="0" u="none" strike="noStrike" cap="none" baseline="0" dirty="0" smtClean="0">
                <a:solidFill>
                  <a:schemeClr val="tx1">
                    <a:lumMod val="85000"/>
                    <a:lumOff val="15000"/>
                  </a:schemeClr>
                </a:solidFill>
                <a:latin typeface="Calibri" pitchFamily="34" charset="0"/>
                <a:ea typeface="Radley"/>
                <a:cs typeface="Radley"/>
                <a:sym typeface="Radley"/>
              </a:rPr>
              <a:t>   </a:t>
            </a:r>
            <a:endParaRPr sz="2100" b="0" i="0" u="none" strike="noStrike" cap="none" baseline="0" dirty="0">
              <a:solidFill>
                <a:schemeClr val="tx1">
                  <a:lumMod val="85000"/>
                  <a:lumOff val="15000"/>
                </a:schemeClr>
              </a:solidFill>
              <a:latin typeface="Calibri" pitchFamily="34" charset="0"/>
              <a:ea typeface="Radley"/>
              <a:cs typeface="Radley"/>
              <a:sym typeface="Radley"/>
            </a:endParaRPr>
          </a:p>
        </p:txBody>
      </p:sp>
      <p:grpSp>
        <p:nvGrpSpPr>
          <p:cNvPr id="2" name="Gruppo 11"/>
          <p:cNvGrpSpPr/>
          <p:nvPr/>
        </p:nvGrpSpPr>
        <p:grpSpPr>
          <a:xfrm>
            <a:off x="6876256" y="620688"/>
            <a:ext cx="2088437" cy="2088437"/>
            <a:chOff x="6510959" y="121234"/>
            <a:chExt cx="2088437" cy="2088437"/>
          </a:xfrm>
        </p:grpSpPr>
        <p:sp>
          <p:nvSpPr>
            <p:cNvPr id="10" name="Ovale 9"/>
            <p:cNvSpPr/>
            <p:nvPr/>
          </p:nvSpPr>
          <p:spPr>
            <a:xfrm>
              <a:off x="6663482" y="273757"/>
              <a:ext cx="1783391" cy="1783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01" name="Picture 5" descr="C:\Users\Morena\Desktop\smile_triste.png"/>
            <p:cNvPicPr>
              <a:picLocks noChangeAspect="1" noChangeArrowheads="1"/>
            </p:cNvPicPr>
            <p:nvPr/>
          </p:nvPicPr>
          <p:blipFill>
            <a:blip r:embed="rId3"/>
            <a:srcRect/>
            <a:stretch>
              <a:fillRect/>
            </a:stretch>
          </p:blipFill>
          <p:spPr bwMode="auto">
            <a:xfrm rot="455735">
              <a:off x="6510959" y="121234"/>
              <a:ext cx="2088437" cy="2088437"/>
            </a:xfrm>
            <a:prstGeom prst="rect">
              <a:avLst/>
            </a:prstGeom>
            <a:noFill/>
          </p:spPr>
        </p:pic>
      </p:gr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295636" y="341784"/>
            <a:ext cx="6552728"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b="1" i="0" u="none" strike="noStrike" baseline="0" dirty="0">
                <a:ln w="18415" cmpd="sng">
                  <a:solidFill>
                    <a:srgbClr val="FFFFFF"/>
                  </a:solidFill>
                  <a:prstDash val="solid"/>
                </a:ln>
                <a:solidFill>
                  <a:schemeClr val="tx2">
                    <a:lumMod val="25000"/>
                  </a:schemeClr>
                </a:solidFill>
                <a:effectLst>
                  <a:outerShdw blurRad="63500" dir="3600000" algn="tl" rotWithShape="0">
                    <a:srgbClr val="000000">
                      <a:alpha val="70000"/>
                    </a:srgbClr>
                  </a:outerShdw>
                </a:effectLst>
                <a:latin typeface="Calibri" pitchFamily="34" charset="0"/>
                <a:ea typeface="Radley"/>
                <a:cs typeface="Radley"/>
                <a:sym typeface="Radley"/>
              </a:rPr>
              <a:t>Morale della </a:t>
            </a:r>
            <a:r>
              <a:rPr lang="it-IT" sz="4000" b="1" i="0" u="none" strike="noStrike" baseline="0" dirty="0" err="1">
                <a:ln w="18415" cmpd="sng">
                  <a:solidFill>
                    <a:srgbClr val="FFFFFF"/>
                  </a:solidFill>
                  <a:prstDash val="solid"/>
                </a:ln>
                <a:solidFill>
                  <a:schemeClr val="tx2">
                    <a:lumMod val="25000"/>
                  </a:schemeClr>
                </a:solidFill>
                <a:effectLst>
                  <a:outerShdw blurRad="63500" dir="3600000" algn="tl" rotWithShape="0">
                    <a:srgbClr val="000000">
                      <a:alpha val="70000"/>
                    </a:srgbClr>
                  </a:outerShdw>
                </a:effectLst>
                <a:latin typeface="Calibri" pitchFamily="34" charset="0"/>
                <a:ea typeface="Radley"/>
                <a:cs typeface="Radley"/>
                <a:sym typeface="Radley"/>
              </a:rPr>
              <a:t>storia…</a:t>
            </a:r>
            <a:endParaRPr lang="it-IT" sz="4000" b="1" i="0" u="none" strike="noStrike" baseline="0" dirty="0">
              <a:ln w="18415" cmpd="sng">
                <a:solidFill>
                  <a:srgbClr val="FFFFFF"/>
                </a:solidFill>
                <a:prstDash val="solid"/>
              </a:ln>
              <a:solidFill>
                <a:schemeClr val="tx2">
                  <a:lumMod val="25000"/>
                </a:schemeClr>
              </a:solidFill>
              <a:effectLst>
                <a:outerShdw blurRad="63500" dir="3600000" algn="tl" rotWithShape="0">
                  <a:srgbClr val="000000">
                    <a:alpha val="70000"/>
                  </a:srgbClr>
                </a:outerShdw>
              </a:effectLst>
              <a:latin typeface="Calibri" pitchFamily="34" charset="0"/>
              <a:ea typeface="Radley"/>
              <a:cs typeface="Radley"/>
              <a:sym typeface="Radley"/>
            </a:endParaRPr>
          </a:p>
        </p:txBody>
      </p:sp>
      <p:sp>
        <p:nvSpPr>
          <p:cNvPr id="341" name="Shape 341"/>
          <p:cNvSpPr txBox="1">
            <a:spLocks noGrp="1"/>
          </p:cNvSpPr>
          <p:nvPr>
            <p:ph type="body" idx="1"/>
          </p:nvPr>
        </p:nvSpPr>
        <p:spPr>
          <a:xfrm>
            <a:off x="467544" y="4005064"/>
            <a:ext cx="8352928" cy="2304256"/>
          </a:xfrm>
          <a:prstGeom prst="rect">
            <a:avLst/>
          </a:prstGeom>
          <a:noFill/>
          <a:ln>
            <a:noFill/>
          </a:ln>
        </p:spPr>
        <p:txBody>
          <a:bodyPr lIns="91425" tIns="45700" rIns="91425" bIns="45700" anchor="t" anchorCtr="0">
            <a:noAutofit/>
          </a:bodyPr>
          <a:lstStyle/>
          <a:p>
            <a:pPr marL="0" marR="0" lvl="0" indent="0" rtl="0">
              <a:spcBef>
                <a:spcPts val="0"/>
              </a:spcBef>
              <a:buClr>
                <a:schemeClr val="lt1"/>
              </a:buClr>
              <a:buSzPct val="25000"/>
              <a:buFont typeface="Arial"/>
              <a:buNone/>
            </a:pPr>
            <a:r>
              <a:rPr lang="it-IT" sz="22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Sicuri</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 non poter essere scoperti, la Stuarda e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Babington</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scrissero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apertamente del complotto, abbassando la guardia e credendo che il testo crittato fosse indecifrabile.</a:t>
            </a:r>
          </a:p>
          <a:p>
            <a:pPr marL="0" marR="0" lvl="0" indent="0" rtl="0">
              <a:spcBef>
                <a:spcPts val="560"/>
              </a:spcBef>
              <a:buClr>
                <a:schemeClr val="lt1"/>
              </a:buClr>
              <a:buFont typeface="Arial"/>
              <a:buNone/>
            </a:pPr>
            <a:endParaRPr sz="2200" b="0" i="0" u="none" strike="noStrike" cap="none" baseline="0" dirty="0">
              <a:solidFill>
                <a:schemeClr val="tx1">
                  <a:lumMod val="85000"/>
                  <a:lumOff val="15000"/>
                </a:schemeClr>
              </a:solidFill>
              <a:latin typeface="Calibri" pitchFamily="34" charset="0"/>
              <a:ea typeface="Radley"/>
              <a:cs typeface="Radley"/>
              <a:sym typeface="Radley"/>
            </a:endParaRPr>
          </a:p>
          <a:p>
            <a:pPr marL="0" marR="0" lvl="0" indent="0" rtl="0">
              <a:spcBef>
                <a:spcPts val="560"/>
              </a:spcBef>
              <a:buClr>
                <a:schemeClr val="lt1"/>
              </a:buClr>
              <a:buSzPct val="25000"/>
              <a:buFont typeface="Arial"/>
              <a:buNone/>
            </a:pP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Tuttavia</a:t>
            </a:r>
            <a:r>
              <a:rPr lang="it-IT" sz="2200" b="0" i="0" u="none" strike="noStrike" cap="none" baseline="0" dirty="0">
                <a:solidFill>
                  <a:schemeClr val="tx1">
                    <a:lumMod val="85000"/>
                    <a:lumOff val="15000"/>
                  </a:schemeClr>
                </a:solidFill>
                <a:latin typeface="Calibri" pitchFamily="34" charset="0"/>
                <a:ea typeface="Radley"/>
                <a:cs typeface="Radley"/>
                <a:sym typeface="Radley"/>
              </a:rPr>
              <a:t>, tramite un’analisi delle frequenze,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non fu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difficile risalire alla chiave del loro nomenclatore.</a:t>
            </a:r>
          </a:p>
          <a:p>
            <a:pPr marL="342900" marR="0" lvl="0" indent="-139700" rtl="0">
              <a:spcBef>
                <a:spcPts val="640"/>
              </a:spcBef>
              <a:buClr>
                <a:schemeClr val="lt1"/>
              </a:buClr>
              <a:buFont typeface="Arial"/>
              <a:buNone/>
            </a:pPr>
            <a:endParaRPr sz="2200" b="0" i="0" u="none" strike="noStrike" cap="none" baseline="0" dirty="0">
              <a:solidFill>
                <a:schemeClr val="tx1">
                  <a:lumMod val="85000"/>
                  <a:lumOff val="15000"/>
                </a:schemeClr>
              </a:solidFill>
              <a:latin typeface="Calibri" pitchFamily="34" charset="0"/>
              <a:ea typeface="Calibri"/>
              <a:cs typeface="Calibri"/>
              <a:sym typeface="Calibri"/>
            </a:endParaRPr>
          </a:p>
        </p:txBody>
      </p:sp>
      <p:sp>
        <p:nvSpPr>
          <p:cNvPr id="6" name="Esplosione 1 5"/>
          <p:cNvSpPr/>
          <p:nvPr/>
        </p:nvSpPr>
        <p:spPr>
          <a:xfrm>
            <a:off x="1331640" y="1124744"/>
            <a:ext cx="6840760" cy="2952328"/>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5" name="CasellaDiTesto 4"/>
          <p:cNvSpPr txBox="1"/>
          <p:nvPr/>
        </p:nvSpPr>
        <p:spPr>
          <a:xfrm>
            <a:off x="2411760" y="2093947"/>
            <a:ext cx="4464496" cy="830997"/>
          </a:xfrm>
          <a:prstGeom prst="rect">
            <a:avLst/>
          </a:prstGeom>
          <a:noFill/>
          <a:ln>
            <a:noFill/>
          </a:ln>
        </p:spPr>
        <p:txBody>
          <a:bodyPr wrap="square" rtlCol="0">
            <a:spAutoFit/>
          </a:bodyPr>
          <a:lstStyle/>
          <a:p>
            <a:pPr algn="ctr"/>
            <a:r>
              <a:rPr lang="it-IT" sz="2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alibri" pitchFamily="34" charset="0"/>
                <a:ea typeface="Radley"/>
                <a:cs typeface="Radley"/>
                <a:sym typeface="Radley"/>
              </a:rPr>
              <a:t>CIFRARE IN MODO DEBOLE</a:t>
            </a:r>
          </a:p>
          <a:p>
            <a:pPr algn="ctr"/>
            <a:r>
              <a:rPr lang="it-IT" sz="2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alibri" pitchFamily="34" charset="0"/>
                <a:sym typeface="Radley"/>
              </a:rPr>
              <a:t>E’ PEGGIO CHE NON CRITTARE!</a:t>
            </a:r>
            <a:endParaRPr lang="it-IT" sz="2400" dirty="0">
              <a:ln w="18415" cmpd="sng">
                <a:solidFill>
                  <a:srgbClr val="FFFFFF"/>
                </a:solidFill>
                <a:prstDash val="solid"/>
              </a:ln>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6"/>
            <a:ext cx="8229600" cy="1282155"/>
          </a:xfrm>
          <a:prstGeom prst="rect">
            <a:avLst/>
          </a:prstGeom>
          <a:noFill/>
          <a:ln>
            <a:noFill/>
          </a:ln>
        </p:spPr>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9600"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adley"/>
                <a:ea typeface="Radley"/>
                <a:cs typeface="Radley"/>
                <a:sym typeface="Radley"/>
              </a:rPr>
              <a:t>ENIGMA</a:t>
            </a:r>
            <a:endParaRPr lang="it-IT" sz="9600" b="1" i="0" u="none" strike="noStrike"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adley"/>
              <a:ea typeface="Radley"/>
              <a:cs typeface="Radley"/>
              <a:sym typeface="Radley"/>
            </a:endParaRPr>
          </a:p>
        </p:txBody>
      </p:sp>
      <p:sp>
        <p:nvSpPr>
          <p:cNvPr id="211" name="Shape 211"/>
          <p:cNvSpPr txBox="1">
            <a:spLocks noGrp="1"/>
          </p:cNvSpPr>
          <p:nvPr>
            <p:ph type="body" idx="1"/>
          </p:nvPr>
        </p:nvSpPr>
        <p:spPr>
          <a:xfrm>
            <a:off x="395536" y="3212976"/>
            <a:ext cx="5626968" cy="2952328"/>
          </a:xfrm>
          <a:prstGeom prst="rect">
            <a:avLst/>
          </a:prstGeom>
          <a:noFill/>
          <a:ln>
            <a:noFill/>
          </a:ln>
        </p:spPr>
        <p:txBody>
          <a:bodyPr lIns="91425" tIns="45700" rIns="91425" bIns="45700" anchor="t" anchorCtr="0">
            <a:noAutofit/>
          </a:bodyPr>
          <a:lstStyle/>
          <a:p>
            <a:pPr marL="0" lvl="0" indent="0">
              <a:lnSpc>
                <a:spcPct val="80000"/>
              </a:lnSpc>
              <a:spcBef>
                <a:spcPts val="0"/>
              </a:spcBef>
              <a:buSzPct val="25000"/>
              <a:buNone/>
            </a:pPr>
            <a:r>
              <a:rPr lang="it-IT" sz="2200" b="1" i="0" u="none" strike="noStrike" cap="none" baseline="0"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Il</a:t>
            </a: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matematico inglese  </a:t>
            </a:r>
            <a:r>
              <a:rPr lang="it-IT" sz="2200" b="1" i="0" u="none" strike="noStrike" cap="none" baseline="0"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Alan </a:t>
            </a:r>
            <a:r>
              <a:rPr lang="it-IT" sz="2200" b="1" i="0" u="none" strike="noStrike" cap="none" baseline="0" dirty="0" err="1">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Turing</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riuscì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ad inventare una macchina in grado di decifrare tutti i messaggi crittati da</a:t>
            </a:r>
            <a:r>
              <a:rPr lang="it-IT" sz="2200" dirty="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Enigma. Grazie a questo significativo contributo gli Alleati riuscirono a stravolgere l’esito della guerra. </a:t>
            </a:r>
            <a:endParaRPr lang="it-IT" sz="2200" b="0" i="0" u="none" strike="noStrike" cap="none" baseline="0" dirty="0" smtClean="0">
              <a:solidFill>
                <a:schemeClr val="tx1">
                  <a:lumMod val="85000"/>
                  <a:lumOff val="15000"/>
                </a:schemeClr>
              </a:solidFill>
              <a:latin typeface="Calibri" pitchFamily="34" charset="0"/>
              <a:ea typeface="Radley"/>
              <a:cs typeface="Radley"/>
              <a:sym typeface="Radley"/>
            </a:endParaRPr>
          </a:p>
          <a:p>
            <a:pPr marL="0" marR="0" lvl="0" indent="0" algn="l" rtl="0">
              <a:lnSpc>
                <a:spcPct val="80000"/>
              </a:lnSpc>
              <a:spcBef>
                <a:spcPts val="590"/>
              </a:spcBef>
              <a:buClr>
                <a:schemeClr val="lt1"/>
              </a:buClr>
              <a:buSzPct val="25000"/>
              <a:buFont typeface="Arial"/>
              <a:buNone/>
            </a:pPr>
            <a:endParaRPr lang="it-IT" sz="2200" b="0" i="0" u="none" strike="noStrike" cap="none" baseline="0" dirty="0">
              <a:solidFill>
                <a:schemeClr val="lt1"/>
              </a:solidFill>
              <a:latin typeface="Calibri" pitchFamily="34" charset="0"/>
              <a:ea typeface="Radley"/>
              <a:cs typeface="Radley"/>
              <a:sym typeface="Radley"/>
            </a:endParaRPr>
          </a:p>
          <a:p>
            <a:pPr marL="0" marR="0" lvl="0" indent="0" algn="l" rtl="0">
              <a:lnSpc>
                <a:spcPct val="80000"/>
              </a:lnSpc>
              <a:spcBef>
                <a:spcPts val="59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Inoltre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Turing</a:t>
            </a:r>
            <a:r>
              <a:rPr lang="it-IT" sz="2200" b="0" i="0" u="none" strike="noStrike" cap="none" baseline="0" dirty="0">
                <a:solidFill>
                  <a:schemeClr val="tx1">
                    <a:lumMod val="85000"/>
                    <a:lumOff val="15000"/>
                  </a:schemeClr>
                </a:solidFill>
                <a:latin typeface="Calibri" pitchFamily="34" charset="0"/>
                <a:ea typeface="Radley"/>
                <a:cs typeface="Radley"/>
                <a:sym typeface="Radley"/>
              </a:rPr>
              <a:t> gettò così le basi dei futuri calcolatori o, come gli conosciamo ora, dei computer.</a:t>
            </a:r>
          </a:p>
        </p:txBody>
      </p:sp>
      <p:pic>
        <p:nvPicPr>
          <p:cNvPr id="43010" name="Picture 2" descr="http://www.museoscienza.org/attivita/mostre/turing/alan-turing.jpg"/>
          <p:cNvPicPr>
            <a:picLocks noChangeAspect="1" noChangeArrowheads="1"/>
          </p:cNvPicPr>
          <p:nvPr/>
        </p:nvPicPr>
        <p:blipFill>
          <a:blip r:embed="rId3"/>
          <a:srcRect/>
          <a:stretch>
            <a:fillRect/>
          </a:stretch>
        </p:blipFill>
        <p:spPr bwMode="auto">
          <a:xfrm>
            <a:off x="6084168" y="2997671"/>
            <a:ext cx="2520279" cy="2807593"/>
          </a:xfrm>
          <a:prstGeom prst="rect">
            <a:avLst/>
          </a:prstGeom>
          <a:noFill/>
        </p:spPr>
      </p:pic>
      <p:sp>
        <p:nvSpPr>
          <p:cNvPr id="5" name="CasellaDiTesto 4"/>
          <p:cNvSpPr txBox="1"/>
          <p:nvPr/>
        </p:nvSpPr>
        <p:spPr>
          <a:xfrm>
            <a:off x="395536" y="1988839"/>
            <a:ext cx="7920881" cy="1523494"/>
          </a:xfrm>
          <a:prstGeom prst="rect">
            <a:avLst/>
          </a:prstGeom>
          <a:noFill/>
        </p:spPr>
        <p:txBody>
          <a:bodyPr wrap="square" rtlCol="0">
            <a:spAutoFit/>
          </a:bodyPr>
          <a:lstStyle/>
          <a:p>
            <a:pPr lvl="0">
              <a:lnSpc>
                <a:spcPct val="80000"/>
              </a:lnSpc>
              <a:buClr>
                <a:schemeClr val="lt1"/>
              </a:buClr>
              <a:buSzPct val="25000"/>
            </a:pPr>
            <a:r>
              <a:rPr lang="it-IT" sz="22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La famosa macchina impiegata dai Tedeschi durante la seconda guerra mondiale fu considerata uno dei più terribili sistemi di crittografia mai realizzati. </a:t>
            </a:r>
          </a:p>
          <a:p>
            <a:pPr lvl="0">
              <a:lnSpc>
                <a:spcPct val="80000"/>
              </a:lnSpc>
              <a:buClr>
                <a:schemeClr val="lt1"/>
              </a:buClr>
              <a:buSzPct val="25000"/>
            </a:pPr>
            <a:endParaRPr lang="it-IT" sz="2200" dirty="0" smtClean="0">
              <a:solidFill>
                <a:schemeClr val="lt1"/>
              </a:solidFill>
              <a:latin typeface="Calibri" pitchFamily="34" charset="0"/>
              <a:ea typeface="Radley"/>
              <a:cs typeface="Radley"/>
              <a:sym typeface="Radley"/>
            </a:endParaRPr>
          </a:p>
          <a:p>
            <a:pPr lvl="0">
              <a:lnSpc>
                <a:spcPct val="80000"/>
              </a:lnSpc>
              <a:spcBef>
                <a:spcPts val="590"/>
              </a:spcBef>
              <a:buClr>
                <a:schemeClr val="lt1"/>
              </a:buClr>
              <a:buSzPct val="25000"/>
            </a:pPr>
            <a:r>
              <a:rPr lang="it-IT" sz="2200" dirty="0" smtClean="0">
                <a:solidFill>
                  <a:schemeClr val="lt1"/>
                </a:solidFill>
                <a:latin typeface="Calibri" pitchFamily="34" charset="0"/>
                <a:ea typeface="Radley"/>
                <a:cs typeface="Radley"/>
                <a:sym typeface="Radley"/>
              </a:rPr>
              <a:t>	</a:t>
            </a:r>
            <a:endParaRPr lang="it-IT" sz="22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69776"/>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b="1" u="none" strike="noStrike"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A cosa</a:t>
            </a:r>
            <a:r>
              <a:rPr lang="it-IT" sz="4000" b="1" u="none" strike="noStrik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 serve la crittografia</a:t>
            </a:r>
            <a:r>
              <a:rPr lang="it-IT" sz="4000" b="1" u="none" strike="noStrike"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a:t>
            </a:r>
            <a:endParaRPr lang="it-IT" sz="4000" b="1"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endParaRPr>
          </a:p>
        </p:txBody>
      </p:sp>
      <p:sp>
        <p:nvSpPr>
          <p:cNvPr id="96" name="Shape 96"/>
          <p:cNvSpPr txBox="1">
            <a:spLocks noGrp="1"/>
          </p:cNvSpPr>
          <p:nvPr>
            <p:ph type="body" idx="1"/>
          </p:nvPr>
        </p:nvSpPr>
        <p:spPr>
          <a:xfrm>
            <a:off x="467544" y="1556792"/>
            <a:ext cx="8229600" cy="4896544"/>
          </a:xfrm>
          <a:prstGeom prst="rect">
            <a:avLst/>
          </a:prstGeom>
          <a:noFill/>
          <a:ln>
            <a:noFill/>
          </a:ln>
        </p:spPr>
        <p:txBody>
          <a:bodyPr lIns="91425" tIns="45700" rIns="91425" bIns="45700" anchor="t" anchorCtr="0">
            <a:noAutofit/>
          </a:bodyPr>
          <a:lstStyle/>
          <a:p>
            <a:r>
              <a:rPr lang="it-IT" sz="2200" b="0" i="0" u="none" strike="noStrike" cap="none" baseline="0" dirty="0">
                <a:solidFill>
                  <a:schemeClr val="lt1"/>
                </a:solidFill>
                <a:latin typeface="Calibri" pitchFamily="34" charset="0"/>
                <a:ea typeface="Calibri"/>
                <a:cs typeface="Calibri"/>
                <a:sym typeface="Calibri"/>
              </a:rPr>
              <a:t>	</a:t>
            </a:r>
            <a:r>
              <a:rPr lang="it-IT" sz="2200" dirty="0" smtClean="0">
                <a:solidFill>
                  <a:schemeClr val="tx1">
                    <a:lumMod val="85000"/>
                    <a:lumOff val="15000"/>
                  </a:schemeClr>
                </a:solidFill>
                <a:latin typeface="Calibri" pitchFamily="34" charset="0"/>
                <a:ea typeface="Radley"/>
                <a:cs typeface="Radley"/>
                <a:sym typeface="Radley"/>
              </a:rPr>
              <a:t>Crittografia unione di due parole greche:</a:t>
            </a:r>
          </a:p>
          <a:p>
            <a:pPr lvl="2">
              <a:buFont typeface="Arial" pitchFamily="34" charset="0"/>
              <a:buChar char="•"/>
            </a:pPr>
            <a:r>
              <a:rPr lang="el-GR" sz="2200" dirty="0" smtClean="0">
                <a:solidFill>
                  <a:schemeClr val="tx1">
                    <a:lumMod val="85000"/>
                    <a:lumOff val="15000"/>
                  </a:schemeClr>
                </a:solidFill>
                <a:latin typeface="Calibri" pitchFamily="34" charset="0"/>
                <a:ea typeface="Radley"/>
                <a:cs typeface="Radley"/>
                <a:sym typeface="Radley"/>
              </a:rPr>
              <a:t>Κ</a:t>
            </a:r>
            <a:r>
              <a:rPr lang="it-IT" sz="2200" dirty="0" err="1" smtClean="0">
                <a:solidFill>
                  <a:schemeClr val="tx1">
                    <a:lumMod val="85000"/>
                    <a:lumOff val="15000"/>
                  </a:schemeClr>
                </a:solidFill>
                <a:latin typeface="Calibri" pitchFamily="34" charset="0"/>
                <a:ea typeface="Radley"/>
                <a:cs typeface="Radley"/>
                <a:sym typeface="Radley"/>
              </a:rPr>
              <a:t>ρυπτóς</a:t>
            </a:r>
            <a:r>
              <a:rPr lang="it-IT" sz="2200" dirty="0" smtClean="0">
                <a:solidFill>
                  <a:schemeClr val="tx1">
                    <a:lumMod val="85000"/>
                    <a:lumOff val="15000"/>
                  </a:schemeClr>
                </a:solidFill>
                <a:latin typeface="Calibri" pitchFamily="34" charset="0"/>
                <a:ea typeface="Radley"/>
                <a:cs typeface="Radley"/>
                <a:sym typeface="Radley"/>
              </a:rPr>
              <a:t> ovvero </a:t>
            </a:r>
            <a:r>
              <a:rPr lang="it-IT" sz="22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ea typeface="Radley"/>
                <a:cs typeface="Radley"/>
                <a:sym typeface="Radley"/>
              </a:rPr>
              <a:t>nascosta</a:t>
            </a:r>
          </a:p>
          <a:p>
            <a:pPr lvl="2">
              <a:buFont typeface="Arial" pitchFamily="34" charset="0"/>
              <a:buChar char="•"/>
            </a:pPr>
            <a:r>
              <a:rPr lang="el-GR" sz="2200" dirty="0" smtClean="0">
                <a:solidFill>
                  <a:schemeClr val="tx1">
                    <a:lumMod val="85000"/>
                    <a:lumOff val="15000"/>
                  </a:schemeClr>
                </a:solidFill>
                <a:latin typeface="Calibri" pitchFamily="34" charset="0"/>
                <a:ea typeface="Radley"/>
                <a:cs typeface="Radley"/>
                <a:sym typeface="Radley"/>
              </a:rPr>
              <a:t>Γ</a:t>
            </a:r>
            <a:r>
              <a:rPr lang="it-IT" sz="2200" dirty="0" smtClean="0">
                <a:solidFill>
                  <a:schemeClr val="tx1">
                    <a:lumMod val="85000"/>
                    <a:lumOff val="15000"/>
                  </a:schemeClr>
                </a:solidFill>
                <a:latin typeface="Calibri" pitchFamily="34" charset="0"/>
                <a:ea typeface="Radley"/>
                <a:cs typeface="Radley"/>
                <a:sym typeface="Radley"/>
              </a:rPr>
              <a:t>ραφία ovvero </a:t>
            </a:r>
            <a:r>
              <a:rPr lang="it-IT" sz="22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ea typeface="Radley"/>
                <a:cs typeface="Radley"/>
                <a:sym typeface="Radley"/>
              </a:rPr>
              <a:t>scrittura</a:t>
            </a:r>
          </a:p>
          <a:p>
            <a:pPr marL="0" marR="0" lvl="0" indent="0" algn="l" rtl="0">
              <a:lnSpc>
                <a:spcPct val="80000"/>
              </a:lnSpc>
              <a:spcBef>
                <a:spcPts val="0"/>
              </a:spcBef>
              <a:buClr>
                <a:schemeClr val="lt1"/>
              </a:buClr>
              <a:buSzPct val="25000"/>
              <a:buFont typeface="Arial"/>
              <a:buNone/>
            </a:pP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a:t>
            </a:r>
            <a:endParaRPr lang="it-IT" sz="2200" dirty="0" smtClean="0">
              <a:solidFill>
                <a:schemeClr val="tx1">
                  <a:lumMod val="85000"/>
                  <a:lumOff val="15000"/>
                </a:schemeClr>
              </a:solidFill>
              <a:latin typeface="Calibri" pitchFamily="34" charset="0"/>
              <a:ea typeface="Radley"/>
              <a:cs typeface="Radley"/>
              <a:sym typeface="Radley"/>
            </a:endParaRPr>
          </a:p>
          <a:p>
            <a:pPr marL="0" marR="0" lvl="0" indent="0" algn="l" rtl="0">
              <a:lnSpc>
                <a:spcPct val="80000"/>
              </a:lnSpc>
              <a:spcBef>
                <a:spcPts val="0"/>
              </a:spcBef>
              <a:buClr>
                <a:schemeClr val="lt1"/>
              </a:buClr>
              <a:buSzPct val="25000"/>
              <a:buFont typeface="Arial"/>
              <a:buNone/>
            </a:pP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Lo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scopo è quello di permettere a due persone di </a:t>
            </a:r>
            <a:r>
              <a:rPr lang="it-IT" sz="2200" b="1" i="0" strike="noStrike" cap="none" baseline="0" dirty="0">
                <a:solidFill>
                  <a:schemeClr val="tx1">
                    <a:lumMod val="85000"/>
                    <a:lumOff val="15000"/>
                  </a:schemeClr>
                </a:solidFill>
                <a:effectLst>
                  <a:outerShdw blurRad="38100" dist="38100" dir="2700000" algn="tl">
                    <a:srgbClr val="000000">
                      <a:alpha val="43137"/>
                    </a:srgbClr>
                  </a:outerShdw>
                </a:effectLst>
                <a:latin typeface="Calibri" pitchFamily="34" charset="0"/>
                <a:ea typeface="Radley"/>
                <a:cs typeface="Radley"/>
                <a:sym typeface="Radley"/>
              </a:rPr>
              <a:t>comunicare</a:t>
            </a:r>
            <a:r>
              <a:rPr lang="it-IT" sz="2200" b="0" i="0" strike="noStrike" cap="none" baseline="0" dirty="0">
                <a:solidFill>
                  <a:schemeClr val="tx1">
                    <a:lumMod val="85000"/>
                    <a:lumOff val="15000"/>
                  </a:schemeClr>
                </a:solidFill>
                <a:effectLst>
                  <a:outerShdw blurRad="38100" dist="38100" dir="2700000" algn="tl">
                    <a:srgbClr val="000000">
                      <a:alpha val="43137"/>
                    </a:srgbClr>
                  </a:outerShdw>
                </a:effectLst>
                <a:latin typeface="Calibri" pitchFamily="34" charset="0"/>
                <a:ea typeface="Radley"/>
                <a:cs typeface="Radley"/>
                <a:sym typeface="Radley"/>
              </a:rPr>
              <a:t>,</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endParaRPr lang="it-IT" sz="2200" b="0" i="0" u="none" strike="noStrike" cap="none" baseline="0" dirty="0" smtClean="0">
              <a:solidFill>
                <a:schemeClr val="tx1">
                  <a:lumMod val="85000"/>
                  <a:lumOff val="15000"/>
                </a:schemeClr>
              </a:solidFill>
              <a:latin typeface="Calibri" pitchFamily="34" charset="0"/>
              <a:ea typeface="Radley"/>
              <a:cs typeface="Radley"/>
              <a:sym typeface="Radley"/>
            </a:endParaRPr>
          </a:p>
          <a:p>
            <a:pPr marL="0" marR="0" lvl="0" indent="0" algn="l" rtl="0">
              <a:lnSpc>
                <a:spcPct val="80000"/>
              </a:lnSpc>
              <a:spcBef>
                <a:spcPts val="0"/>
              </a:spcBef>
              <a:buClr>
                <a:schemeClr val="lt1"/>
              </a:buClr>
              <a:buSzPct val="25000"/>
              <a:buFont typeface="Arial"/>
              <a:buNone/>
            </a:pP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Alice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e Bob, senza che Eva riesca a comprendere il messaggio.</a:t>
            </a:r>
          </a:p>
          <a:p>
            <a:pPr marL="0" marR="0" lvl="0" indent="0" algn="l" rtl="0">
              <a:lnSpc>
                <a:spcPct val="80000"/>
              </a:lnSpc>
              <a:spcBef>
                <a:spcPts val="540"/>
              </a:spcBef>
              <a:buClr>
                <a:schemeClr val="lt1"/>
              </a:buClr>
              <a:buSzPct val="25000"/>
              <a:buFont typeface="Arial"/>
              <a:buNone/>
            </a:pPr>
            <a:r>
              <a:rPr lang="it-IT" sz="2200" dirty="0" smtClean="0">
                <a:solidFill>
                  <a:schemeClr val="tx1">
                    <a:lumMod val="85000"/>
                    <a:lumOff val="15000"/>
                  </a:schemeClr>
                </a:solidFill>
                <a:latin typeface="Calibri" pitchFamily="34" charset="0"/>
                <a:ea typeface="Radley"/>
                <a:cs typeface="Radley"/>
                <a:sym typeface="Radley"/>
              </a:rPr>
              <a:t>Ci sono infinite applicazioni:</a:t>
            </a:r>
          </a:p>
          <a:p>
            <a:pPr marL="0" marR="0" lvl="0" indent="0" algn="l" rtl="0">
              <a:lnSpc>
                <a:spcPct val="80000"/>
              </a:lnSpc>
              <a:spcBef>
                <a:spcPts val="540"/>
              </a:spcBef>
              <a:buClr>
                <a:schemeClr val="lt1"/>
              </a:buClr>
              <a:buSzPct val="25000"/>
              <a:buFont typeface="Arial"/>
              <a:buNone/>
            </a:pPr>
            <a:endParaRPr lang="it-IT" sz="2200" dirty="0" smtClean="0">
              <a:solidFill>
                <a:schemeClr val="lt1"/>
              </a:solidFill>
              <a:latin typeface="Calibri" pitchFamily="34" charset="0"/>
              <a:ea typeface="Radley"/>
              <a:cs typeface="Radley"/>
              <a:sym typeface="Radley"/>
            </a:endParaRPr>
          </a:p>
          <a:p>
            <a:pPr marL="0" indent="0">
              <a:lnSpc>
                <a:spcPct val="80000"/>
              </a:lnSpc>
              <a:spcBef>
                <a:spcPts val="540"/>
              </a:spcBef>
              <a:buSzPct val="25000"/>
              <a:buNone/>
            </a:pPr>
            <a:r>
              <a:rPr lang="it-IT" sz="22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In guerra:</a:t>
            </a:r>
            <a:r>
              <a:rPr lang="it-IT" sz="2200" b="0" i="0" u="none" strike="noStrike" cap="none" baseline="0" dirty="0" smtClean="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è fondamentale che gli ordini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non vengano intercettati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dal nemico e che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se questo avvenisse non </a:t>
            </a:r>
            <a:r>
              <a:rPr lang="it-IT" sz="2200" b="0" i="0" u="none" strike="noStrike" cap="none" baseline="0" dirty="0">
                <a:solidFill>
                  <a:schemeClr val="tx1">
                    <a:lumMod val="85000"/>
                    <a:lumOff val="15000"/>
                  </a:schemeClr>
                </a:solidFill>
                <a:latin typeface="Calibri" pitchFamily="34" charset="0"/>
                <a:ea typeface="Radley"/>
                <a:cs typeface="Radley"/>
                <a:sym typeface="Radley"/>
              </a:rPr>
              <a:t>riesca a comprenderli</a:t>
            </a:r>
            <a:r>
              <a:rPr lang="it-IT" sz="2200" b="0" i="0" u="none" strike="noStrike" cap="none" baseline="0" dirty="0">
                <a:solidFill>
                  <a:schemeClr val="lt1"/>
                </a:solidFill>
                <a:latin typeface="Calibri" pitchFamily="34" charset="0"/>
                <a:ea typeface="Radley"/>
                <a:cs typeface="Radley"/>
                <a:sym typeface="Radley"/>
              </a:rPr>
              <a:t>. </a:t>
            </a:r>
            <a:endParaRPr lang="it-IT" sz="2200" b="0" i="0" u="none" strike="noStrike" cap="none" baseline="0" dirty="0" smtClean="0">
              <a:solidFill>
                <a:schemeClr val="lt1"/>
              </a:solidFill>
              <a:latin typeface="Calibri" pitchFamily="34" charset="0"/>
              <a:ea typeface="Radley"/>
              <a:cs typeface="Radley"/>
              <a:sym typeface="Radley"/>
            </a:endParaRPr>
          </a:p>
          <a:p>
            <a:pPr marL="0" indent="0">
              <a:lnSpc>
                <a:spcPct val="80000"/>
              </a:lnSpc>
              <a:spcBef>
                <a:spcPts val="540"/>
              </a:spcBef>
              <a:buSzPct val="25000"/>
              <a:buNone/>
            </a:pPr>
            <a:endParaRPr lang="it-IT" sz="2200" dirty="0" smtClean="0">
              <a:solidFill>
                <a:schemeClr val="lt1"/>
              </a:solidFill>
              <a:latin typeface="Calibri" pitchFamily="34" charset="0"/>
              <a:ea typeface="Radley"/>
              <a:cs typeface="Radley"/>
              <a:sym typeface="Radley"/>
            </a:endParaRPr>
          </a:p>
          <a:p>
            <a:pPr marL="0" indent="0">
              <a:lnSpc>
                <a:spcPct val="80000"/>
              </a:lnSpc>
              <a:spcBef>
                <a:spcPts val="540"/>
              </a:spcBef>
              <a:buSzPct val="25000"/>
              <a:buFont typeface="Arial" charset="0"/>
              <a:buChar char="•"/>
            </a:pPr>
            <a:r>
              <a:rPr lang="it-IT" sz="22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Gli acquisti tramite internet:</a:t>
            </a:r>
            <a:r>
              <a:rPr lang="it-IT" sz="22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è necessario nascondere i </a:t>
            </a:r>
            <a:r>
              <a:rPr lang="it-IT" sz="2200" dirty="0">
                <a:solidFill>
                  <a:schemeClr val="tx1">
                    <a:lumMod val="85000"/>
                    <a:lumOff val="15000"/>
                  </a:schemeClr>
                </a:solidFill>
                <a:latin typeface="Calibri" pitchFamily="34" charset="0"/>
                <a:ea typeface="Radley"/>
                <a:cs typeface="Radley"/>
                <a:sym typeface="Radley"/>
              </a:rPr>
              <a:t>dati della vostra carta di credito, </a:t>
            </a:r>
            <a:r>
              <a:rPr lang="it-IT" sz="2200" dirty="0" smtClean="0">
                <a:solidFill>
                  <a:schemeClr val="tx1">
                    <a:lumMod val="85000"/>
                    <a:lumOff val="15000"/>
                  </a:schemeClr>
                </a:solidFill>
                <a:latin typeface="Calibri" pitchFamily="34" charset="0"/>
                <a:ea typeface="Radley"/>
                <a:cs typeface="Radley"/>
                <a:sym typeface="Radley"/>
              </a:rPr>
              <a:t>o un ladro </a:t>
            </a:r>
            <a:r>
              <a:rPr lang="it-IT" sz="2200" dirty="0">
                <a:solidFill>
                  <a:schemeClr val="tx1">
                    <a:lumMod val="85000"/>
                    <a:lumOff val="15000"/>
                  </a:schemeClr>
                </a:solidFill>
                <a:latin typeface="Calibri" pitchFamily="34" charset="0"/>
                <a:ea typeface="Radley"/>
                <a:cs typeface="Radley"/>
                <a:sym typeface="Radley"/>
              </a:rPr>
              <a:t>potrebbe usarli </a:t>
            </a:r>
            <a:r>
              <a:rPr lang="it-IT" sz="2200" dirty="0" smtClean="0">
                <a:solidFill>
                  <a:schemeClr val="tx1">
                    <a:lumMod val="85000"/>
                    <a:lumOff val="15000"/>
                  </a:schemeClr>
                </a:solidFill>
                <a:latin typeface="Calibri" pitchFamily="34" charset="0"/>
                <a:ea typeface="Radley"/>
                <a:cs typeface="Radley"/>
                <a:sym typeface="Radley"/>
              </a:rPr>
              <a:t>per derubarvi</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3543300" lvl="8" indent="0">
              <a:lnSpc>
                <a:spcPct val="80000"/>
              </a:lnSpc>
              <a:spcBef>
                <a:spcPts val="540"/>
              </a:spcBef>
              <a:buSzPct val="25000"/>
              <a:buFont typeface="Arial" charset="0"/>
              <a:buChar char="•"/>
            </a:pPr>
            <a:r>
              <a:rPr lang="it-IT" sz="22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E tante </a:t>
            </a:r>
            <a:r>
              <a:rPr lang="it-IT" sz="2200" dirty="0" err="1" smtClean="0">
                <a:solidFill>
                  <a:schemeClr val="tx1">
                    <a:lumMod val="85000"/>
                    <a:lumOff val="15000"/>
                  </a:schemeClr>
                </a:solidFill>
                <a:latin typeface="Calibri" pitchFamily="34" charset="0"/>
                <a:ea typeface="Radley"/>
                <a:cs typeface="Radley"/>
                <a:sym typeface="Radley"/>
              </a:rPr>
              <a:t>altre…</a:t>
            </a:r>
            <a:r>
              <a:rPr lang="it-IT" sz="2200" dirty="0">
                <a:solidFill>
                  <a:schemeClr val="tx1">
                    <a:lumMod val="85000"/>
                    <a:lumOff val="15000"/>
                  </a:schemeClr>
                </a:solidFill>
                <a:latin typeface="Calibri" pitchFamily="34" charset="0"/>
                <a:ea typeface="Radley"/>
                <a:cs typeface="Radley"/>
                <a:sym typeface="Radley"/>
              </a:rPr>
              <a:t/>
            </a:r>
            <a:br>
              <a:rPr lang="it-IT" sz="2200" dirty="0">
                <a:solidFill>
                  <a:schemeClr val="tx1">
                    <a:lumMod val="85000"/>
                    <a:lumOff val="15000"/>
                  </a:schemeClr>
                </a:solidFill>
                <a:latin typeface="Calibri" pitchFamily="34" charset="0"/>
                <a:ea typeface="Radley"/>
                <a:cs typeface="Radley"/>
                <a:sym typeface="Radley"/>
              </a:rPr>
            </a:br>
            <a:endParaRPr sz="2200" b="0" i="0" u="none" strike="noStrike" cap="none" baseline="0" dirty="0">
              <a:solidFill>
                <a:schemeClr val="tx1">
                  <a:lumMod val="85000"/>
                  <a:lumOff val="15000"/>
                </a:schemeClr>
              </a:solidFill>
              <a:latin typeface="Calibri" pitchFamily="34" charset="0"/>
              <a:ea typeface="Calibri"/>
              <a:cs typeface="Calibri"/>
              <a:sym typeface="Calibri"/>
            </a:endParaRPr>
          </a:p>
        </p:txBody>
      </p:sp>
      <p:sp>
        <p:nvSpPr>
          <p:cNvPr id="5" name="Freccia in giù 4"/>
          <p:cNvSpPr/>
          <p:nvPr/>
        </p:nvSpPr>
        <p:spPr>
          <a:xfrm rot="6428769">
            <a:off x="4744154" y="2099676"/>
            <a:ext cx="576064" cy="64807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6" name="Freccia in giù 5"/>
          <p:cNvSpPr/>
          <p:nvPr/>
        </p:nvSpPr>
        <p:spPr>
          <a:xfrm rot="3116630">
            <a:off x="3770162" y="3595551"/>
            <a:ext cx="532659" cy="600505"/>
          </a:xfrm>
          <a:prstGeom prst="downArrow">
            <a:avLst/>
          </a:prstGeom>
          <a:solidFill>
            <a:schemeClr val="accent5">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sp>
        <p:nvSpPr>
          <p:cNvPr id="8" name="Segnaposto numero diapositiva 1"/>
          <p:cNvSpPr>
            <a:spLocks noGrp="1"/>
          </p:cNvSpPr>
          <p:nvPr>
            <p:ph type="sldNum" idx="12"/>
          </p:nvPr>
        </p:nvSpPr>
        <p:spPr>
          <a:xfrm>
            <a:off x="6804248" y="6237312"/>
            <a:ext cx="2133599" cy="365125"/>
          </a:xfrm>
        </p:spPr>
        <p:txBody>
          <a:bodyPr/>
          <a:lstStyle/>
          <a:p>
            <a:pPr marL="0" lvl="0" indent="0">
              <a:spcBef>
                <a:spcPts val="0"/>
              </a:spcBef>
              <a:buSzPct val="25000"/>
              <a:buNone/>
            </a:pPr>
            <a:fld id="{00000000-1234-1234-1234-123412341234}" type="slidenum">
              <a:rPr lang="it-IT" sz="1800" smtClean="0">
                <a:solidFill>
                  <a:schemeClr val="tx2">
                    <a:lumMod val="10000"/>
                  </a:schemeClr>
                </a:solidFill>
                <a:latin typeface="Baskerville Old Face" panose="02020602080505020303" pitchFamily="18" charset="0"/>
              </a:rPr>
              <a:pPr marL="0" lvl="0" indent="0">
                <a:spcBef>
                  <a:spcPts val="0"/>
                </a:spcBef>
                <a:buSzPct val="25000"/>
                <a:buNone/>
              </a:pPr>
              <a:t>2</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Font typeface="Calibri"/>
              <a:buNone/>
            </a:pPr>
            <a:endParaRPr sz="4400" b="0" i="0" u="none" strike="noStrike" cap="none" baseline="0">
              <a:solidFill>
                <a:schemeClr val="lt1"/>
              </a:solidFill>
              <a:latin typeface="Calibri"/>
              <a:ea typeface="Calibri"/>
              <a:cs typeface="Calibri"/>
              <a:sym typeface="Calibri"/>
            </a:endParaRPr>
          </a:p>
        </p:txBody>
      </p:sp>
      <p:sp>
        <p:nvSpPr>
          <p:cNvPr id="4" name="Segnaposto testo 3"/>
          <p:cNvSpPr>
            <a:spLocks noGrp="1"/>
          </p:cNvSpPr>
          <p:nvPr>
            <p:ph type="body" idx="1"/>
          </p:nvPr>
        </p:nvSpPr>
        <p:spPr/>
        <p:txBody>
          <a:bodyPr/>
          <a:lstStyle/>
          <a:p>
            <a:endParaRPr lang="it-IT"/>
          </a:p>
        </p:txBody>
      </p:sp>
      <p:pic>
        <p:nvPicPr>
          <p:cNvPr id="5" name="The Imitation Game - L'enigma di un genio Trailer Ufficiale Italiano (2015) - Benedict Cumberbatch.mp4">
            <a:hlinkClick r:id="" action="ppaction://media"/>
          </p:cNvPr>
          <p:cNvPicPr>
            <a:picLocks noRot="1" noChangeAspect="1"/>
          </p:cNvPicPr>
          <p:nvPr>
            <a:videoFile r:link="rId1"/>
          </p:nvPr>
        </p:nvPicPr>
        <p:blipFill>
          <a:blip r:embed="rId4"/>
          <a:stretch>
            <a:fillRect/>
          </a:stretch>
        </p:blipFill>
        <p:spPr>
          <a:xfrm>
            <a:off x="0" y="0"/>
            <a:ext cx="9144000" cy="652534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5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solidFill>
            <a:schemeClr val="accent6"/>
          </a:solidFill>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Come funziona l’Enigma?</a:t>
            </a:r>
            <a:endParaRPr lang="it-IT" sz="4000"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endParaRPr>
          </a:p>
        </p:txBody>
      </p:sp>
      <p:sp>
        <p:nvSpPr>
          <p:cNvPr id="217" name="Shape 217"/>
          <p:cNvSpPr txBox="1">
            <a:spLocks noGrp="1"/>
          </p:cNvSpPr>
          <p:nvPr>
            <p:ph type="body" idx="1"/>
          </p:nvPr>
        </p:nvSpPr>
        <p:spPr>
          <a:xfrm>
            <a:off x="0" y="2060848"/>
            <a:ext cx="5544617" cy="4320480"/>
          </a:xfrm>
          <a:prstGeom prst="rect">
            <a:avLst/>
          </a:prstGeom>
          <a:noFill/>
          <a:ln>
            <a:noFill/>
          </a:ln>
        </p:spPr>
        <p:txBody>
          <a:bodyPr lIns="91425" tIns="45700" rIns="91425" bIns="45700" anchor="t" anchorCtr="0">
            <a:noAutofit/>
          </a:bodyPr>
          <a:lstStyle/>
          <a:p>
            <a:pPr marL="0" lvl="0" indent="0">
              <a:spcBef>
                <a:spcPts val="0"/>
              </a:spcBef>
              <a:buSzPct val="100000"/>
              <a:buNone/>
            </a:pPr>
            <a:r>
              <a:rPr lang="it-IT" sz="2200" dirty="0" smtClean="0">
                <a:solidFill>
                  <a:schemeClr val="tx1">
                    <a:lumMod val="85000"/>
                    <a:lumOff val="15000"/>
                  </a:schemeClr>
                </a:solidFill>
                <a:latin typeface="Calibri" pitchFamily="34" charset="0"/>
                <a:ea typeface="Radley"/>
                <a:cs typeface="Radley"/>
                <a:sym typeface="Radley"/>
              </a:rPr>
              <a:t>In modo semplicistico Enigma si presenta così:</a:t>
            </a:r>
          </a:p>
          <a:p>
            <a:pPr marL="0" lvl="0" indent="0">
              <a:spcBef>
                <a:spcPts val="0"/>
              </a:spcBef>
              <a:buSzPct val="100000"/>
              <a:buNone/>
            </a:pPr>
            <a:endParaRPr lang="it-IT" sz="2200" dirty="0" smtClean="0">
              <a:solidFill>
                <a:schemeClr val="bg1"/>
              </a:solidFill>
              <a:latin typeface="Calibri" pitchFamily="34" charset="0"/>
              <a:ea typeface="Radley"/>
              <a:cs typeface="Radley"/>
              <a:sym typeface="Radley"/>
            </a:endParaRPr>
          </a:p>
          <a:p>
            <a:pPr lvl="0" indent="-342900">
              <a:spcBef>
                <a:spcPts val="0"/>
              </a:spcBef>
              <a:buSzPct val="100000"/>
              <a:buFont typeface="Radley"/>
              <a:buChar char="*"/>
            </a:pP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Tastiera</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t>
            </a:r>
            <a:r>
              <a:rPr lang="it-IT" sz="2200" b="0" i="0" u="none" strike="noStrike" cap="none" baseline="0" dirty="0">
                <a:solidFill>
                  <a:schemeClr val="accent6"/>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per immettere il testo in chiaro</a:t>
            </a:r>
          </a:p>
          <a:p>
            <a:pPr marL="342900" marR="0" lvl="0" indent="-342900" algn="l" rtl="0">
              <a:spcBef>
                <a:spcPts val="640"/>
              </a:spcBef>
              <a:buClr>
                <a:schemeClr val="lt1"/>
              </a:buClr>
              <a:buSzPct val="100000"/>
              <a:buFont typeface="Radley"/>
              <a:buChar char="*"/>
            </a:pP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Scambiatore</a:t>
            </a:r>
            <a:r>
              <a:rPr lang="it-IT" sz="2200"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 </a:t>
            </a:r>
            <a:r>
              <a:rPr lang="it-IT" sz="2200" b="0" i="0" u="none" strike="noStrike" cap="none" baseline="0" dirty="0">
                <a:solidFill>
                  <a:schemeClr val="lt1"/>
                </a:solidFill>
                <a:latin typeface="Calibri" pitchFamily="34" charset="0"/>
                <a:ea typeface="Radley"/>
                <a:cs typeface="Radley"/>
                <a:sym typeface="Radley"/>
              </a:rPr>
              <a:t>o </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rotore:</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che cifra le lettere ruotando su se stesso.</a:t>
            </a:r>
          </a:p>
          <a:p>
            <a:pPr marL="342900" marR="0" lvl="0" indent="-342900" algn="l" rtl="0">
              <a:spcBef>
                <a:spcPts val="640"/>
              </a:spcBef>
              <a:buClr>
                <a:schemeClr val="lt1"/>
              </a:buClr>
              <a:buSzPct val="100000"/>
              <a:buFont typeface="Radley"/>
              <a:buChar char="*"/>
            </a:pP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Visore:</a:t>
            </a:r>
            <a:r>
              <a:rPr lang="it-IT" sz="2200" dirty="0" smtClean="0">
                <a:solidFill>
                  <a:schemeClr val="lt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alfabeto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 lettere luminose che, a seconda dell’accensione, indicano la lettera da inserire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nel </a:t>
            </a:r>
            <a:r>
              <a:rPr lang="it-IT" sz="2200" b="0" i="0" u="none" strike="noStrike" cap="none" baseline="0" dirty="0">
                <a:solidFill>
                  <a:schemeClr val="tx1">
                    <a:lumMod val="85000"/>
                    <a:lumOff val="15000"/>
                  </a:schemeClr>
                </a:solidFill>
                <a:latin typeface="Calibri" pitchFamily="34" charset="0"/>
                <a:ea typeface="Radley"/>
                <a:cs typeface="Radley"/>
                <a:sym typeface="Radley"/>
              </a:rPr>
              <a:t>testo cifrato</a:t>
            </a:r>
          </a:p>
        </p:txBody>
      </p:sp>
      <p:pic>
        <p:nvPicPr>
          <p:cNvPr id="5" name="Immagine 4"/>
          <p:cNvPicPr>
            <a:picLocks noChangeAspect="1"/>
          </p:cNvPicPr>
          <p:nvPr/>
        </p:nvPicPr>
        <p:blipFill rotWithShape="1">
          <a:blip r:embed="rId3">
            <a:extLst>
              <a:ext uri="{28A0092B-C50C-407E-A947-70E740481C1C}">
                <a14:useLocalDpi xmlns:a14="http://schemas.microsoft.com/office/drawing/2010/main" xmlns="" val="0"/>
              </a:ext>
            </a:extLst>
          </a:blip>
          <a:srcRect l="11980" t="8893" r="2553"/>
          <a:stretch/>
        </p:blipFill>
        <p:spPr>
          <a:xfrm>
            <a:off x="5508104" y="2132856"/>
            <a:ext cx="3635896" cy="43204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Shape 223"/>
          <p:cNvSpPr txBox="1">
            <a:spLocks noGrp="1"/>
          </p:cNvSpPr>
          <p:nvPr>
            <p:ph type="body" idx="1"/>
          </p:nvPr>
        </p:nvSpPr>
        <p:spPr>
          <a:xfrm>
            <a:off x="457200" y="1999381"/>
            <a:ext cx="6203032" cy="4525963"/>
          </a:xfrm>
          <a:prstGeom prst="rect">
            <a:avLst/>
          </a:prstGeom>
          <a:noFill/>
          <a:ln>
            <a:noFill/>
          </a:ln>
        </p:spPr>
        <p:txBody>
          <a:bodyPr lIns="91425" tIns="45700" rIns="91425" bIns="45700" anchor="t" anchorCtr="0">
            <a:noAutofit/>
          </a:bodyPr>
          <a:lstStyle/>
          <a:p>
            <a:pPr marL="0" lvl="0" indent="0">
              <a:spcBef>
                <a:spcPts val="0"/>
              </a:spcBef>
              <a:buSzPct val="25000"/>
              <a:buNone/>
            </a:pPr>
            <a:r>
              <a:rPr lang="it-IT" sz="2200" b="0" i="0" u="none" strike="noStrike" cap="none" baseline="0" dirty="0" smtClean="0">
                <a:solidFill>
                  <a:schemeClr val="lt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La</a:t>
            </a:r>
            <a:r>
              <a:rPr lang="it-IT" sz="2200" b="0" i="0" u="none" strike="noStrike" cap="none" baseline="0" dirty="0" smtClean="0">
                <a:solidFill>
                  <a:srgbClr val="FFC000"/>
                </a:solidFill>
                <a:latin typeface="Calibri" pitchFamily="34" charset="0"/>
                <a:ea typeface="Radley"/>
                <a:cs typeface="Radley"/>
                <a:sym typeface="Radley"/>
              </a:rPr>
              <a:t> </a:t>
            </a:r>
            <a:r>
              <a:rPr lang="it-IT" sz="2200" b="1" i="0" u="none"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tastiera</a:t>
            </a:r>
            <a:r>
              <a:rPr lang="it-IT" sz="2200" b="0" i="0" u="none" strike="noStrike" cap="none" baseline="0" dirty="0">
                <a:solidFill>
                  <a:srgbClr val="FFC000"/>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è collegata </a:t>
            </a:r>
            <a:r>
              <a:rPr lang="it-IT" sz="2200" dirty="0">
                <a:solidFill>
                  <a:schemeClr val="tx1">
                    <a:lumMod val="85000"/>
                    <a:lumOff val="15000"/>
                  </a:schemeClr>
                </a:solidFill>
                <a:latin typeface="Calibri" pitchFamily="34" charset="0"/>
                <a:ea typeface="Radley"/>
                <a:cs typeface="Radley"/>
                <a:sym typeface="Radley"/>
              </a:rPr>
              <a:t>al visore tramite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fili elettrici che seguono un percorso definito dallo scambiatore.  </a:t>
            </a:r>
          </a:p>
          <a:p>
            <a:pPr marL="0" marR="0" lvl="0" indent="0" algn="l" rtl="0">
              <a:spcBef>
                <a:spcPts val="520"/>
              </a:spcBef>
              <a:buClr>
                <a:schemeClr val="lt1"/>
              </a:buClr>
              <a:buFont typeface="Arial"/>
              <a:buNone/>
            </a:pPr>
            <a:endParaRPr sz="2200" b="0" i="0" u="none" strike="noStrike" cap="none" baseline="0" dirty="0">
              <a:solidFill>
                <a:schemeClr val="lt1"/>
              </a:solidFill>
              <a:latin typeface="Calibri" pitchFamily="34" charset="0"/>
              <a:ea typeface="Radley"/>
              <a:cs typeface="Radley"/>
              <a:sym typeface="Radley"/>
            </a:endParaRPr>
          </a:p>
          <a:p>
            <a:pPr marL="0" marR="0" lvl="0" indent="0" algn="l" rtl="0">
              <a:spcBef>
                <a:spcPts val="52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Lo</a:t>
            </a:r>
            <a:r>
              <a:rPr lang="it-IT" sz="2200" b="0" i="0" u="none" strike="noStrike" cap="none" baseline="0" dirty="0">
                <a:solidFill>
                  <a:srgbClr val="FFC000"/>
                </a:solidFill>
                <a:latin typeface="Calibri" pitchFamily="34" charset="0"/>
                <a:ea typeface="Radley"/>
                <a:cs typeface="Radley"/>
                <a:sym typeface="Radley"/>
              </a:rPr>
              <a:t> </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scambiatore</a:t>
            </a:r>
            <a:r>
              <a:rPr lang="it-IT" sz="2200" b="0" i="0" u="none" strike="noStrike" cap="none" baseline="0" dirty="0">
                <a:solidFill>
                  <a:schemeClr val="accent6"/>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in sostanza definisce un alfabeto cifrante: facendo ruotare automaticamente il rotore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di un sesto di giro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dopo la cifratura di ogni lettera, si ottiene che ogni lettera può essere cifrata in sei modi diversi.</a:t>
            </a:r>
          </a:p>
          <a:p>
            <a:pPr marL="0" marR="0" lvl="0" indent="0" algn="l" rtl="0">
              <a:spcBef>
                <a:spcPts val="52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Dunque in totale, avendo sei lettere</a:t>
            </a:r>
            <a:r>
              <a:rPr lang="it-IT" sz="2200" b="0" i="0" u="none" strike="noStrike" cap="none" baseline="0" dirty="0">
                <a:solidFill>
                  <a:schemeClr val="lt1"/>
                </a:solidFill>
                <a:latin typeface="Calibri" pitchFamily="34" charset="0"/>
                <a:ea typeface="Radley"/>
                <a:cs typeface="Radley"/>
                <a:sym typeface="Radley"/>
              </a:rPr>
              <a:t>,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si ricavano 6 cifrature</a:t>
            </a:r>
            <a:r>
              <a:rPr lang="it-IT" sz="2200" b="0" i="0" u="none" strike="noStrike" cap="none" baseline="0" dirty="0">
                <a:solidFill>
                  <a:schemeClr val="lt1"/>
                </a:solidFill>
                <a:latin typeface="Calibri" pitchFamily="34" charset="0"/>
                <a:ea typeface="Radley"/>
                <a:cs typeface="Radley"/>
                <a:sym typeface="Radley"/>
              </a:rPr>
              <a:t>.</a:t>
            </a:r>
          </a:p>
        </p:txBody>
      </p:sp>
      <p:sp>
        <p:nvSpPr>
          <p:cNvPr id="4" name="Shape 216"/>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La macchina semplificata</a:t>
            </a:r>
            <a:b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br>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a un alfabeto di 6 lettere</a:t>
            </a:r>
            <a:endParaRPr lang="it-IT" sz="3200"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endParaRPr>
          </a:p>
        </p:txBody>
      </p:sp>
      <p:pic>
        <p:nvPicPr>
          <p:cNvPr id="5" name="Picture 2" descr="http://sweetclipart.com/multisite/sweetclipart/files/rubix_cube.png"/>
          <p:cNvPicPr>
            <a:picLocks noChangeAspect="1" noChangeArrowheads="1"/>
          </p:cNvPicPr>
          <p:nvPr/>
        </p:nvPicPr>
        <p:blipFill>
          <a:blip r:embed="rId3"/>
          <a:srcRect/>
          <a:stretch>
            <a:fillRect/>
          </a:stretch>
        </p:blipFill>
        <p:spPr bwMode="auto">
          <a:xfrm>
            <a:off x="6732240" y="4077072"/>
            <a:ext cx="1824982" cy="2073788"/>
          </a:xfrm>
          <a:prstGeom prst="rect">
            <a:avLst/>
          </a:prstGeom>
          <a:noFill/>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475656" y="548680"/>
            <a:ext cx="7211144" cy="2592288"/>
          </a:xfrm>
          <a:prstGeom prst="rect">
            <a:avLst/>
          </a:prstGeom>
          <a:noFill/>
          <a:ln>
            <a:noFill/>
          </a:ln>
        </p:spPr>
        <p:txBody>
          <a:bodyPr lIns="91425" tIns="45700" rIns="91425" bIns="45700" anchor="ctr" anchorCtr="0">
            <a:noAutofit/>
          </a:bodyPr>
          <a:lstStyle/>
          <a:p>
            <a:pPr lvl="0" algn="l">
              <a:buSzPct val="25000"/>
            </a:pPr>
            <a:r>
              <a:rPr lang="it-IT" sz="2200" b="0" i="0" u="none" strike="noStrike" cap="none" baseline="0" dirty="0" smtClean="0">
                <a:solidFill>
                  <a:schemeClr val="lt1"/>
                </a:solidFill>
                <a:latin typeface="Calibri" pitchFamily="34" charset="0"/>
                <a:ea typeface="Radley"/>
                <a:cs typeface="Radley"/>
                <a:sym typeface="Radley"/>
              </a:rPr>
              <a:t/>
            </a:r>
            <a:br>
              <a:rPr lang="it-IT" sz="2200" b="0" i="0" u="none" strike="noStrike" cap="none" baseline="0" dirty="0" smtClean="0">
                <a:solidFill>
                  <a:schemeClr val="lt1"/>
                </a:solidFill>
                <a:latin typeface="Calibri" pitchFamily="34" charset="0"/>
                <a:ea typeface="Radley"/>
                <a:cs typeface="Radley"/>
                <a:sym typeface="Radley"/>
              </a:rPr>
            </a:b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Volendo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crittare la lettera ‘</a:t>
            </a:r>
            <a:r>
              <a:rPr lang="it-IT" sz="2200" b="1" i="0" u="none"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b</a:t>
            </a:r>
            <a:r>
              <a:rPr lang="it-IT" sz="2200" b="0" i="0" u="none" strike="noStrike" cap="none" baseline="0" dirty="0">
                <a:solidFill>
                  <a:schemeClr val="tx1">
                    <a:lumMod val="85000"/>
                    <a:lumOff val="15000"/>
                  </a:schemeClr>
                </a:solidFill>
                <a:latin typeface="Calibri" pitchFamily="34" charset="0"/>
                <a:ea typeface="Radley"/>
                <a:cs typeface="Radley"/>
                <a:sym typeface="Radley"/>
              </a:rPr>
              <a:t>’</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digitandola sulla tastiera la prima volta, sul visore comparirà ‘</a:t>
            </a: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a:t>
            </a:r>
            <a:r>
              <a:rPr lang="it-IT" sz="220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Il </a:t>
            </a:r>
            <a:r>
              <a:rPr lang="it-IT" sz="2200" b="0" i="0" u="none" strike="noStrike" cap="none" baseline="0" dirty="0">
                <a:solidFill>
                  <a:schemeClr val="tx1">
                    <a:lumMod val="85000"/>
                    <a:lumOff val="15000"/>
                  </a:schemeClr>
                </a:solidFill>
                <a:latin typeface="Calibri" pitchFamily="34" charset="0"/>
                <a:ea typeface="Radley"/>
                <a:cs typeface="Radley"/>
                <a:sym typeface="Radley"/>
              </a:rPr>
              <a:t>rotore a questo punto compie un sesto di giro e digitando nuovamente ‘</a:t>
            </a:r>
            <a:r>
              <a:rPr lang="it-IT" sz="2200" b="1" i="0" u="none"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b</a:t>
            </a:r>
            <a:r>
              <a:rPr lang="it-IT" sz="2200" b="0" i="0" u="none" strike="noStrike" cap="none" baseline="0" dirty="0">
                <a:solidFill>
                  <a:schemeClr val="tx1">
                    <a:lumMod val="85000"/>
                    <a:lumOff val="15000"/>
                  </a:schemeClr>
                </a:solidFill>
                <a:latin typeface="Calibri" pitchFamily="34" charset="0"/>
                <a:ea typeface="Radley"/>
                <a:cs typeface="Radley"/>
                <a:sym typeface="Radley"/>
              </a:rPr>
              <a:t>’ , la sua cifratura questa volta sarà ‘</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C</a:t>
            </a:r>
            <a:r>
              <a:rPr lang="it-IT" sz="2200" b="0" i="0" u="none" strike="noStrike" cap="none" baseline="0" dirty="0">
                <a:solidFill>
                  <a:schemeClr val="tx1">
                    <a:lumMod val="85000"/>
                    <a:lumOff val="15000"/>
                  </a:schemeClr>
                </a:solidFill>
                <a:latin typeface="Calibri" pitchFamily="34" charset="0"/>
                <a:ea typeface="Radley"/>
                <a:cs typeface="Radley"/>
                <a:sym typeface="Radley"/>
              </a:rPr>
              <a:t>’.  Inserendo consecutivamente </a:t>
            </a:r>
            <a:r>
              <a:rPr lang="it-IT" sz="2200" b="1" dirty="0">
                <a:solidFill>
                  <a:schemeClr val="tx1">
                    <a:lumMod val="85000"/>
                    <a:lumOff val="15000"/>
                  </a:schemeClr>
                </a:solidFill>
                <a:effectLst>
                  <a:outerShdw blurRad="38100" dist="38100" dir="2700000" algn="tl">
                    <a:srgbClr val="000000">
                      <a:alpha val="43137"/>
                    </a:srgbClr>
                  </a:outerShdw>
                </a:effectLst>
                <a:latin typeface="Calibri" pitchFamily="34" charset="0"/>
                <a:ea typeface="Radley"/>
                <a:cs typeface="Radley"/>
                <a:sym typeface="Radley"/>
              </a:rPr>
              <a:t>sei volte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a:t>
            </a:r>
            <a:r>
              <a:rPr lang="it-IT" sz="2200" b="0" i="0" u="none" strike="noStrike" cap="none" baseline="0" dirty="0">
                <a:solidFill>
                  <a:schemeClr val="tx1">
                    <a:lumMod val="85000"/>
                    <a:lumOff val="15000"/>
                  </a:schemeClr>
                </a:solidFill>
                <a:latin typeface="Calibri" pitchFamily="34" charset="0"/>
                <a:ea typeface="Radley"/>
                <a:cs typeface="Radley"/>
                <a:sym typeface="Radley"/>
              </a:rPr>
              <a:t>’, ottengo la stringa ‘</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ACEBDC</a:t>
            </a:r>
            <a:r>
              <a:rPr lang="it-IT" sz="2200" b="0" i="0" u="none" strike="noStrike" cap="none" baseline="0" dirty="0">
                <a:solidFill>
                  <a:schemeClr val="tx1">
                    <a:lumMod val="85000"/>
                    <a:lumOff val="15000"/>
                  </a:schemeClr>
                </a:solidFill>
                <a:latin typeface="Calibri" pitchFamily="34" charset="0"/>
                <a:ea typeface="Radley"/>
                <a:cs typeface="Radley"/>
                <a:sym typeface="Radley"/>
              </a:rPr>
              <a:t>’</a:t>
            </a:r>
            <a:r>
              <a:rPr lang="it-IT" sz="2200" b="0" i="0" u="none" strike="noStrike" cap="none" baseline="0" dirty="0">
                <a:solidFill>
                  <a:schemeClr val="lt1"/>
                </a:solidFill>
                <a:latin typeface="Calibri" pitchFamily="34" charset="0"/>
                <a:ea typeface="Radley"/>
                <a:cs typeface="Radley"/>
                <a:sym typeface="Radley"/>
              </a:rPr>
              <a:t>.</a:t>
            </a:r>
            <a:r>
              <a:rPr lang="it-IT" sz="2200" b="0" i="0" u="none" strike="noStrike" cap="none" baseline="0" dirty="0">
                <a:solidFill>
                  <a:schemeClr val="lt1"/>
                </a:solidFill>
                <a:latin typeface="Calibri" pitchFamily="34" charset="0"/>
                <a:ea typeface="Calibri"/>
                <a:cs typeface="Calibri"/>
                <a:sym typeface="Calibri"/>
              </a:rPr>
              <a:t/>
            </a:r>
            <a:br>
              <a:rPr lang="it-IT" sz="2200" b="0" i="0" u="none" strike="noStrike" cap="none" baseline="0" dirty="0">
                <a:solidFill>
                  <a:schemeClr val="lt1"/>
                </a:solidFill>
                <a:latin typeface="Calibri" pitchFamily="34" charset="0"/>
                <a:ea typeface="Calibri"/>
                <a:cs typeface="Calibri"/>
                <a:sym typeface="Calibri"/>
              </a:rPr>
            </a:br>
            <a:r>
              <a:rPr lang="it-IT" sz="2200" b="0" i="0" u="none" strike="noStrike" cap="none" baseline="0" dirty="0">
                <a:solidFill>
                  <a:schemeClr val="lt1"/>
                </a:solidFill>
                <a:latin typeface="Calibri" pitchFamily="34" charset="0"/>
                <a:ea typeface="Calibri"/>
                <a:cs typeface="Calibri"/>
                <a:sym typeface="Calibri"/>
              </a:rPr>
              <a:t> </a:t>
            </a:r>
          </a:p>
        </p:txBody>
      </p:sp>
      <p:pic>
        <p:nvPicPr>
          <p:cNvPr id="2050" name="Picture 2"/>
          <p:cNvPicPr>
            <a:picLocks noChangeAspect="1" noChangeArrowheads="1"/>
          </p:cNvPicPr>
          <p:nvPr/>
        </p:nvPicPr>
        <p:blipFill>
          <a:blip r:embed="rId3"/>
          <a:srcRect/>
          <a:stretch>
            <a:fillRect/>
          </a:stretch>
        </p:blipFill>
        <p:spPr bwMode="auto">
          <a:xfrm>
            <a:off x="1547664" y="3223512"/>
            <a:ext cx="6984776" cy="3157816"/>
          </a:xfrm>
          <a:prstGeom prst="rect">
            <a:avLst/>
          </a:prstGeom>
          <a:noFill/>
          <a:ln w="9525">
            <a:noFill/>
            <a:miter lim="800000"/>
            <a:headEnd/>
            <a:tailEnd/>
          </a:ln>
        </p:spPr>
      </p:pic>
      <p:sp>
        <p:nvSpPr>
          <p:cNvPr id="8" name="Striscia diagonale 7"/>
          <p:cNvSpPr/>
          <p:nvPr/>
        </p:nvSpPr>
        <p:spPr>
          <a:xfrm>
            <a:off x="0" y="0"/>
            <a:ext cx="2555776" cy="2420888"/>
          </a:xfrm>
          <a:prstGeom prst="diagStrip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t-IT">
              <a:solidFill>
                <a:schemeClr val="tx1"/>
              </a:solidFill>
            </a:endParaRPr>
          </a:p>
        </p:txBody>
      </p:sp>
      <p:sp>
        <p:nvSpPr>
          <p:cNvPr id="7" name="CasellaDiTesto 6"/>
          <p:cNvSpPr txBox="1"/>
          <p:nvPr/>
        </p:nvSpPr>
        <p:spPr>
          <a:xfrm rot="19036598">
            <a:off x="-37714" y="687880"/>
            <a:ext cx="1936749" cy="646331"/>
          </a:xfrm>
          <a:prstGeom prst="rect">
            <a:avLst/>
          </a:prstGeom>
          <a:noFill/>
        </p:spPr>
        <p:txBody>
          <a:bodyPr wrap="none" rtlCol="0">
            <a:spAutoFit/>
          </a:bodyPr>
          <a:lstStyle/>
          <a:p>
            <a:r>
              <a:rPr lang="it-IT" sz="3600" b="1" dirty="0" smtClean="0">
                <a:solidFill>
                  <a:schemeClr val="bg1"/>
                </a:solidFill>
                <a:effectLst>
                  <a:outerShdw blurRad="38100" dist="38100" dir="2700000" algn="tl">
                    <a:srgbClr val="000000">
                      <a:alpha val="43137"/>
                    </a:srgbClr>
                  </a:outerShdw>
                </a:effectLst>
                <a:latin typeface="Calibri" pitchFamily="34" charset="0"/>
              </a:rPr>
              <a:t>ESEMPIO</a:t>
            </a:r>
            <a:endParaRPr lang="it-IT" sz="3600" b="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67544" y="620688"/>
            <a:ext cx="8229600" cy="471338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Arial"/>
              <a:buNone/>
            </a:pPr>
            <a:r>
              <a:rPr lang="it-IT" sz="2400" b="0" i="0" u="none" strike="noStrike" cap="none" baseline="0" dirty="0">
                <a:solidFill>
                  <a:schemeClr val="lt1"/>
                </a:solidFill>
                <a:latin typeface="Calibri" pitchFamily="34" charset="0"/>
                <a:ea typeface="Calibri"/>
                <a:cs typeface="Calibri"/>
                <a:sym typeface="Calibri"/>
              </a:rPr>
              <a:t>	</a:t>
            </a:r>
            <a:r>
              <a:rPr lang="it-IT" sz="2400" b="0" i="0" u="none" strike="noStrike" cap="none" baseline="0" dirty="0">
                <a:solidFill>
                  <a:schemeClr val="tx1">
                    <a:lumMod val="85000"/>
                    <a:lumOff val="15000"/>
                  </a:schemeClr>
                </a:solidFill>
                <a:latin typeface="Calibri" pitchFamily="34" charset="0"/>
                <a:ea typeface="Radley"/>
                <a:cs typeface="Radley"/>
                <a:sym typeface="Radley"/>
              </a:rPr>
              <a:t>In generale ogni forma di </a:t>
            </a:r>
            <a:r>
              <a:rPr lang="it-IT" sz="24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ripetizione</a:t>
            </a:r>
            <a:r>
              <a:rPr lang="it-IT" sz="2400" b="0" i="0" u="none" strike="noStrike" cap="none" baseline="0" dirty="0">
                <a:solidFill>
                  <a:schemeClr val="lt1"/>
                </a:solidFill>
                <a:latin typeface="Calibri" pitchFamily="34" charset="0"/>
                <a:ea typeface="Radley"/>
                <a:cs typeface="Radley"/>
                <a:sym typeface="Radley"/>
              </a:rPr>
              <a:t> </a:t>
            </a:r>
            <a:r>
              <a:rPr lang="it-IT" sz="2400" b="0" i="0" u="none" strike="noStrike" cap="none" baseline="0" dirty="0">
                <a:solidFill>
                  <a:schemeClr val="tx1">
                    <a:lumMod val="85000"/>
                    <a:lumOff val="15000"/>
                  </a:schemeClr>
                </a:solidFill>
                <a:latin typeface="Calibri" pitchFamily="34" charset="0"/>
                <a:ea typeface="Radley"/>
                <a:cs typeface="Radley"/>
                <a:sym typeface="Radley"/>
              </a:rPr>
              <a:t>significa regolarità e </a:t>
            </a:r>
            <a:r>
              <a:rPr lang="it-IT" sz="24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debole cifratura</a:t>
            </a:r>
            <a:r>
              <a:rPr lang="it-IT" sz="2400" b="0" i="0" u="none" strike="noStrike" cap="none" baseline="0" dirty="0">
                <a:solidFill>
                  <a:schemeClr val="tx1">
                    <a:lumMod val="85000"/>
                    <a:lumOff val="15000"/>
                  </a:schemeClr>
                </a:solidFill>
                <a:latin typeface="Calibri" pitchFamily="34" charset="0"/>
                <a:ea typeface="Radley"/>
                <a:cs typeface="Radley"/>
                <a:sym typeface="Radley"/>
              </a:rPr>
              <a:t>. Dopo aver digitato sei lettere, il rotore assume la posizione </a:t>
            </a:r>
            <a:r>
              <a:rPr lang="it-IT" sz="2400" b="0" i="0" u="none" strike="noStrike" cap="none" baseline="0" dirty="0" smtClean="0">
                <a:solidFill>
                  <a:schemeClr val="tx1">
                    <a:lumMod val="85000"/>
                    <a:lumOff val="15000"/>
                  </a:schemeClr>
                </a:solidFill>
                <a:latin typeface="Calibri" pitchFamily="34" charset="0"/>
                <a:ea typeface="Radley"/>
                <a:cs typeface="Radley"/>
                <a:sym typeface="Radley"/>
              </a:rPr>
              <a:t>iniziale. Per </a:t>
            </a:r>
            <a:r>
              <a:rPr lang="it-IT" sz="2400" b="0" i="0" u="none" strike="noStrike" cap="none" baseline="0" dirty="0">
                <a:solidFill>
                  <a:schemeClr val="tx1">
                    <a:lumMod val="85000"/>
                    <a:lumOff val="15000"/>
                  </a:schemeClr>
                </a:solidFill>
                <a:latin typeface="Calibri" pitchFamily="34" charset="0"/>
                <a:ea typeface="Radley"/>
                <a:cs typeface="Radley"/>
                <a:sym typeface="Radley"/>
              </a:rPr>
              <a:t>risolvere questo problema è stato inserito un </a:t>
            </a:r>
            <a:r>
              <a:rPr lang="it-IT" sz="2400" b="1" i="0" u="none"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secondo scambiatore </a:t>
            </a:r>
            <a:r>
              <a:rPr lang="it-IT" sz="2400" b="0" i="0" u="none" strike="noStrike" cap="none" baseline="0" dirty="0">
                <a:solidFill>
                  <a:schemeClr val="tx1">
                    <a:lumMod val="85000"/>
                    <a:lumOff val="15000"/>
                  </a:schemeClr>
                </a:solidFill>
                <a:latin typeface="Calibri" pitchFamily="34" charset="0"/>
                <a:ea typeface="Radley"/>
                <a:cs typeface="Radley"/>
                <a:sym typeface="Radley"/>
              </a:rPr>
              <a:t>tra il primo e il visore</a:t>
            </a:r>
            <a:r>
              <a:rPr lang="it-IT" sz="24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342900" marR="0" lvl="0" indent="-342900" algn="l" rtl="0">
              <a:spcBef>
                <a:spcPts val="0"/>
              </a:spcBef>
              <a:buClr>
                <a:schemeClr val="lt1"/>
              </a:buClr>
              <a:buSzPct val="25000"/>
              <a:buFont typeface="Arial"/>
              <a:buNone/>
            </a:pPr>
            <a:r>
              <a:rPr lang="it-IT" sz="2400" b="0" i="0" u="none" strike="noStrike" cap="none" baseline="0" dirty="0">
                <a:solidFill>
                  <a:schemeClr val="tx1">
                    <a:lumMod val="85000"/>
                    <a:lumOff val="15000"/>
                  </a:schemeClr>
                </a:solidFill>
                <a:latin typeface="Calibri" pitchFamily="34" charset="0"/>
                <a:ea typeface="Radley"/>
                <a:cs typeface="Radley"/>
                <a:sym typeface="Radley"/>
              </a:rPr>
              <a:t/>
            </a:r>
            <a:br>
              <a:rPr lang="it-IT" sz="2400" b="0" i="0" u="none" strike="noStrike" cap="none" baseline="0" dirty="0">
                <a:solidFill>
                  <a:schemeClr val="tx1">
                    <a:lumMod val="85000"/>
                    <a:lumOff val="15000"/>
                  </a:schemeClr>
                </a:solidFill>
                <a:latin typeface="Calibri" pitchFamily="34" charset="0"/>
                <a:ea typeface="Radley"/>
                <a:cs typeface="Radley"/>
                <a:sym typeface="Radley"/>
              </a:rPr>
            </a:br>
            <a:r>
              <a:rPr lang="it-IT" sz="2400" b="0" i="0" u="none" strike="noStrike" cap="none" baseline="0" dirty="0">
                <a:solidFill>
                  <a:schemeClr val="tx1">
                    <a:lumMod val="85000"/>
                    <a:lumOff val="15000"/>
                  </a:schemeClr>
                </a:solidFill>
                <a:latin typeface="Calibri" pitchFamily="34" charset="0"/>
                <a:ea typeface="Radley"/>
                <a:cs typeface="Radley"/>
                <a:sym typeface="Radley"/>
              </a:rPr>
              <a:t>Questo secondo rotore compie un sesto di giro solamente quando il primo rotore ha completato un giro</a:t>
            </a:r>
            <a:r>
              <a:rPr lang="it-IT" sz="24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342900" marR="0" lvl="0" indent="-342900" algn="l" rtl="0">
              <a:spcBef>
                <a:spcPts val="0"/>
              </a:spcBef>
              <a:buClr>
                <a:schemeClr val="lt1"/>
              </a:buClr>
              <a:buSzPct val="25000"/>
              <a:buFont typeface="Arial"/>
              <a:buNone/>
            </a:pPr>
            <a:r>
              <a:rPr lang="it-IT" sz="2400" b="0" i="0" u="none" strike="noStrike" cap="none" baseline="0" dirty="0">
                <a:solidFill>
                  <a:schemeClr val="tx1">
                    <a:lumMod val="85000"/>
                    <a:lumOff val="15000"/>
                  </a:schemeClr>
                </a:solidFill>
                <a:latin typeface="Calibri" pitchFamily="34" charset="0"/>
                <a:ea typeface="Radley"/>
                <a:cs typeface="Radley"/>
                <a:sym typeface="Radley"/>
              </a:rPr>
              <a:t/>
            </a:r>
            <a:br>
              <a:rPr lang="it-IT" sz="2400" b="0" i="0" u="none" strike="noStrike" cap="none" baseline="0" dirty="0">
                <a:solidFill>
                  <a:schemeClr val="tx1">
                    <a:lumMod val="85000"/>
                    <a:lumOff val="15000"/>
                  </a:schemeClr>
                </a:solidFill>
                <a:latin typeface="Calibri" pitchFamily="34" charset="0"/>
                <a:ea typeface="Radley"/>
                <a:cs typeface="Radley"/>
                <a:sym typeface="Radley"/>
              </a:rPr>
            </a:br>
            <a:r>
              <a:rPr lang="it-IT" sz="2400" b="0" i="0" u="none" strike="noStrike" cap="none" baseline="0" dirty="0">
                <a:solidFill>
                  <a:schemeClr val="tx1">
                    <a:lumMod val="85000"/>
                    <a:lumOff val="15000"/>
                  </a:schemeClr>
                </a:solidFill>
                <a:latin typeface="Calibri" pitchFamily="34" charset="0"/>
                <a:ea typeface="Radley"/>
                <a:cs typeface="Radley"/>
                <a:sym typeface="Radley"/>
              </a:rPr>
              <a:t>L’aggiunta di questo nuovo elemento comporta il vantaggio che lo schema della cifratura non si ripete finché il secondo scambiatore non è tornato al punto di partenza. In altre parole due dischi </a:t>
            </a:r>
            <a:r>
              <a:rPr lang="it-IT" sz="2400" b="0" i="0" u="none" strike="noStrike" cap="none" baseline="0" dirty="0" smtClean="0">
                <a:solidFill>
                  <a:schemeClr val="tx1">
                    <a:lumMod val="85000"/>
                    <a:lumOff val="15000"/>
                  </a:schemeClr>
                </a:solidFill>
                <a:latin typeface="Calibri" pitchFamily="34" charset="0"/>
                <a:ea typeface="Radley"/>
                <a:cs typeface="Radley"/>
                <a:sym typeface="Radley"/>
              </a:rPr>
              <a:t>corrispondono</a:t>
            </a:r>
            <a:r>
              <a:rPr lang="it-IT" sz="2400" b="0" i="0" u="none" strike="noStrike" cap="none" dirty="0" smtClean="0">
                <a:solidFill>
                  <a:schemeClr val="tx1">
                    <a:lumMod val="85000"/>
                    <a:lumOff val="15000"/>
                  </a:schemeClr>
                </a:solidFill>
                <a:latin typeface="Calibri" pitchFamily="34" charset="0"/>
                <a:ea typeface="Radley"/>
                <a:cs typeface="Radley"/>
                <a:sym typeface="Radley"/>
              </a:rPr>
              <a:t> a</a:t>
            </a:r>
          </a:p>
        </p:txBody>
      </p:sp>
      <p:sp>
        <p:nvSpPr>
          <p:cNvPr id="3" name="CasellaDiTesto 2"/>
          <p:cNvSpPr txBox="1"/>
          <p:nvPr/>
        </p:nvSpPr>
        <p:spPr>
          <a:xfrm>
            <a:off x="2195736" y="5445224"/>
            <a:ext cx="5176417" cy="830997"/>
          </a:xfrm>
          <a:prstGeom prst="rect">
            <a:avLst/>
          </a:prstGeom>
          <a:solidFill>
            <a:srgbClr val="CC66FF"/>
          </a:solidFill>
        </p:spPr>
        <p:style>
          <a:lnRef idx="3">
            <a:schemeClr val="lt1"/>
          </a:lnRef>
          <a:fillRef idx="1">
            <a:schemeClr val="accent3"/>
          </a:fillRef>
          <a:effectRef idx="1">
            <a:schemeClr val="accent3"/>
          </a:effectRef>
          <a:fontRef idx="minor">
            <a:schemeClr val="lt1"/>
          </a:fontRef>
        </p:style>
        <p:txBody>
          <a:bodyPr wrap="none" rtlCol="0">
            <a:spAutoFit/>
          </a:bodyPr>
          <a:lstStyle/>
          <a:p>
            <a:r>
              <a:rPr lang="it-IT" sz="4800" b="1"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6*6 alfabeti cifranti</a:t>
            </a:r>
            <a:endParaRPr lang="it-IT" sz="48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4788024" y="764704"/>
            <a:ext cx="3923928" cy="396044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Arial"/>
              <a:buNone/>
            </a:pPr>
            <a:r>
              <a:rPr lang="it-IT" sz="2400" b="0" i="0" u="none" strike="noStrike" cap="none" baseline="0" dirty="0">
                <a:solidFill>
                  <a:schemeClr val="lt1"/>
                </a:solidFill>
                <a:latin typeface="Calibri" pitchFamily="34" charset="0"/>
                <a:ea typeface="Radley"/>
                <a:cs typeface="Radley"/>
                <a:sym typeface="Radley"/>
              </a:rPr>
              <a:t>	</a:t>
            </a:r>
            <a:r>
              <a:rPr lang="it-IT" sz="2400" b="0" i="0" u="none" strike="noStrike" cap="none" baseline="0" dirty="0">
                <a:solidFill>
                  <a:schemeClr val="tx1">
                    <a:lumMod val="85000"/>
                    <a:lumOff val="15000"/>
                  </a:schemeClr>
                </a:solidFill>
                <a:latin typeface="Calibri" pitchFamily="34" charset="0"/>
                <a:ea typeface="Radley"/>
                <a:cs typeface="Radley"/>
                <a:sym typeface="Radley"/>
              </a:rPr>
              <a:t>Considerando un alfabeto completo di 26 lettere,  grazie ai due rotori </a:t>
            </a:r>
            <a:r>
              <a:rPr lang="it-IT" sz="2400" b="0" i="0" u="none" strike="noStrike" cap="none" baseline="0" dirty="0" smtClean="0">
                <a:solidFill>
                  <a:schemeClr val="tx1">
                    <a:lumMod val="85000"/>
                    <a:lumOff val="15000"/>
                  </a:schemeClr>
                </a:solidFill>
                <a:latin typeface="Calibri" pitchFamily="34" charset="0"/>
                <a:ea typeface="Radley"/>
                <a:cs typeface="Radley"/>
                <a:sym typeface="Radley"/>
              </a:rPr>
              <a:t>si ricavano</a:t>
            </a:r>
            <a:endParaRPr lang="it-IT" sz="2400" b="0" i="0" u="none" strike="noStrike" cap="none" baseline="0" dirty="0">
              <a:solidFill>
                <a:schemeClr val="tx1">
                  <a:lumMod val="85000"/>
                  <a:lumOff val="15000"/>
                </a:schemeClr>
              </a:solidFill>
              <a:latin typeface="Calibri" pitchFamily="34" charset="0"/>
              <a:ea typeface="Radley"/>
              <a:cs typeface="Radley"/>
              <a:sym typeface="Radley"/>
            </a:endParaRPr>
          </a:p>
        </p:txBody>
      </p:sp>
      <p:pic>
        <p:nvPicPr>
          <p:cNvPr id="3074" name="Picture 2"/>
          <p:cNvPicPr>
            <a:picLocks noChangeAspect="1" noChangeArrowheads="1"/>
          </p:cNvPicPr>
          <p:nvPr/>
        </p:nvPicPr>
        <p:blipFill>
          <a:blip r:embed="rId3"/>
          <a:srcRect/>
          <a:stretch>
            <a:fillRect/>
          </a:stretch>
        </p:blipFill>
        <p:spPr bwMode="auto">
          <a:xfrm>
            <a:off x="611560" y="764704"/>
            <a:ext cx="4117338" cy="5327004"/>
          </a:xfrm>
          <a:prstGeom prst="rect">
            <a:avLst/>
          </a:prstGeom>
          <a:noFill/>
          <a:ln w="9525">
            <a:noFill/>
            <a:miter lim="800000"/>
            <a:headEnd/>
            <a:tailEnd/>
          </a:ln>
        </p:spPr>
      </p:pic>
      <p:sp>
        <p:nvSpPr>
          <p:cNvPr id="5" name="CasellaDiTesto 4"/>
          <p:cNvSpPr txBox="1"/>
          <p:nvPr/>
        </p:nvSpPr>
        <p:spPr>
          <a:xfrm>
            <a:off x="5148064" y="2564904"/>
            <a:ext cx="3453189" cy="1323439"/>
          </a:xfrm>
          <a:prstGeom prst="rect">
            <a:avLst/>
          </a:prstGeom>
          <a:solidFill>
            <a:schemeClr val="accent2"/>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it-IT" sz="4000" b="1"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26*26=676</a:t>
            </a:r>
          </a:p>
          <a:p>
            <a:pPr algn="ctr"/>
            <a:r>
              <a:rPr lang="it-IT" sz="4000" b="1"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alfabeti cifranti</a:t>
            </a:r>
            <a:endParaRPr lang="it-IT" sz="4000" dirty="0">
              <a:solidFill>
                <a:schemeClr val="bg1"/>
              </a:solidFill>
            </a:endParaRPr>
          </a:p>
        </p:txBody>
      </p:sp>
      <p:sp>
        <p:nvSpPr>
          <p:cNvPr id="6" name="CasellaDiTesto 5"/>
          <p:cNvSpPr txBox="1"/>
          <p:nvPr/>
        </p:nvSpPr>
        <p:spPr>
          <a:xfrm rot="20274311">
            <a:off x="6285518" y="4203353"/>
            <a:ext cx="595035" cy="1569660"/>
          </a:xfrm>
          <a:prstGeom prst="rect">
            <a:avLst/>
          </a:prstGeom>
          <a:noFill/>
        </p:spPr>
        <p:txBody>
          <a:bodyPr wrap="none" rtlCol="0">
            <a:spAutoFit/>
          </a:bodyPr>
          <a:lstStyle/>
          <a:p>
            <a:r>
              <a:rPr lang="it-IT"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a:t>
            </a:r>
            <a:endParaRPr lang="it-IT"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7" name="CasellaDiTesto 6"/>
          <p:cNvSpPr txBox="1"/>
          <p:nvPr/>
        </p:nvSpPr>
        <p:spPr>
          <a:xfrm rot="21385329">
            <a:off x="5675646" y="4105132"/>
            <a:ext cx="595035" cy="1569660"/>
          </a:xfrm>
          <a:prstGeom prst="rect">
            <a:avLst/>
          </a:prstGeom>
          <a:noFill/>
        </p:spPr>
        <p:txBody>
          <a:bodyPr wrap="none" rtlCol="0">
            <a:spAutoFit/>
          </a:bodyPr>
          <a:lstStyle/>
          <a:p>
            <a:r>
              <a:rPr lang="it-IT"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it-IT"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CasellaDiTesto 7"/>
          <p:cNvSpPr txBox="1"/>
          <p:nvPr/>
        </p:nvSpPr>
        <p:spPr>
          <a:xfrm rot="1354325">
            <a:off x="6777190" y="4563147"/>
            <a:ext cx="585417" cy="1569660"/>
          </a:xfrm>
          <a:prstGeom prst="rect">
            <a:avLst/>
          </a:prstGeom>
          <a:noFill/>
        </p:spPr>
        <p:txBody>
          <a:bodyPr wrap="none" rtlCol="0">
            <a:spAutoFit/>
          </a:bodyPr>
          <a:lstStyle/>
          <a:p>
            <a:r>
              <a:rPr lang="it-IT"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a:t>
            </a:r>
            <a:endParaRPr lang="it-IT"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9" name="CasellaDiTesto 8"/>
          <p:cNvSpPr txBox="1"/>
          <p:nvPr/>
        </p:nvSpPr>
        <p:spPr>
          <a:xfrm rot="18863192">
            <a:off x="6989128" y="3970381"/>
            <a:ext cx="562975" cy="1569660"/>
          </a:xfrm>
          <a:prstGeom prst="rect">
            <a:avLst/>
          </a:prstGeom>
          <a:noFill/>
        </p:spPr>
        <p:txBody>
          <a:bodyPr wrap="none" rtlCol="0">
            <a:spAutoFit/>
          </a:bodyPr>
          <a:lstStyle/>
          <a:p>
            <a:r>
              <a:rPr lang="it-IT"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rPr>
              <a:t>!</a:t>
            </a:r>
            <a:endParaRPr lang="it-IT"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p:txBody>
      </p:sp>
      <p:sp>
        <p:nvSpPr>
          <p:cNvPr id="10" name="CasellaDiTesto 9"/>
          <p:cNvSpPr txBox="1"/>
          <p:nvPr/>
        </p:nvSpPr>
        <p:spPr>
          <a:xfrm rot="298089">
            <a:off x="7591322" y="4168564"/>
            <a:ext cx="518091" cy="1569660"/>
          </a:xfrm>
          <a:prstGeom prst="rect">
            <a:avLst/>
          </a:prstGeom>
          <a:noFill/>
        </p:spPr>
        <p:txBody>
          <a:bodyPr wrap="none" rtlCol="0">
            <a:spAutoFit/>
          </a:bodyPr>
          <a:lstStyle/>
          <a:p>
            <a:r>
              <a:rPr lang="it-IT"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it-IT"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La vera struttura dell’Enigma</a:t>
            </a:r>
          </a:p>
        </p:txBody>
      </p:sp>
      <p:sp>
        <p:nvSpPr>
          <p:cNvPr id="246" name="Shape 246"/>
          <p:cNvSpPr txBox="1">
            <a:spLocks noGrp="1"/>
          </p:cNvSpPr>
          <p:nvPr>
            <p:ph type="body" idx="1"/>
          </p:nvPr>
        </p:nvSpPr>
        <p:spPr>
          <a:xfrm>
            <a:off x="518864" y="1855365"/>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it-IT" sz="2400" b="0" i="0" u="none" strike="noStrike" cap="none" baseline="0" dirty="0">
                <a:solidFill>
                  <a:schemeClr val="lt1"/>
                </a:solidFill>
                <a:latin typeface="Calibri" pitchFamily="34" charset="0"/>
                <a:ea typeface="Radley"/>
                <a:cs typeface="Radley"/>
                <a:sym typeface="Radley"/>
              </a:rPr>
              <a:t>	</a:t>
            </a:r>
            <a:r>
              <a:rPr lang="it-IT" sz="2400" b="0" i="0" u="none" strike="noStrike" cap="none" baseline="0" dirty="0">
                <a:solidFill>
                  <a:schemeClr val="tx1">
                    <a:lumMod val="85000"/>
                    <a:lumOff val="15000"/>
                  </a:schemeClr>
                </a:solidFill>
                <a:latin typeface="Calibri" pitchFamily="34" charset="0"/>
                <a:ea typeface="Radley"/>
                <a:cs typeface="Radley"/>
                <a:sym typeface="Radley"/>
              </a:rPr>
              <a:t>La macchina Enigma di</a:t>
            </a:r>
            <a:r>
              <a:rPr lang="it-IT" sz="2400" b="0" i="0" u="none" strike="noStrike" cap="none" baseline="0" dirty="0">
                <a:solidFill>
                  <a:schemeClr val="lt1"/>
                </a:solidFill>
                <a:latin typeface="Calibri" pitchFamily="34" charset="0"/>
                <a:ea typeface="Radley"/>
                <a:cs typeface="Radley"/>
                <a:sym typeface="Radley"/>
              </a:rPr>
              <a:t> </a:t>
            </a:r>
            <a:r>
              <a:rPr lang="it-IT" sz="2400" b="1" i="0" u="none" strike="noStrike" cap="none" baseline="0" dirty="0" err="1">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Scherbius</a:t>
            </a:r>
            <a:r>
              <a:rPr lang="it-IT" sz="2400" b="0" i="0" u="none" strike="noStrike" cap="none" baseline="0" dirty="0">
                <a:solidFill>
                  <a:schemeClr val="lt1"/>
                </a:solidFill>
                <a:latin typeface="Calibri" pitchFamily="34" charset="0"/>
                <a:ea typeface="Radley"/>
                <a:cs typeface="Radley"/>
                <a:sym typeface="Radley"/>
              </a:rPr>
              <a:t> </a:t>
            </a:r>
            <a:r>
              <a:rPr lang="it-IT" sz="2400" b="0" i="0" u="none" strike="noStrike" cap="none" baseline="0" dirty="0">
                <a:solidFill>
                  <a:schemeClr val="tx1">
                    <a:lumMod val="85000"/>
                    <a:lumOff val="15000"/>
                  </a:schemeClr>
                </a:solidFill>
                <a:latin typeface="Calibri" pitchFamily="34" charset="0"/>
                <a:ea typeface="Radley"/>
                <a:cs typeface="Radley"/>
                <a:sym typeface="Radley"/>
              </a:rPr>
              <a:t>è composta da </a:t>
            </a:r>
            <a:r>
              <a:rPr lang="it-IT" sz="24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tre rotori </a:t>
            </a:r>
            <a:r>
              <a:rPr lang="it-IT" sz="2400" b="0" i="0" u="none" strike="noStrike" cap="none" baseline="0" dirty="0">
                <a:solidFill>
                  <a:schemeClr val="tx1">
                    <a:lumMod val="85000"/>
                    <a:lumOff val="15000"/>
                  </a:schemeClr>
                </a:solidFill>
                <a:latin typeface="Calibri" pitchFamily="34" charset="0"/>
                <a:ea typeface="Radley"/>
                <a:cs typeface="Radley"/>
                <a:sym typeface="Radley"/>
              </a:rPr>
              <a:t>e un </a:t>
            </a:r>
            <a:r>
              <a:rPr lang="it-IT" sz="2400" b="1" dirty="0" err="1">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riflessore</a:t>
            </a:r>
            <a:r>
              <a:rPr lang="it-IT" sz="2400" b="0" i="0" u="none" strike="noStrike" cap="none" baseline="0" dirty="0" smtClean="0">
                <a:solidFill>
                  <a:schemeClr val="lt1"/>
                </a:solidFill>
                <a:latin typeface="Calibri" pitchFamily="34" charset="0"/>
                <a:ea typeface="Radley"/>
                <a:cs typeface="Radley"/>
                <a:sym typeface="Radley"/>
              </a:rPr>
              <a:t>.</a:t>
            </a:r>
          </a:p>
          <a:p>
            <a:pPr marL="0" marR="0" lvl="0" indent="0" algn="l" rtl="0">
              <a:spcBef>
                <a:spcPts val="0"/>
              </a:spcBef>
              <a:buClr>
                <a:schemeClr val="lt1"/>
              </a:buClr>
              <a:buSzPct val="25000"/>
              <a:buFont typeface="Arial"/>
              <a:buNone/>
            </a:pPr>
            <a:endParaRPr lang="it-IT" sz="2400" b="0" i="0" u="none" strike="noStrike" cap="none" baseline="0" dirty="0">
              <a:solidFill>
                <a:schemeClr val="lt1"/>
              </a:solidFill>
              <a:latin typeface="Calibri" pitchFamily="34" charset="0"/>
              <a:ea typeface="Radley"/>
              <a:cs typeface="Radley"/>
              <a:sym typeface="Radley"/>
            </a:endParaRPr>
          </a:p>
          <a:p>
            <a:pPr marL="0" marR="0" lvl="0" indent="0" algn="l" rtl="0">
              <a:spcBef>
                <a:spcPts val="560"/>
              </a:spcBef>
              <a:buClr>
                <a:schemeClr val="lt1"/>
              </a:buClr>
              <a:buSzPct val="25000"/>
              <a:buFont typeface="Arial"/>
              <a:buNone/>
            </a:pPr>
            <a:r>
              <a:rPr lang="it-IT" sz="2400" b="0" i="0" u="none" strike="noStrike" cap="none" baseline="0" dirty="0">
                <a:solidFill>
                  <a:schemeClr val="tx1">
                    <a:lumMod val="85000"/>
                    <a:lumOff val="15000"/>
                  </a:schemeClr>
                </a:solidFill>
                <a:latin typeface="Calibri" pitchFamily="34" charset="0"/>
                <a:ea typeface="Radley"/>
                <a:cs typeface="Radley"/>
                <a:sym typeface="Radley"/>
              </a:rPr>
              <a:t>	Quest’ultimo è un disco </a:t>
            </a:r>
            <a:r>
              <a:rPr lang="it-IT" sz="2400" dirty="0">
                <a:solidFill>
                  <a:schemeClr val="tx1">
                    <a:lumMod val="85000"/>
                    <a:lumOff val="15000"/>
                  </a:schemeClr>
                </a:solidFill>
                <a:latin typeface="Calibri" pitchFamily="34" charset="0"/>
                <a:ea typeface="Radley"/>
                <a:cs typeface="Radley"/>
                <a:sym typeface="Radley"/>
              </a:rPr>
              <a:t>di </a:t>
            </a:r>
            <a:r>
              <a:rPr lang="it-IT" sz="2400" b="0" i="0" u="none" strike="noStrike" cap="none" baseline="0" dirty="0">
                <a:solidFill>
                  <a:schemeClr val="tx1">
                    <a:lumMod val="85000"/>
                    <a:lumOff val="15000"/>
                  </a:schemeClr>
                </a:solidFill>
                <a:latin typeface="Calibri" pitchFamily="34" charset="0"/>
                <a:ea typeface="Radley"/>
                <a:cs typeface="Radley"/>
                <a:sym typeface="Radley"/>
              </a:rPr>
              <a:t>gomma immobile e i fili che entrano da un lato, tramite circuiti interni riemergono dallo stesso lato. </a:t>
            </a:r>
            <a:endParaRPr lang="it-IT" sz="2400" b="0" i="0" u="none" strike="noStrike" cap="none" baseline="0" dirty="0" smtClean="0">
              <a:solidFill>
                <a:schemeClr val="tx1">
                  <a:lumMod val="85000"/>
                  <a:lumOff val="15000"/>
                </a:schemeClr>
              </a:solidFill>
              <a:latin typeface="Calibri" pitchFamily="34" charset="0"/>
              <a:ea typeface="Radley"/>
              <a:cs typeface="Radley"/>
              <a:sym typeface="Radley"/>
            </a:endParaRPr>
          </a:p>
          <a:p>
            <a:pPr marL="0" marR="0" lvl="0" indent="0" algn="l" rtl="0">
              <a:spcBef>
                <a:spcPts val="560"/>
              </a:spcBef>
              <a:buClr>
                <a:schemeClr val="lt1"/>
              </a:buClr>
              <a:buSzPct val="25000"/>
              <a:buFont typeface="Arial"/>
              <a:buNone/>
            </a:pPr>
            <a:r>
              <a:rPr lang="it-IT" sz="2400" b="0" i="0" u="none" strike="noStrike" cap="none" baseline="0" dirty="0">
                <a:solidFill>
                  <a:schemeClr val="tx1">
                    <a:lumMod val="85000"/>
                    <a:lumOff val="15000"/>
                  </a:schemeClr>
                </a:solidFill>
                <a:latin typeface="Calibri" pitchFamily="34" charset="0"/>
                <a:ea typeface="Radley"/>
                <a:cs typeface="Radley"/>
                <a:sym typeface="Radley"/>
              </a:rPr>
              <a:t/>
            </a:r>
            <a:br>
              <a:rPr lang="it-IT" sz="2400" b="0" i="0" u="none" strike="noStrike" cap="none" baseline="0" dirty="0">
                <a:solidFill>
                  <a:schemeClr val="tx1">
                    <a:lumMod val="85000"/>
                    <a:lumOff val="15000"/>
                  </a:schemeClr>
                </a:solidFill>
                <a:latin typeface="Calibri" pitchFamily="34" charset="0"/>
                <a:ea typeface="Radley"/>
                <a:cs typeface="Radley"/>
                <a:sym typeface="Radley"/>
              </a:rPr>
            </a:br>
            <a:r>
              <a:rPr lang="it-IT" sz="2400" b="0" i="0" u="none" strike="noStrike" cap="none" baseline="0" dirty="0">
                <a:solidFill>
                  <a:schemeClr val="tx1">
                    <a:lumMod val="85000"/>
                    <a:lumOff val="15000"/>
                  </a:schemeClr>
                </a:solidFill>
                <a:latin typeface="Calibri" pitchFamily="34" charset="0"/>
                <a:ea typeface="Radley"/>
                <a:cs typeface="Radley"/>
                <a:sym typeface="Radley"/>
              </a:rPr>
              <a:t>Dunque quando una lettera viene digitata, il segnale elettrico attraversa i tre scambiatori e raggiunge il </a:t>
            </a:r>
            <a:r>
              <a:rPr lang="it-IT" sz="2400" b="0" i="0" u="none" strike="noStrike" cap="none" baseline="0" dirty="0" err="1">
                <a:solidFill>
                  <a:schemeClr val="tx1">
                    <a:lumMod val="85000"/>
                    <a:lumOff val="15000"/>
                  </a:schemeClr>
                </a:solidFill>
                <a:latin typeface="Calibri" pitchFamily="34" charset="0"/>
                <a:ea typeface="Radley"/>
                <a:cs typeface="Radley"/>
                <a:sym typeface="Radley"/>
              </a:rPr>
              <a:t>riflessore</a:t>
            </a:r>
            <a:r>
              <a:rPr lang="it-IT" sz="2400" b="0" i="0" u="none" strike="noStrike" cap="none" baseline="0" dirty="0">
                <a:solidFill>
                  <a:schemeClr val="tx1">
                    <a:lumMod val="85000"/>
                    <a:lumOff val="15000"/>
                  </a:schemeClr>
                </a:solidFill>
                <a:latin typeface="Calibri" pitchFamily="34" charset="0"/>
                <a:ea typeface="Radley"/>
                <a:cs typeface="Radley"/>
                <a:sym typeface="Radley"/>
              </a:rPr>
              <a:t>. Da cui viene rimandato indietro, ripassando per gli scambiatori, ma seguendo un </a:t>
            </a:r>
            <a:r>
              <a:rPr lang="it-IT" sz="24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percorso differente </a:t>
            </a:r>
            <a:r>
              <a:rPr lang="it-IT" sz="2400" b="0" i="0" u="none" strike="noStrike" cap="none" baseline="0" dirty="0">
                <a:solidFill>
                  <a:schemeClr val="tx1">
                    <a:lumMod val="85000"/>
                    <a:lumOff val="15000"/>
                  </a:schemeClr>
                </a:solidFill>
                <a:latin typeface="Calibri" pitchFamily="34" charset="0"/>
                <a:ea typeface="Radley"/>
                <a:cs typeface="Radley"/>
                <a:sym typeface="Radley"/>
              </a:rPr>
              <a:t>fino al visore.</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1403648" y="764704"/>
            <a:ext cx="6624736" cy="28083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Un ulteriore elemento interposto tra tastiera e scambiatori è il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pannello a prese </a:t>
            </a:r>
            <a:r>
              <a:rPr lang="it-IT" sz="2200" b="1" i="0" strike="noStrike" cap="none" baseline="0"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multiple</a:t>
            </a:r>
            <a:r>
              <a:rPr lang="it-IT" sz="2200" dirty="0" smtClean="0">
                <a:solidFill>
                  <a:schemeClr val="tx1">
                    <a:lumMod val="85000"/>
                    <a:lumOff val="15000"/>
                  </a:schemeClr>
                </a:solidFill>
                <a:latin typeface="Calibri" pitchFamily="34" charset="0"/>
                <a:ea typeface="Radley"/>
                <a:cs typeface="Radley"/>
                <a:sym typeface="Radley"/>
              </a:rPr>
              <a:t>, che</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permette di inserire alcuni cavi muniti di spinotti tramite i quali è possibile scambiare il percorso di due lettere.</a:t>
            </a:r>
          </a:p>
          <a:p>
            <a:pPr marL="342900" marR="0" lvl="0" indent="-342900" algn="l" rtl="0">
              <a:spcBef>
                <a:spcPts val="640"/>
              </a:spcBef>
              <a:buClr>
                <a:schemeClr val="lt1"/>
              </a:buClr>
              <a:buFont typeface="Arial"/>
              <a:buNone/>
            </a:pPr>
            <a:endParaRPr sz="2200" b="0" i="0" u="none" strike="noStrike" cap="none" baseline="0" dirty="0">
              <a:solidFill>
                <a:schemeClr val="lt1"/>
              </a:solidFill>
              <a:latin typeface="Calibri" pitchFamily="34" charset="0"/>
              <a:ea typeface="Calibri"/>
              <a:cs typeface="Calibri"/>
              <a:sym typeface="Calibri"/>
            </a:endParaRPr>
          </a:p>
        </p:txBody>
      </p:sp>
      <p:pic>
        <p:nvPicPr>
          <p:cNvPr id="4098" name="Picture 2"/>
          <p:cNvPicPr>
            <a:picLocks noChangeAspect="1" noChangeArrowheads="1"/>
          </p:cNvPicPr>
          <p:nvPr/>
        </p:nvPicPr>
        <p:blipFill>
          <a:blip r:embed="rId3"/>
          <a:srcRect/>
          <a:stretch>
            <a:fillRect/>
          </a:stretch>
        </p:blipFill>
        <p:spPr bwMode="auto">
          <a:xfrm>
            <a:off x="1403648" y="2767066"/>
            <a:ext cx="6597600" cy="3470246"/>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539552" y="634679"/>
            <a:ext cx="4032449" cy="5818657"/>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Radley"/>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I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tedeschi, per </a:t>
            </a:r>
            <a:r>
              <a:rPr lang="it-IT" sz="2200" b="0" i="0" u="none" strike="noStrike" cap="none" baseline="0" dirty="0">
                <a:solidFill>
                  <a:schemeClr val="tx1">
                    <a:lumMod val="85000"/>
                    <a:lumOff val="15000"/>
                  </a:schemeClr>
                </a:solidFill>
                <a:latin typeface="Calibri" pitchFamily="34" charset="0"/>
                <a:ea typeface="Radley"/>
                <a:cs typeface="Radley"/>
                <a:sym typeface="Radley"/>
              </a:rPr>
              <a:t>timore che gli Alleati riuscissero a decrittare i messaggi, ogni mese consegnavano agli operatori </a:t>
            </a:r>
            <a:r>
              <a:rPr lang="it-IT" sz="2200" dirty="0">
                <a:solidFill>
                  <a:schemeClr val="tx1">
                    <a:lumMod val="85000"/>
                    <a:lumOff val="15000"/>
                  </a:schemeClr>
                </a:solidFill>
                <a:latin typeface="Calibri" pitchFamily="34" charset="0"/>
                <a:ea typeface="Radley"/>
                <a:cs typeface="Radley"/>
                <a:sym typeface="Radley"/>
              </a:rPr>
              <a:t>E</a:t>
            </a:r>
            <a:r>
              <a:rPr lang="it-IT" sz="2200" b="0" i="0" u="none" strike="noStrike" cap="none" baseline="0" dirty="0">
                <a:solidFill>
                  <a:schemeClr val="tx1">
                    <a:lumMod val="85000"/>
                    <a:lumOff val="15000"/>
                  </a:schemeClr>
                </a:solidFill>
                <a:latin typeface="Calibri" pitchFamily="34" charset="0"/>
                <a:ea typeface="Radley"/>
                <a:cs typeface="Radley"/>
                <a:sym typeface="Radley"/>
              </a:rPr>
              <a:t>nigma un nuovo cifrario, con l’</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assetto</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iniziale</a:t>
            </a:r>
            <a:r>
              <a:rPr lang="it-IT" sz="2200" b="0" i="0" u="none" strike="noStrike" cap="none" baseline="0" dirty="0">
                <a:solidFill>
                  <a:schemeClr val="lt1"/>
                </a:solidFill>
                <a:latin typeface="Calibri" pitchFamily="34" charset="0"/>
                <a:ea typeface="Radley"/>
                <a:cs typeface="Radley"/>
                <a:sym typeface="Radley"/>
              </a:rPr>
              <a:t>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della macchina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che variava di giorno in giorno (</a:t>
            </a:r>
            <a:r>
              <a:rPr lang="it-IT" sz="2200" b="1" i="0" u="none"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chiave giornaliera</a:t>
            </a:r>
            <a:r>
              <a:rPr lang="it-IT" sz="2200" b="0" i="0" u="none" strike="noStrike" cap="none" baseline="0" dirty="0">
                <a:solidFill>
                  <a:schemeClr val="tx1">
                    <a:lumMod val="85000"/>
                    <a:lumOff val="15000"/>
                  </a:schemeClr>
                </a:solidFill>
                <a:latin typeface="Calibri" pitchFamily="34" charset="0"/>
                <a:ea typeface="Radley"/>
                <a:cs typeface="Radley"/>
                <a:sym typeface="Radley"/>
              </a:rPr>
              <a:t>). Questo era usato per trasmettere una seconda chiave diversa per ciascun messaggio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chiave di messaggio</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 era usata per cifrare il testo vero e proprio e differiva dalla chiave giornaliera per </a:t>
            </a:r>
            <a:r>
              <a:rPr lang="it-IT" sz="2200" b="1" i="0" strike="noStrike" cap="none" baseline="0"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l’orientamento degli scambiatori</a:t>
            </a:r>
            <a:r>
              <a:rPr lang="it-IT" sz="2200" b="0" i="0" strike="noStrike" cap="none" baseline="0" dirty="0">
                <a:solidFill>
                  <a:schemeClr val="tx1">
                    <a:lumMod val="85000"/>
                    <a:lumOff val="15000"/>
                  </a:schemeClr>
                </a:solidFill>
                <a:latin typeface="Calibri" pitchFamily="34" charset="0"/>
                <a:ea typeface="Radley"/>
                <a:cs typeface="Radley"/>
                <a:sym typeface="Radley"/>
              </a:rPr>
              <a:t>.</a:t>
            </a:r>
          </a:p>
        </p:txBody>
      </p:sp>
      <p:pic>
        <p:nvPicPr>
          <p:cNvPr id="5122" name="Picture 2"/>
          <p:cNvPicPr>
            <a:picLocks noChangeAspect="1" noChangeArrowheads="1"/>
          </p:cNvPicPr>
          <p:nvPr/>
        </p:nvPicPr>
        <p:blipFill>
          <a:blip r:embed="rId3"/>
          <a:srcRect/>
          <a:stretch>
            <a:fillRect/>
          </a:stretch>
        </p:blipFill>
        <p:spPr bwMode="auto">
          <a:xfrm>
            <a:off x="4572000" y="764704"/>
            <a:ext cx="3905250" cy="55721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5" name="Shape 245"/>
          <p:cNvSpPr txBox="1">
            <a:spLocks/>
          </p:cNvSpPr>
          <p:nvPr/>
        </p:nvSpPr>
        <p:spPr>
          <a:xfrm>
            <a:off x="457200" y="26064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lvl="0" algn="ctr">
              <a:buClr>
                <a:srgbClr val="FFC000"/>
              </a:buClr>
              <a:buSzPct val="25000"/>
            </a:pPr>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Esempio di chiave giornaliera</a:t>
            </a:r>
            <a:endParaRPr kumimoji="0" lang="it-IT"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endParaRPr>
          </a:p>
        </p:txBody>
      </p:sp>
      <p:graphicFrame>
        <p:nvGraphicFramePr>
          <p:cNvPr id="264" name="Shape 264"/>
          <p:cNvGraphicFramePr/>
          <p:nvPr/>
        </p:nvGraphicFramePr>
        <p:xfrm>
          <a:off x="467544" y="1628800"/>
          <a:ext cx="8208913" cy="2519999"/>
        </p:xfrm>
        <a:graphic>
          <a:graphicData uri="http://schemas.openxmlformats.org/drawingml/2006/table">
            <a:tbl>
              <a:tblPr firstRow="1" bandRow="1">
                <a:noFill/>
                <a:tableStyleId>{0EFDD47A-858E-4EA3-9F7E-44E29F90F9F8}</a:tableStyleId>
              </a:tblPr>
              <a:tblGrid>
                <a:gridCol w="2498365"/>
                <a:gridCol w="1356255"/>
                <a:gridCol w="4354293"/>
              </a:tblGrid>
              <a:tr h="834715">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Assetto del pannello a prese multiple</a:t>
                      </a:r>
                    </a:p>
                  </a:txBody>
                  <a:tcPr marL="91450" marR="91450" marT="45725" marB="45725"/>
                </a:tc>
                <a:tc>
                  <a:txBody>
                    <a:bodyPr/>
                    <a:lstStyle/>
                    <a:p>
                      <a:pPr marL="0" marR="0" lvl="0" indent="0" algn="l" rtl="0">
                        <a:spcBef>
                          <a:spcPts val="0"/>
                        </a:spcBef>
                        <a:buSzPct val="25000"/>
                        <a:buNone/>
                      </a:pPr>
                      <a:r>
                        <a:rPr lang="it-IT" sz="1400" b="0" u="none" strike="noStrike" cap="none" baseline="0" dirty="0">
                          <a:solidFill>
                            <a:schemeClr val="tx1"/>
                          </a:solidFill>
                          <a:latin typeface="Calibri" pitchFamily="34" charset="0"/>
                        </a:rPr>
                        <a:t>A/L, P/R, T/D, B/W, K/F, O/Y</a:t>
                      </a:r>
                    </a:p>
                  </a:txBody>
                  <a:tcPr marL="91450" marR="91450" marT="45725" marB="45725"/>
                </a:tc>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Scambio di  A con L tramite un cavetto isolato. (e analoghi)</a:t>
                      </a:r>
                    </a:p>
                  </a:txBody>
                  <a:tcPr marL="91450" marR="91450" marT="45725" marB="45725"/>
                </a:tc>
              </a:tr>
              <a:tr h="842642">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Disposizione degli scambiatori</a:t>
                      </a:r>
                    </a:p>
                  </a:txBody>
                  <a:tcPr marL="91450" marR="91450" marT="45725" marB="45725"/>
                </a:tc>
                <a:tc>
                  <a:txBody>
                    <a:bodyPr/>
                    <a:lstStyle/>
                    <a:p>
                      <a:pPr marL="0" marR="0" lvl="0" indent="0" algn="l" rtl="0">
                        <a:spcBef>
                          <a:spcPts val="0"/>
                        </a:spcBef>
                        <a:buSzPct val="25000"/>
                        <a:buNone/>
                      </a:pPr>
                      <a:r>
                        <a:rPr lang="it-IT" sz="1400" b="0" u="none" strike="noStrike" cap="none" baseline="0" dirty="0">
                          <a:latin typeface="Calibri" pitchFamily="34" charset="0"/>
                        </a:rPr>
                        <a:t>2-3-1</a:t>
                      </a:r>
                    </a:p>
                  </a:txBody>
                  <a:tcPr marL="91450" marR="91450" marT="45725" marB="45725"/>
                </a:tc>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Collocazione del rotore 2 nel primo alloggiamento all’interno della macchina, del rotore tre nel secondo alloggiamento, del rotore uno nel terzo alloggiamento.</a:t>
                      </a:r>
                    </a:p>
                  </a:txBody>
                  <a:tcPr marL="91450" marR="91450" marT="45725" marB="45725"/>
                </a:tc>
              </a:tr>
              <a:tr h="842642">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Orientamento degli scambiatori</a:t>
                      </a:r>
                    </a:p>
                  </a:txBody>
                  <a:tcPr marL="91450" marR="91450" marT="45725" marB="45725"/>
                </a:tc>
                <a:tc>
                  <a:txBody>
                    <a:bodyPr/>
                    <a:lstStyle/>
                    <a:p>
                      <a:pPr marL="0" marR="0" lvl="0" indent="0" algn="l" rtl="0">
                        <a:spcBef>
                          <a:spcPts val="0"/>
                        </a:spcBef>
                        <a:buSzPct val="25000"/>
                        <a:buNone/>
                      </a:pPr>
                      <a:r>
                        <a:rPr lang="it-IT" sz="1400" b="0" u="none" strike="noStrike" cap="none" baseline="0">
                          <a:latin typeface="Calibri" pitchFamily="34" charset="0"/>
                        </a:rPr>
                        <a:t>Q-C-W</a:t>
                      </a:r>
                    </a:p>
                  </a:txBody>
                  <a:tcPr marL="91450" marR="91450" marT="45725" marB="45725"/>
                </a:tc>
                <a:tc>
                  <a:txBody>
                    <a:bodyPr/>
                    <a:lstStyle/>
                    <a:p>
                      <a:pPr marL="0" marR="0" lvl="0" indent="0" algn="l" rtl="0">
                        <a:spcBef>
                          <a:spcPts val="0"/>
                        </a:spcBef>
                        <a:buSzPct val="25000"/>
                        <a:buNone/>
                      </a:pPr>
                      <a:r>
                        <a:rPr lang="it-IT" sz="1400" b="0" u="none" strike="noStrike" cap="none" baseline="0" dirty="0">
                          <a:solidFill>
                            <a:srgbClr val="0C0C0C"/>
                          </a:solidFill>
                          <a:latin typeface="Calibri" pitchFamily="34" charset="0"/>
                          <a:ea typeface="Radley"/>
                          <a:cs typeface="Radley"/>
                          <a:sym typeface="Radley"/>
                        </a:rPr>
                        <a:t>Ruotare lo scambiatore del  primo alloggiamento  in modo che indichi Q , quello del secondo indichi C, quello del terzo indichi W.</a:t>
                      </a:r>
                    </a:p>
                  </a:txBody>
                  <a:tcPr marL="91450" marR="91450" marT="45725" marB="45725"/>
                </a:tc>
              </a:tr>
            </a:tbl>
          </a:graphicData>
        </a:graphic>
      </p:graphicFrame>
      <p:sp>
        <p:nvSpPr>
          <p:cNvPr id="265" name="Shape 265"/>
          <p:cNvSpPr txBox="1"/>
          <p:nvPr/>
        </p:nvSpPr>
        <p:spPr>
          <a:xfrm>
            <a:off x="373065" y="3933056"/>
            <a:ext cx="8303391" cy="20830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it-IT" sz="2000" b="0" i="0" u="none" strike="noStrike" cap="none" baseline="0" dirty="0" smtClean="0">
              <a:solidFill>
                <a:schemeClr val="lt1"/>
              </a:solidFill>
              <a:latin typeface="Calibri" pitchFamily="34" charset="0"/>
              <a:ea typeface="Radley"/>
              <a:cs typeface="Radley"/>
              <a:sym typeface="Radley"/>
            </a:endParaRPr>
          </a:p>
          <a:p>
            <a:pPr marL="0" marR="0" lvl="0" indent="0" algn="l" rtl="0">
              <a:spcBef>
                <a:spcPts val="0"/>
              </a:spcBef>
              <a:buSzPct val="25000"/>
              <a:buNone/>
            </a:pPr>
            <a:r>
              <a:rPr lang="it-IT" sz="2000" b="0" i="0" u="none" strike="noStrike" cap="none" baseline="0" dirty="0" smtClean="0">
                <a:solidFill>
                  <a:schemeClr val="tx1">
                    <a:lumMod val="85000"/>
                    <a:lumOff val="15000"/>
                  </a:schemeClr>
                </a:solidFill>
                <a:latin typeface="Calibri" pitchFamily="34" charset="0"/>
                <a:ea typeface="Radley"/>
                <a:cs typeface="Radley"/>
                <a:sym typeface="Radley"/>
              </a:rPr>
              <a:t>Stima </a:t>
            </a:r>
            <a:r>
              <a:rPr lang="it-IT" sz="2000" b="0" i="0" u="none" strike="noStrike" cap="none" baseline="0" dirty="0">
                <a:solidFill>
                  <a:schemeClr val="tx1">
                    <a:lumMod val="85000"/>
                    <a:lumOff val="15000"/>
                  </a:schemeClr>
                </a:solidFill>
                <a:latin typeface="Calibri" pitchFamily="34" charset="0"/>
                <a:ea typeface="Radley"/>
                <a:cs typeface="Radley"/>
                <a:sym typeface="Radley"/>
              </a:rPr>
              <a:t>di numero di chiavi impiegate da Enigma: </a:t>
            </a:r>
            <a:br>
              <a:rPr lang="it-IT" sz="2000" b="0" i="0" u="none" strike="noStrike" cap="none" baseline="0" dirty="0">
                <a:solidFill>
                  <a:schemeClr val="tx1">
                    <a:lumMod val="85000"/>
                    <a:lumOff val="15000"/>
                  </a:schemeClr>
                </a:solidFill>
                <a:latin typeface="Calibri" pitchFamily="34" charset="0"/>
                <a:ea typeface="Radley"/>
                <a:cs typeface="Radley"/>
                <a:sym typeface="Radley"/>
              </a:rPr>
            </a:br>
            <a:r>
              <a:rPr lang="it-IT" sz="2000" b="0" i="0" u="none" strike="noStrike" cap="none" baseline="0" dirty="0">
                <a:solidFill>
                  <a:schemeClr val="tx1">
                    <a:lumMod val="85000"/>
                    <a:lumOff val="15000"/>
                  </a:schemeClr>
                </a:solidFill>
                <a:latin typeface="Calibri" pitchFamily="34" charset="0"/>
                <a:ea typeface="Radley"/>
                <a:cs typeface="Radley"/>
                <a:sym typeface="Radley"/>
              </a:rPr>
              <a:t>dagli scambiatori  si  ottengono 26*26*26=17576 combinazioni di </a:t>
            </a:r>
            <a:r>
              <a:rPr lang="it-IT" sz="2000" b="0" i="0" u="none" strike="noStrike" cap="none" baseline="0" dirty="0" smtClean="0">
                <a:solidFill>
                  <a:schemeClr val="tx1">
                    <a:lumMod val="85000"/>
                    <a:lumOff val="15000"/>
                  </a:schemeClr>
                </a:solidFill>
                <a:latin typeface="Calibri" pitchFamily="34" charset="0"/>
                <a:ea typeface="Radley"/>
                <a:cs typeface="Radley"/>
                <a:sym typeface="Radley"/>
              </a:rPr>
              <a:t>orientamenti, dagli </a:t>
            </a:r>
            <a:r>
              <a:rPr lang="it-IT" sz="2000" b="0" i="0" u="none" strike="noStrike" cap="none" baseline="0" dirty="0">
                <a:solidFill>
                  <a:schemeClr val="tx1">
                    <a:lumMod val="85000"/>
                    <a:lumOff val="15000"/>
                  </a:schemeClr>
                </a:solidFill>
                <a:latin typeface="Calibri" pitchFamily="34" charset="0"/>
                <a:ea typeface="Radley"/>
                <a:cs typeface="Radley"/>
                <a:sym typeface="Radley"/>
              </a:rPr>
              <a:t>alloggiamenti dei rotori si  ricavano 6 posizioni </a:t>
            </a:r>
            <a:r>
              <a:rPr lang="it-IT" sz="2000" b="0" i="0" u="none" strike="noStrike" cap="none" baseline="0" dirty="0" smtClean="0">
                <a:solidFill>
                  <a:schemeClr val="tx1">
                    <a:lumMod val="85000"/>
                    <a:lumOff val="15000"/>
                  </a:schemeClr>
                </a:solidFill>
                <a:latin typeface="Calibri" pitchFamily="34" charset="0"/>
                <a:ea typeface="Radley"/>
                <a:cs typeface="Radley"/>
                <a:sym typeface="Radley"/>
              </a:rPr>
              <a:t>diverse, dal </a:t>
            </a:r>
            <a:r>
              <a:rPr lang="it-IT" sz="2000" b="0" i="0" u="none" strike="noStrike" cap="none" baseline="0" dirty="0">
                <a:solidFill>
                  <a:schemeClr val="tx1">
                    <a:lumMod val="85000"/>
                    <a:lumOff val="15000"/>
                  </a:schemeClr>
                </a:solidFill>
                <a:latin typeface="Calibri" pitchFamily="34" charset="0"/>
                <a:ea typeface="Radley"/>
                <a:cs typeface="Radley"/>
                <a:sym typeface="Radley"/>
              </a:rPr>
              <a:t>pannello a prese multiple : circa 100.391.791.500 </a:t>
            </a:r>
            <a:r>
              <a:rPr lang="it-IT" sz="2000" b="0" i="0" u="none" strike="noStrike" cap="none" baseline="0" dirty="0" smtClean="0">
                <a:solidFill>
                  <a:schemeClr val="tx1">
                    <a:lumMod val="85000"/>
                    <a:lumOff val="15000"/>
                  </a:schemeClr>
                </a:solidFill>
                <a:latin typeface="Calibri" pitchFamily="34" charset="0"/>
                <a:ea typeface="Radley"/>
                <a:cs typeface="Radley"/>
                <a:sym typeface="Radley"/>
              </a:rPr>
              <a:t>abbinamenti</a:t>
            </a:r>
            <a:r>
              <a:rPr lang="it-IT" sz="2000" dirty="0">
                <a:solidFill>
                  <a:schemeClr val="tx1">
                    <a:lumMod val="85000"/>
                    <a:lumOff val="15000"/>
                  </a:schemeClr>
                </a:solidFill>
                <a:latin typeface="Calibri" pitchFamily="34" charset="0"/>
                <a:ea typeface="Radley"/>
                <a:cs typeface="Radley"/>
                <a:sym typeface="Calibri"/>
              </a:rPr>
              <a:t>.</a:t>
            </a:r>
            <a:endParaRPr lang="it-IT" sz="2000" b="0" i="0" u="none" strike="noStrike" cap="none" baseline="0" dirty="0">
              <a:solidFill>
                <a:schemeClr val="tx1">
                  <a:lumMod val="85000"/>
                  <a:lumOff val="15000"/>
                </a:schemeClr>
              </a:solidFill>
              <a:latin typeface="Calibri" pitchFamily="34" charset="0"/>
              <a:ea typeface="Calibri"/>
              <a:cs typeface="Calibri"/>
              <a:sym typeface="Calibri"/>
            </a:endParaRPr>
          </a:p>
          <a:p>
            <a:pPr marL="0" marR="0" lvl="0" indent="0" algn="l" rtl="0">
              <a:spcBef>
                <a:spcPts val="0"/>
              </a:spcBef>
              <a:buSzPct val="25000"/>
              <a:buNone/>
            </a:pPr>
            <a:r>
              <a:rPr lang="it-IT" sz="2000" b="0" i="0" u="none" strike="noStrike" cap="none" baseline="0" dirty="0">
                <a:solidFill>
                  <a:schemeClr val="tx1">
                    <a:lumMod val="85000"/>
                    <a:lumOff val="15000"/>
                  </a:schemeClr>
                </a:solidFill>
                <a:latin typeface="Calibri" pitchFamily="34" charset="0"/>
                <a:ea typeface="Radley"/>
                <a:cs typeface="Radley"/>
                <a:sym typeface="Radley"/>
              </a:rPr>
              <a:t>Numero totale di chiavi </a:t>
            </a:r>
            <a:r>
              <a:rPr lang="it-IT" sz="2000" b="0" i="0" u="none" strike="noStrike" cap="none" baseline="0" dirty="0" smtClean="0">
                <a:solidFill>
                  <a:schemeClr val="tx1">
                    <a:lumMod val="85000"/>
                    <a:lumOff val="15000"/>
                  </a:schemeClr>
                </a:solidFill>
                <a:latin typeface="Calibri" pitchFamily="34" charset="0"/>
                <a:ea typeface="Radley"/>
                <a:cs typeface="Radley"/>
                <a:sym typeface="Radley"/>
              </a:rPr>
              <a:t>:</a:t>
            </a:r>
            <a:endParaRPr lang="it-IT" sz="2000" b="1" i="0" u="none" strike="noStrike" cap="none" baseline="0" dirty="0">
              <a:solidFill>
                <a:schemeClr val="tx1">
                  <a:lumMod val="85000"/>
                  <a:lumOff val="15000"/>
                </a:schemeClr>
              </a:solidFill>
              <a:latin typeface="Calibri" pitchFamily="34" charset="0"/>
              <a:ea typeface="Radley"/>
              <a:cs typeface="Radley"/>
              <a:sym typeface="Radley"/>
            </a:endParaRPr>
          </a:p>
        </p:txBody>
      </p:sp>
      <p:sp>
        <p:nvSpPr>
          <p:cNvPr id="7" name="CasellaDiTesto 6"/>
          <p:cNvSpPr txBox="1"/>
          <p:nvPr/>
        </p:nvSpPr>
        <p:spPr>
          <a:xfrm>
            <a:off x="467544" y="5949280"/>
            <a:ext cx="8136904"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sz="2400" b="1" dirty="0" smtClean="0">
                <a:solidFill>
                  <a:schemeClr val="bg1"/>
                </a:solidFill>
                <a:effectLst>
                  <a:outerShdw blurRad="38100" dist="38100" dir="2700000" algn="tl">
                    <a:srgbClr val="000000">
                      <a:alpha val="43137"/>
                    </a:srgbClr>
                  </a:outerShdw>
                </a:effectLst>
                <a:latin typeface="Calibri" pitchFamily="34" charset="0"/>
                <a:ea typeface="Radley"/>
                <a:cs typeface="Radley"/>
                <a:sym typeface="Radley"/>
              </a:rPr>
              <a:t>17576*6*100.391.791.500=10 milioni di miliardi</a:t>
            </a:r>
            <a:endParaRPr lang="it-IT" sz="2400" dirty="0">
              <a:solidFill>
                <a:schemeClr val="bg1"/>
              </a:solidFill>
              <a:effectLst>
                <a:outerShdw blurRad="38100" dist="38100" dir="2700000" algn="tl">
                  <a:srgbClr val="000000">
                    <a:alpha val="43137"/>
                  </a:srgbClr>
                </a:outerShdw>
              </a:effectLst>
            </a:endParaRPr>
          </a:p>
        </p:txBody>
      </p:sp>
      <p:sp>
        <p:nvSpPr>
          <p:cNvPr id="8" name="Stella a 5 punte 7"/>
          <p:cNvSpPr/>
          <p:nvPr/>
        </p:nvSpPr>
        <p:spPr>
          <a:xfrm rot="20685930">
            <a:off x="7691665" y="5335256"/>
            <a:ext cx="288032" cy="216024"/>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rot="2193764">
            <a:off x="8149055" y="5585950"/>
            <a:ext cx="262707" cy="250170"/>
          </a:xfrm>
          <a:prstGeom prst="star5">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5 punte 9"/>
          <p:cNvSpPr/>
          <p:nvPr/>
        </p:nvSpPr>
        <p:spPr>
          <a:xfrm>
            <a:off x="8172400" y="5949280"/>
            <a:ext cx="343272" cy="343272"/>
          </a:xfrm>
          <a:prstGeom prst="star5">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tella a 5 punte 10"/>
          <p:cNvSpPr/>
          <p:nvPr/>
        </p:nvSpPr>
        <p:spPr>
          <a:xfrm>
            <a:off x="7020272" y="5661248"/>
            <a:ext cx="360040" cy="288032"/>
          </a:xfrm>
          <a:prstGeom prst="star5">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5 punte 11"/>
          <p:cNvSpPr/>
          <p:nvPr/>
        </p:nvSpPr>
        <p:spPr>
          <a:xfrm rot="1805032">
            <a:off x="7631079" y="5790897"/>
            <a:ext cx="288032" cy="216024"/>
          </a:xfrm>
          <a:prstGeom prst="star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tella a 5 punte 12"/>
          <p:cNvSpPr/>
          <p:nvPr/>
        </p:nvSpPr>
        <p:spPr>
          <a:xfrm>
            <a:off x="8316416" y="5301208"/>
            <a:ext cx="288032" cy="216024"/>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3568" y="1772816"/>
            <a:ext cx="7776864" cy="1656184"/>
          </a:xfrm>
          <a:prstGeom prst="rect">
            <a:avLst/>
          </a:prstGeom>
          <a:noFill/>
          <a:ln>
            <a:noFill/>
          </a:ln>
        </p:spPr>
        <p:txBody>
          <a:bodyPr lIns="91425" tIns="45700" rIns="91425" bIns="45700" anchor="t" anchorCtr="0">
            <a:noAutofit/>
          </a:bodyPr>
          <a:lstStyle/>
          <a:p>
            <a:pPr marL="0" marR="0" lvl="0" indent="0" rtl="0">
              <a:lnSpc>
                <a:spcPct val="80000"/>
              </a:lnSpc>
              <a:spcBef>
                <a:spcPts val="0"/>
              </a:spcBef>
              <a:buClr>
                <a:schemeClr val="lt1"/>
              </a:buClr>
              <a:buSzPct val="25000"/>
              <a:buFont typeface="Arial"/>
              <a:buNone/>
            </a:pPr>
            <a:r>
              <a:rPr lang="it-IT" sz="2200" i="0" u="none" strike="noStrike" cap="none" baseline="0" dirty="0" smtClean="0">
                <a:solidFill>
                  <a:schemeClr val="tx1">
                    <a:lumMod val="50000"/>
                    <a:lumOff val="50000"/>
                  </a:schemeClr>
                </a:solidFill>
                <a:latin typeface="Calibri" pitchFamily="34" charset="0"/>
                <a:ea typeface="Radley"/>
                <a:cs typeface="Radley"/>
                <a:sym typeface="Radley"/>
              </a:rPr>
              <a:t>	</a:t>
            </a:r>
          </a:p>
          <a:p>
            <a:pPr marL="0" marR="0" lvl="0" indent="0" rtl="0">
              <a:lnSpc>
                <a:spcPct val="80000"/>
              </a:lnSpc>
              <a:spcBef>
                <a:spcPts val="0"/>
              </a:spcBef>
              <a:buClr>
                <a:schemeClr val="lt1"/>
              </a:buClr>
              <a:buSzPct val="25000"/>
              <a:buFont typeface="Arial"/>
              <a:buNone/>
            </a:pPr>
            <a:r>
              <a:rPr lang="it-IT" sz="2200" dirty="0" smtClean="0">
                <a:solidFill>
                  <a:schemeClr val="tx1">
                    <a:lumMod val="50000"/>
                    <a:lumOff val="50000"/>
                  </a:schemeClr>
                </a:solidFill>
                <a:latin typeface="Calibri" pitchFamily="34" charset="0"/>
                <a:ea typeface="Radley"/>
                <a:cs typeface="Radley"/>
                <a:sym typeface="Radley"/>
              </a:rPr>
              <a:t>	</a:t>
            </a:r>
            <a:r>
              <a:rPr lang="it-IT" sz="2200" i="0" u="none" strike="noStrike" cap="none" baseline="0" dirty="0" smtClean="0">
                <a:solidFill>
                  <a:schemeClr val="tx1">
                    <a:lumMod val="85000"/>
                    <a:lumOff val="15000"/>
                  </a:schemeClr>
                </a:solidFill>
                <a:latin typeface="Calibri" pitchFamily="34" charset="0"/>
                <a:ea typeface="Radley"/>
                <a:cs typeface="Radley"/>
                <a:sym typeface="Radley"/>
              </a:rPr>
              <a:t>Bisogna </a:t>
            </a:r>
            <a:r>
              <a:rPr lang="it-IT" sz="2200" i="0" u="none" strike="noStrike" cap="none" baseline="0" dirty="0">
                <a:solidFill>
                  <a:schemeClr val="tx1">
                    <a:lumMod val="85000"/>
                    <a:lumOff val="15000"/>
                  </a:schemeClr>
                </a:solidFill>
                <a:latin typeface="Calibri" pitchFamily="34" charset="0"/>
                <a:ea typeface="Radley"/>
                <a:cs typeface="Radley"/>
                <a:sym typeface="Radley"/>
              </a:rPr>
              <a:t>scegliere un metodo per </a:t>
            </a:r>
            <a:r>
              <a:rPr lang="it-IT" sz="2200" dirty="0">
                <a:solidFill>
                  <a:schemeClr val="tx1">
                    <a:lumMod val="85000"/>
                    <a:lumOff val="15000"/>
                  </a:schemeClr>
                </a:solidFill>
                <a:latin typeface="Calibri" pitchFamily="34" charset="0"/>
                <a:ea typeface="Radley"/>
                <a:cs typeface="Radley"/>
                <a:sym typeface="Radley"/>
              </a:rPr>
              <a:t>“nascondere” il messaggio, in modo </a:t>
            </a:r>
            <a:r>
              <a:rPr lang="it-IT" sz="2200" dirty="0" smtClean="0">
                <a:solidFill>
                  <a:schemeClr val="tx1">
                    <a:lumMod val="85000"/>
                    <a:lumOff val="15000"/>
                  </a:schemeClr>
                </a:solidFill>
                <a:latin typeface="Calibri" pitchFamily="34" charset="0"/>
                <a:ea typeface="Radley"/>
                <a:cs typeface="Radley"/>
                <a:sym typeface="Radley"/>
              </a:rPr>
              <a:t>che solo </a:t>
            </a:r>
            <a:r>
              <a:rPr lang="it-IT" sz="2200" dirty="0">
                <a:solidFill>
                  <a:schemeClr val="tx1">
                    <a:lumMod val="85000"/>
                    <a:lumOff val="15000"/>
                  </a:schemeClr>
                </a:solidFill>
                <a:latin typeface="Calibri" pitchFamily="34" charset="0"/>
                <a:ea typeface="Radley"/>
                <a:cs typeface="Radley"/>
                <a:sym typeface="Radley"/>
              </a:rPr>
              <a:t>voi e il </a:t>
            </a:r>
            <a:r>
              <a:rPr lang="it-IT" sz="2200" i="0" u="none" strike="noStrike" cap="none" baseline="0" dirty="0">
                <a:solidFill>
                  <a:schemeClr val="tx1">
                    <a:lumMod val="85000"/>
                    <a:lumOff val="15000"/>
                  </a:schemeClr>
                </a:solidFill>
                <a:latin typeface="Calibri" pitchFamily="34" charset="0"/>
                <a:ea typeface="Radley"/>
                <a:cs typeface="Radley"/>
                <a:sym typeface="Radley"/>
              </a:rPr>
              <a:t>destinatario possiate </a:t>
            </a:r>
            <a:r>
              <a:rPr lang="it-IT" sz="2200" i="0" u="none" strike="noStrike" cap="none" baseline="0" dirty="0" smtClean="0">
                <a:solidFill>
                  <a:schemeClr val="tx1">
                    <a:lumMod val="85000"/>
                    <a:lumOff val="15000"/>
                  </a:schemeClr>
                </a:solidFill>
                <a:latin typeface="Calibri" pitchFamily="34" charset="0"/>
                <a:ea typeface="Radley"/>
                <a:cs typeface="Radley"/>
                <a:sym typeface="Radley"/>
              </a:rPr>
              <a:t>accedervi.</a:t>
            </a:r>
            <a:r>
              <a:rPr lang="it-IT" sz="2200" i="0" u="none" strike="noStrike" cap="none" dirty="0" smtClean="0">
                <a:solidFill>
                  <a:schemeClr val="tx1">
                    <a:lumMod val="85000"/>
                    <a:lumOff val="15000"/>
                  </a:schemeClr>
                </a:solidFill>
                <a:latin typeface="Calibri" pitchFamily="34" charset="0"/>
                <a:ea typeface="Radley"/>
                <a:cs typeface="Radley"/>
                <a:sym typeface="Radley"/>
              </a:rPr>
              <a:t> </a:t>
            </a:r>
            <a:r>
              <a:rPr lang="it-IT" sz="2200" i="0" u="none" strike="noStrike" cap="none" baseline="0" dirty="0" smtClean="0">
                <a:solidFill>
                  <a:schemeClr val="tx1">
                    <a:lumMod val="85000"/>
                    <a:lumOff val="15000"/>
                  </a:schemeClr>
                </a:solidFill>
                <a:latin typeface="Calibri" pitchFamily="34" charset="0"/>
                <a:ea typeface="Radley"/>
                <a:cs typeface="Radley"/>
                <a:sym typeface="Radley"/>
              </a:rPr>
              <a:t>A </a:t>
            </a:r>
            <a:r>
              <a:rPr lang="it-IT" sz="2200" dirty="0" smtClean="0">
                <a:solidFill>
                  <a:schemeClr val="tx1">
                    <a:lumMod val="85000"/>
                    <a:lumOff val="15000"/>
                  </a:schemeClr>
                </a:solidFill>
                <a:latin typeface="Calibri" pitchFamily="34" charset="0"/>
                <a:ea typeface="Radley"/>
                <a:cs typeface="Radley"/>
                <a:sym typeface="Radley"/>
              </a:rPr>
              <a:t>un </a:t>
            </a:r>
            <a:r>
              <a:rPr lang="it-IT" sz="2200" dirty="0">
                <a:solidFill>
                  <a:schemeClr val="tx1">
                    <a:lumMod val="85000"/>
                    <a:lumOff val="15000"/>
                  </a:schemeClr>
                </a:solidFill>
                <a:latin typeface="Calibri" pitchFamily="34" charset="0"/>
                <a:ea typeface="Radley"/>
                <a:cs typeface="Radley"/>
                <a:sym typeface="Radley"/>
              </a:rPr>
              <a:t>nemico che vi intercetta, il vostro messaggio deve apparire </a:t>
            </a:r>
            <a:r>
              <a:rPr lang="it-IT" sz="2200" dirty="0" smtClean="0">
                <a:solidFill>
                  <a:schemeClr val="tx1">
                    <a:lumMod val="85000"/>
                    <a:lumOff val="15000"/>
                  </a:schemeClr>
                </a:solidFill>
                <a:latin typeface="Calibri" pitchFamily="34" charset="0"/>
                <a:ea typeface="Radley"/>
                <a:cs typeface="Radley"/>
                <a:sym typeface="Radley"/>
              </a:rPr>
              <a:t>incomprensibile: i</a:t>
            </a:r>
            <a:r>
              <a:rPr lang="it-IT" sz="2200" i="0" u="none" strike="noStrike" cap="none" baseline="0" dirty="0" smtClean="0">
                <a:solidFill>
                  <a:schemeClr val="tx1">
                    <a:lumMod val="85000"/>
                    <a:lumOff val="15000"/>
                  </a:schemeClr>
                </a:solidFill>
                <a:latin typeface="Calibri" pitchFamily="34" charset="0"/>
                <a:ea typeface="Radley"/>
                <a:cs typeface="Radley"/>
                <a:sym typeface="Radley"/>
              </a:rPr>
              <a:t>l </a:t>
            </a:r>
            <a:r>
              <a:rPr lang="it-IT" sz="2200" i="0" u="none" strike="noStrike" cap="none" baseline="0" dirty="0">
                <a:solidFill>
                  <a:schemeClr val="tx1">
                    <a:lumMod val="85000"/>
                    <a:lumOff val="15000"/>
                  </a:schemeClr>
                </a:solidFill>
                <a:latin typeface="Calibri" pitchFamily="34" charset="0"/>
                <a:ea typeface="Radley"/>
                <a:cs typeface="Radley"/>
                <a:sym typeface="Radley"/>
              </a:rPr>
              <a:t>metodo </a:t>
            </a:r>
            <a:r>
              <a:rPr lang="it-IT" sz="2200" dirty="0">
                <a:solidFill>
                  <a:schemeClr val="tx1">
                    <a:lumMod val="85000"/>
                    <a:lumOff val="15000"/>
                  </a:schemeClr>
                </a:solidFill>
                <a:latin typeface="Calibri" pitchFamily="34" charset="0"/>
                <a:ea typeface="Radley"/>
                <a:cs typeface="Radley"/>
                <a:sym typeface="Radley"/>
              </a:rPr>
              <a:t>con cui “nasconderete” il vostro testo </a:t>
            </a:r>
            <a:r>
              <a:rPr lang="it-IT" sz="2200" i="0" u="none" strike="noStrike" cap="none" baseline="0" dirty="0">
                <a:solidFill>
                  <a:schemeClr val="tx1">
                    <a:lumMod val="85000"/>
                    <a:lumOff val="15000"/>
                  </a:schemeClr>
                </a:solidFill>
                <a:latin typeface="Calibri" pitchFamily="34" charset="0"/>
                <a:ea typeface="Radley"/>
                <a:cs typeface="Radley"/>
                <a:sym typeface="Radley"/>
              </a:rPr>
              <a:t>prende il nome di </a:t>
            </a:r>
            <a:r>
              <a:rPr lang="it-IT" sz="2200" b="1" dirty="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algoritmo di crittazione</a:t>
            </a:r>
            <a:r>
              <a:rPr lang="it-IT" sz="2200" i="0" strike="noStrike" cap="none" baseline="0" dirty="0">
                <a:solidFill>
                  <a:schemeClr val="tx1">
                    <a:lumMod val="50000"/>
                    <a:lumOff val="50000"/>
                  </a:schemeClr>
                </a:solidFill>
                <a:latin typeface="Calibri" pitchFamily="34" charset="0"/>
                <a:ea typeface="Radley"/>
                <a:cs typeface="Radley"/>
                <a:sym typeface="Radley"/>
              </a:rPr>
              <a:t>. </a:t>
            </a:r>
            <a:endParaRPr sz="2200" dirty="0">
              <a:solidFill>
                <a:schemeClr val="tx1">
                  <a:lumMod val="50000"/>
                  <a:lumOff val="50000"/>
                </a:schemeClr>
              </a:solidFill>
              <a:latin typeface="Calibri" pitchFamily="34" charset="0"/>
              <a:ea typeface="Radley"/>
              <a:cs typeface="Radley"/>
              <a:sym typeface="Radley"/>
            </a:endParaRPr>
          </a:p>
        </p:txBody>
      </p:sp>
      <p:sp>
        <p:nvSpPr>
          <p:cNvPr id="4" name="Shape 90"/>
          <p:cNvSpPr txBox="1">
            <a:spLocks/>
          </p:cNvSpPr>
          <p:nvPr/>
        </p:nvSpPr>
        <p:spPr>
          <a:xfrm>
            <a:off x="1835696" y="3933056"/>
            <a:ext cx="5328592" cy="3096344"/>
          </a:xfrm>
          <a:prstGeom prst="rect">
            <a:avLst/>
          </a:prstGeom>
          <a:noFill/>
          <a:ln>
            <a:noFill/>
          </a:ln>
        </p:spPr>
        <p:txBody>
          <a:bodyPr lIns="91425" tIns="45700" rIns="91425" bIns="45700" anchor="t" anchorCtr="0">
            <a:noAutofit/>
          </a:bodyPr>
          <a:lstStyle/>
          <a:p>
            <a:pPr marR="0" lvl="0" algn="l" defTabSz="914400" rtl="0" eaLnBrk="1" fontAlgn="auto" latinLnBrk="0" hangingPunct="1">
              <a:lnSpc>
                <a:spcPct val="80000"/>
              </a:lnSpc>
              <a:spcBef>
                <a:spcPts val="540"/>
              </a:spcBef>
              <a:spcAft>
                <a:spcPts val="0"/>
              </a:spcAft>
              <a:buClr>
                <a:schemeClr val="lt1"/>
              </a:buClr>
              <a:buSzPct val="25000"/>
              <a:buFont typeface="Arial"/>
              <a:buNone/>
              <a:tabLst/>
              <a:defRPr/>
            </a:pP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Il messaggio che ne risulta si chiama </a:t>
            </a: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crittogramma</a:t>
            </a:r>
            <a:r>
              <a:rPr lang="it-IT" sz="2200" dirty="0" smtClean="0">
                <a:solidFill>
                  <a:schemeClr val="tx1">
                    <a:lumMod val="85000"/>
                    <a:lumOff val="15000"/>
                  </a:schemeClr>
                </a:solidFill>
                <a:latin typeface="Calibri" pitchFamily="34" charset="0"/>
                <a:ea typeface="Radley"/>
                <a:cs typeface="Radley"/>
                <a:sym typeface="Radley"/>
              </a:rPr>
              <a:t>:  v</a:t>
            </a:r>
            <a:r>
              <a:rPr kumimoji="0" lang="it-IT" sz="2200" b="0" i="0" u="none" strike="noStrike" kern="0" cap="none" spc="0" normalizeH="0" baseline="0" noProof="0" dirty="0" err="1" smtClean="0">
                <a:ln>
                  <a:noFill/>
                </a:ln>
                <a:solidFill>
                  <a:schemeClr val="tx1">
                    <a:lumMod val="85000"/>
                    <a:lumOff val="15000"/>
                  </a:schemeClr>
                </a:solidFill>
                <a:effectLst/>
                <a:uLnTx/>
                <a:uFillTx/>
                <a:latin typeface="Calibri" pitchFamily="34" charset="0"/>
                <a:ea typeface="Radley"/>
                <a:cs typeface="Radley"/>
                <a:sym typeface="Radley"/>
              </a:rPr>
              <a:t>oi</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 e il destinatario condividerete poi una </a:t>
            </a: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chiave</a:t>
            </a:r>
            <a:r>
              <a:rPr lang="it-IT" sz="2200" dirty="0" smtClean="0">
                <a:solidFill>
                  <a:schemeClr val="tx1">
                    <a:lumMod val="50000"/>
                    <a:lumOff val="50000"/>
                  </a:schemeClr>
                </a:solidFill>
                <a:latin typeface="Calibri" pitchFamily="34" charset="0"/>
                <a:ea typeface="Radley"/>
                <a:cs typeface="Radley"/>
                <a:sym typeface="Radley"/>
              </a:rPr>
              <a:t> </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che</a:t>
            </a:r>
            <a:r>
              <a:rPr kumimoji="0" lang="it-IT" sz="2200" b="0" i="0" u="none" strike="noStrike" kern="0" cap="none" spc="0" normalizeH="0" baseline="0" noProof="0" dirty="0" smtClean="0">
                <a:ln>
                  <a:noFill/>
                </a:ln>
                <a:solidFill>
                  <a:schemeClr val="tx1">
                    <a:lumMod val="50000"/>
                    <a:lumOff val="50000"/>
                  </a:schemeClr>
                </a:solidFill>
                <a:effectLst/>
                <a:uLnTx/>
                <a:uFillTx/>
                <a:latin typeface="Calibri" pitchFamily="34" charset="0"/>
                <a:ea typeface="Radley"/>
                <a:cs typeface="Radley"/>
                <a:sym typeface="Radley"/>
              </a:rPr>
              <a:t> </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permetterà ad entrambi di “aprire” il crittogramma e leggere il messaggio. Questo tipo di crittografia dove mittente e destinatario usano la stessa chiave viene detta </a:t>
            </a:r>
            <a:r>
              <a:rPr lang="it-IT" sz="2200" b="1" dirty="0" smtClean="0">
                <a:solidFill>
                  <a:schemeClr val="accent6"/>
                </a:solidFill>
                <a:effectLst>
                  <a:outerShdw blurRad="38100" dist="38100" dir="2700000" algn="tl">
                    <a:srgbClr val="000000">
                      <a:alpha val="43137"/>
                    </a:srgbClr>
                  </a:outerShdw>
                </a:effectLst>
                <a:latin typeface="Calibri" pitchFamily="34" charset="0"/>
                <a:ea typeface="Radley"/>
                <a:cs typeface="Radley"/>
                <a:sym typeface="Radley"/>
              </a:rPr>
              <a:t>simmetrica</a:t>
            </a:r>
            <a:r>
              <a:rPr kumimoji="0" lang="it-IT" sz="2200" b="0" i="0" u="none" strike="noStrike" kern="0" cap="none" spc="0" normalizeH="0" baseline="0" noProof="0" dirty="0" smtClean="0">
                <a:ln>
                  <a:noFill/>
                </a:ln>
                <a:solidFill>
                  <a:schemeClr val="tx1">
                    <a:lumMod val="50000"/>
                    <a:lumOff val="50000"/>
                  </a:schemeClr>
                </a:solidFill>
                <a:effectLst/>
                <a:uLnTx/>
                <a:uFillTx/>
                <a:latin typeface="Calibri" pitchFamily="34" charset="0"/>
                <a:ea typeface="Radley"/>
                <a:cs typeface="Radley"/>
                <a:sym typeface="Radley"/>
              </a:rPr>
              <a:t>. </a:t>
            </a:r>
          </a:p>
          <a:p>
            <a:pPr marL="342900" marR="0" lvl="0" indent="-342900" algn="just" defTabSz="914400" rtl="0" eaLnBrk="1" fontAlgn="auto" latinLnBrk="0" hangingPunct="1">
              <a:lnSpc>
                <a:spcPct val="80000"/>
              </a:lnSpc>
              <a:spcBef>
                <a:spcPts val="540"/>
              </a:spcBef>
              <a:spcAft>
                <a:spcPts val="0"/>
              </a:spcAft>
              <a:buClr>
                <a:schemeClr val="lt1"/>
              </a:buClr>
              <a:buSzPct val="25000"/>
              <a:buFont typeface="Arial"/>
              <a:buNone/>
              <a:tabLst/>
              <a:defRPr/>
            </a:pPr>
            <a:r>
              <a:rPr kumimoji="0" lang="it-IT" sz="2200" b="0" i="0" u="none" strike="noStrike" kern="0" cap="none" spc="0" normalizeH="0" baseline="0" noProof="0" dirty="0" smtClean="0">
                <a:ln>
                  <a:noFill/>
                </a:ln>
                <a:solidFill>
                  <a:schemeClr val="tx1">
                    <a:lumMod val="50000"/>
                    <a:lumOff val="50000"/>
                  </a:schemeClr>
                </a:solidFill>
                <a:effectLst/>
                <a:uLnTx/>
                <a:uFillTx/>
                <a:latin typeface="Calibri" pitchFamily="34" charset="0"/>
                <a:ea typeface="Radley"/>
                <a:cs typeface="Radley"/>
                <a:sym typeface="Radley"/>
              </a:rPr>
              <a:t>	</a:t>
            </a:r>
            <a:endParaRPr kumimoji="0" lang="it-IT" sz="2200" b="0" i="0" u="none" strike="noStrike" kern="0" cap="none" spc="0" normalizeH="0" baseline="0" noProof="0" dirty="0">
              <a:ln>
                <a:noFill/>
              </a:ln>
              <a:solidFill>
                <a:schemeClr val="tx1">
                  <a:lumMod val="50000"/>
                  <a:lumOff val="50000"/>
                </a:schemeClr>
              </a:solidFill>
              <a:effectLst/>
              <a:uLnTx/>
              <a:uFillTx/>
              <a:latin typeface="Calibri" pitchFamily="34" charset="0"/>
              <a:ea typeface="Radley"/>
              <a:cs typeface="Radley"/>
              <a:sym typeface="Radley"/>
            </a:endParaRPr>
          </a:p>
        </p:txBody>
      </p:sp>
      <p:sp>
        <p:nvSpPr>
          <p:cNvPr id="8" name="Titolo 1"/>
          <p:cNvSpPr>
            <a:spLocks noGrp="1"/>
          </p:cNvSpPr>
          <p:nvPr>
            <p:ph type="title"/>
          </p:nvPr>
        </p:nvSpPr>
        <p:spPr>
          <a:xfrm>
            <a:off x="683568" y="260648"/>
            <a:ext cx="6840760" cy="1354163"/>
          </a:xfrm>
          <a:gradFill flip="none" rotWithShape="1">
            <a:gsLst>
              <a:gs pos="0">
                <a:srgbClr val="5A9DEB"/>
              </a:gs>
              <a:gs pos="100000">
                <a:srgbClr val="00285A"/>
              </a:gs>
            </a:gsLst>
            <a:path path="circle">
              <a:fillToRect l="50000" t="50000" r="50000" b="50000"/>
            </a:path>
            <a:tileRect/>
          </a:gradFill>
          <a:effectLst>
            <a:innerShdw blurRad="63500" dist="50800" dir="8100000">
              <a:schemeClr val="bg1">
                <a:lumMod val="65000"/>
                <a:alpha val="50000"/>
              </a:schemeClr>
            </a:innerShdw>
          </a:effectLst>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lstStyle/>
          <a:p>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COSA FARE?</a:t>
            </a:r>
            <a:endParaRPr lang="it-I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5" name="Segnaposto numero diapositiva 1"/>
          <p:cNvSpPr>
            <a:spLocks noGrp="1"/>
          </p:cNvSpPr>
          <p:nvPr>
            <p:ph type="sldNum" idx="12"/>
          </p:nvPr>
        </p:nvSpPr>
        <p:spPr>
          <a:xfrm>
            <a:off x="6804248" y="6237312"/>
            <a:ext cx="2133599" cy="365125"/>
          </a:xfrm>
        </p:spPr>
        <p:txBody>
          <a:bodyPr/>
          <a:lstStyle/>
          <a:p>
            <a:pPr>
              <a:buSzPct val="25000"/>
            </a:pPr>
            <a:fld id="{00000000-1234-1234-1234-123412341234}" type="slidenum">
              <a:rPr lang="it-IT" sz="1800" smtClean="0">
                <a:solidFill>
                  <a:schemeClr val="tx2">
                    <a:lumMod val="10000"/>
                  </a:schemeClr>
                </a:solidFill>
                <a:latin typeface="Baskerville Old Face" panose="02020602080505020303" pitchFamily="18" charset="0"/>
              </a:rPr>
              <a:pPr>
                <a:buSzPct val="25000"/>
              </a:pPr>
              <a:t>3</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8" name="Segnaposto testo 7"/>
          <p:cNvSpPr>
            <a:spLocks noGrp="1"/>
          </p:cNvSpPr>
          <p:nvPr>
            <p:ph type="body" idx="1"/>
          </p:nvPr>
        </p:nvSpPr>
        <p:spPr>
          <a:xfrm>
            <a:off x="457200" y="2276872"/>
            <a:ext cx="8229600" cy="2592288"/>
          </a:xfrm>
        </p:spPr>
        <p:txBody>
          <a:bodyPr/>
          <a:lstStyle/>
          <a:p>
            <a:pPr algn="ctr">
              <a:buNone/>
            </a:pPr>
            <a:r>
              <a:rPr lang="it-IT" sz="9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Calibri" pitchFamily="34" charset="0"/>
              </a:rPr>
              <a:t>Grazie </a:t>
            </a:r>
            <a:r>
              <a:rPr lang="it-IT" sz="9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Calibri" pitchFamily="34" charset="0"/>
                <a:sym typeface="Wingdings" pitchFamily="2" charset="2"/>
              </a:rPr>
              <a:t></a:t>
            </a:r>
            <a:endParaRPr lang="it-IT" sz="9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57200" y="620690"/>
            <a:ext cx="5410944" cy="54005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it-IT" sz="24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Per </a:t>
            </a:r>
            <a:r>
              <a:rPr lang="it-IT" sz="2200" dirty="0">
                <a:solidFill>
                  <a:schemeClr val="tx1">
                    <a:lumMod val="85000"/>
                    <a:lumOff val="15000"/>
                  </a:schemeClr>
                </a:solidFill>
                <a:latin typeface="Calibri" pitchFamily="34" charset="0"/>
                <a:ea typeface="Radley"/>
                <a:cs typeface="Radley"/>
                <a:sym typeface="Radley"/>
              </a:rPr>
              <a:t>nascondere le </a:t>
            </a:r>
            <a:r>
              <a:rPr lang="it-IT" sz="2200" dirty="0" smtClean="0">
                <a:solidFill>
                  <a:schemeClr val="tx1">
                    <a:lumMod val="85000"/>
                    <a:lumOff val="15000"/>
                  </a:schemeClr>
                </a:solidFill>
                <a:latin typeface="Calibri" pitchFamily="34" charset="0"/>
                <a:ea typeface="Radley"/>
                <a:cs typeface="Radley"/>
                <a:sym typeface="Radley"/>
              </a:rPr>
              <a:t>informazioni, si possono usare </a:t>
            </a:r>
            <a:r>
              <a:rPr lang="it-IT" sz="2200" dirty="0">
                <a:solidFill>
                  <a:schemeClr val="tx1">
                    <a:lumMod val="85000"/>
                    <a:lumOff val="15000"/>
                  </a:schemeClr>
                </a:solidFill>
                <a:latin typeface="Calibri" pitchFamily="34" charset="0"/>
                <a:ea typeface="Radley"/>
                <a:cs typeface="Radley"/>
                <a:sym typeface="Radley"/>
              </a:rPr>
              <a:t>due schemi principali: </a:t>
            </a:r>
            <a:endParaRPr lang="it-IT" sz="2200" dirty="0" smtClean="0">
              <a:solidFill>
                <a:schemeClr val="tx1">
                  <a:lumMod val="85000"/>
                  <a:lumOff val="15000"/>
                </a:schemeClr>
              </a:solidFill>
              <a:latin typeface="Calibri" pitchFamily="34" charset="0"/>
              <a:ea typeface="Radley"/>
              <a:cs typeface="Radley"/>
              <a:sym typeface="Radley"/>
            </a:endParaRPr>
          </a:p>
          <a:p>
            <a:pPr marL="0" marR="0" lvl="0" indent="0" algn="l" rtl="0">
              <a:lnSpc>
                <a:spcPct val="90000"/>
              </a:lnSpc>
              <a:spcBef>
                <a:spcPts val="0"/>
              </a:spcBef>
              <a:buClr>
                <a:schemeClr val="lt1"/>
              </a:buClr>
              <a:buSzPct val="25000"/>
              <a:buFont typeface="Arial"/>
              <a:buNone/>
            </a:pPr>
            <a:endParaRPr lang="it-IT" sz="2200" i="0" u="none" strike="noStrike" baseline="0" dirty="0">
              <a:solidFill>
                <a:schemeClr val="tx1"/>
              </a:solidFill>
              <a:latin typeface="Calibri" pitchFamily="34" charset="0"/>
              <a:ea typeface="Radley"/>
              <a:cs typeface="Radley"/>
              <a:sym typeface="Radley"/>
            </a:endParaRPr>
          </a:p>
          <a:p>
            <a:pPr marL="342900" marR="0" lvl="0" indent="-342900" algn="l" rtl="0">
              <a:lnSpc>
                <a:spcPct val="90000"/>
              </a:lnSpc>
              <a:spcBef>
                <a:spcPts val="590"/>
              </a:spcBef>
              <a:buClr>
                <a:schemeClr val="lt1"/>
              </a:buClr>
              <a:buSzPct val="98333"/>
              <a:buNone/>
            </a:pPr>
            <a:r>
              <a:rPr lang="it-IT" sz="2200" b="1" i="0" strike="noStrike" baseline="0" dirty="0" smtClean="0">
                <a:ln w="12700" cmpd="sng">
                  <a:noFill/>
                  <a:prstDash val="solid"/>
                </a:ln>
                <a:solidFill>
                  <a:srgbClr val="C00000"/>
                </a:solidFill>
                <a:effectLst>
                  <a:outerShdw blurRad="63500" dir="3600000" algn="tl" rotWithShape="0">
                    <a:srgbClr val="000000">
                      <a:alpha val="70000"/>
                    </a:srgbClr>
                  </a:outerShdw>
                </a:effectLst>
                <a:latin typeface="Calibri" pitchFamily="34" charset="0"/>
                <a:ea typeface="Radley"/>
                <a:cs typeface="Radley"/>
                <a:sym typeface="Radley"/>
              </a:rPr>
              <a:t>*</a:t>
            </a:r>
            <a:r>
              <a:rPr lang="it-IT" sz="2200" b="1" dirty="0" smtClean="0">
                <a:ln w="12700" cmpd="sng">
                  <a:noFill/>
                  <a:prstDash val="solid"/>
                </a:ln>
                <a:solidFill>
                  <a:srgbClr val="C00000"/>
                </a:solidFill>
                <a:effectLst>
                  <a:outerShdw blurRad="63500" dir="3600000" algn="tl" rotWithShape="0">
                    <a:srgbClr val="000000">
                      <a:alpha val="70000"/>
                    </a:srgbClr>
                  </a:outerShdw>
                </a:effectLst>
                <a:latin typeface="Calibri" pitchFamily="34" charset="0"/>
                <a:ea typeface="Radley"/>
                <a:cs typeface="Radley"/>
                <a:sym typeface="Radley"/>
              </a:rPr>
              <a:t>	Ci</a:t>
            </a:r>
            <a:r>
              <a:rPr lang="it-IT" sz="2200" b="1" i="0" strike="noStrike" baseline="0" dirty="0" smtClean="0">
                <a:ln w="12700" cmpd="sng">
                  <a:noFill/>
                  <a:prstDash val="solid"/>
                </a:ln>
                <a:solidFill>
                  <a:srgbClr val="C00000"/>
                </a:solidFill>
                <a:effectLst>
                  <a:outerShdw blurRad="63500" dir="3600000" algn="tl" rotWithShape="0">
                    <a:srgbClr val="000000">
                      <a:alpha val="70000"/>
                    </a:srgbClr>
                  </a:outerShdw>
                </a:effectLst>
                <a:latin typeface="Calibri" pitchFamily="34" charset="0"/>
                <a:ea typeface="Radley"/>
                <a:cs typeface="Radley"/>
                <a:sym typeface="Radley"/>
              </a:rPr>
              <a:t>fratura</a:t>
            </a:r>
            <a:r>
              <a:rPr lang="it-IT" sz="2200" b="0" i="0" u="none" strike="noStrike" cap="none" baseline="0" dirty="0" smtClean="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lavora su lettere individuali di un alfabeto.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I </a:t>
            </a:r>
            <a:r>
              <a:rPr lang="it-IT" sz="2200" b="0" i="0" u="none" strike="noStrike" cap="none" baseline="0" dirty="0">
                <a:solidFill>
                  <a:schemeClr val="tx1">
                    <a:lumMod val="85000"/>
                    <a:lumOff val="15000"/>
                  </a:schemeClr>
                </a:solidFill>
                <a:latin typeface="Calibri" pitchFamily="34" charset="0"/>
                <a:ea typeface="Radley"/>
                <a:cs typeface="Radley"/>
                <a:sym typeface="Radley"/>
              </a:rPr>
              <a:t>metodi di cifratura possono essere :</a:t>
            </a:r>
          </a:p>
          <a:p>
            <a:pPr marL="1371600" marR="0" lvl="2" indent="-457200" algn="l" rtl="0">
              <a:lnSpc>
                <a:spcPct val="90000"/>
              </a:lnSpc>
              <a:spcBef>
                <a:spcPts val="590"/>
              </a:spcBef>
              <a:buClr>
                <a:schemeClr val="lt1"/>
              </a:buClr>
              <a:buSzPct val="98333"/>
              <a:buFont typeface="Calibri"/>
              <a:buAutoNum type="arabicPeriod"/>
            </a:pPr>
            <a:r>
              <a:rPr lang="it-IT" sz="22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Permutazione</a:t>
            </a:r>
            <a:r>
              <a:rPr lang="it-IT" sz="220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casa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saac</a:t>
            </a:r>
            <a:endParaRPr lang="it-IT" sz="2200" b="0" i="0" u="none" strike="noStrike" cap="none" baseline="0" dirty="0">
              <a:solidFill>
                <a:schemeClr val="tx1">
                  <a:lumMod val="85000"/>
                  <a:lumOff val="15000"/>
                </a:schemeClr>
              </a:solidFill>
              <a:latin typeface="Calibri" pitchFamily="34" charset="0"/>
              <a:ea typeface="Radley"/>
              <a:cs typeface="Radley"/>
              <a:sym typeface="Radley"/>
            </a:endParaRPr>
          </a:p>
          <a:p>
            <a:pPr marL="1371600" marR="0" lvl="2" indent="-457200" algn="l" rtl="0">
              <a:lnSpc>
                <a:spcPct val="90000"/>
              </a:lnSpc>
              <a:spcBef>
                <a:spcPts val="590"/>
              </a:spcBef>
              <a:buClr>
                <a:schemeClr val="lt1"/>
              </a:buClr>
              <a:buSzPct val="98333"/>
              <a:buFont typeface="Calibri"/>
              <a:buAutoNum type="arabicPeriod"/>
            </a:pPr>
            <a:r>
              <a:rPr lang="it-IT" sz="22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Sostituzione</a:t>
            </a:r>
            <a:r>
              <a:rPr lang="it-IT" sz="220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casa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jwrw</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endParaRPr lang="it-IT" sz="2200" b="0" i="0" u="none" strike="noStrike" cap="none" baseline="0" dirty="0" smtClean="0">
              <a:solidFill>
                <a:schemeClr val="tx1">
                  <a:lumMod val="85000"/>
                  <a:lumOff val="15000"/>
                </a:schemeClr>
              </a:solidFill>
              <a:latin typeface="Calibri" pitchFamily="34" charset="0"/>
              <a:ea typeface="Radley"/>
              <a:cs typeface="Radley"/>
              <a:sym typeface="Radley"/>
            </a:endParaRPr>
          </a:p>
          <a:p>
            <a:pPr marL="1371600" marR="0" lvl="2" indent="-457200" algn="l" rtl="0">
              <a:lnSpc>
                <a:spcPct val="90000"/>
              </a:lnSpc>
              <a:spcBef>
                <a:spcPts val="590"/>
              </a:spcBef>
              <a:buClr>
                <a:schemeClr val="lt1"/>
              </a:buClr>
              <a:buSzPct val="98333"/>
              <a:buNone/>
            </a:pPr>
            <a:r>
              <a:rPr lang="it-IT" sz="2200" dirty="0" smtClean="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associando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quindi 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C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alla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J, </a:t>
            </a:r>
            <a:r>
              <a:rPr lang="it-IT" sz="2200" b="0" i="0" u="none" strike="noStrike" cap="none" baseline="0" dirty="0">
                <a:solidFill>
                  <a:schemeClr val="tx1">
                    <a:lumMod val="85000"/>
                    <a:lumOff val="15000"/>
                  </a:schemeClr>
                </a:solidFill>
                <a:latin typeface="Calibri" pitchFamily="34" charset="0"/>
                <a:ea typeface="Radley"/>
                <a:cs typeface="Radley"/>
                <a:sym typeface="Radley"/>
              </a:rPr>
              <a:t>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alla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W, </a:t>
            </a:r>
            <a:r>
              <a:rPr lang="it-IT" sz="2200" b="0" i="0" u="none" strike="noStrike" cap="none" baseline="0" dirty="0">
                <a:solidFill>
                  <a:schemeClr val="tx1">
                    <a:lumMod val="85000"/>
                    <a:lumOff val="15000"/>
                  </a:schemeClr>
                </a:solidFill>
                <a:latin typeface="Calibri" pitchFamily="34" charset="0"/>
                <a:ea typeface="Radley"/>
                <a:cs typeface="Radley"/>
                <a:sym typeface="Radley"/>
              </a:rPr>
              <a:t>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S </a:t>
            </a:r>
            <a:r>
              <a:rPr lang="it-IT" sz="2200" b="0" i="0" u="none" strike="noStrike" cap="none" baseline="0" dirty="0">
                <a:solidFill>
                  <a:schemeClr val="tx1">
                    <a:lumMod val="85000"/>
                    <a:lumOff val="15000"/>
                  </a:schemeClr>
                </a:solidFill>
                <a:latin typeface="Calibri" pitchFamily="34" charset="0"/>
                <a:ea typeface="Radley"/>
                <a:cs typeface="Radley"/>
                <a:sym typeface="Radley"/>
              </a:rPr>
              <a:t>alla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R.</a:t>
            </a:r>
          </a:p>
          <a:p>
            <a:pPr marL="1371600" marR="0" lvl="2" indent="-457200" algn="l" rtl="0">
              <a:lnSpc>
                <a:spcPct val="90000"/>
              </a:lnSpc>
              <a:spcBef>
                <a:spcPts val="590"/>
              </a:spcBef>
              <a:buClr>
                <a:schemeClr val="lt1"/>
              </a:buClr>
              <a:buSzPct val="98333"/>
              <a:buNone/>
            </a:pPr>
            <a:endParaRPr lang="it-IT" sz="2200" dirty="0">
              <a:solidFill>
                <a:schemeClr val="lt1"/>
              </a:solidFill>
              <a:latin typeface="Calibri" pitchFamily="34" charset="0"/>
              <a:ea typeface="Radley"/>
              <a:cs typeface="Radley"/>
              <a:sym typeface="Radley"/>
            </a:endParaRPr>
          </a:p>
          <a:p>
            <a:pPr marL="342900" marR="0" lvl="0" indent="-342900" algn="l" rtl="0">
              <a:lnSpc>
                <a:spcPct val="90000"/>
              </a:lnSpc>
              <a:spcBef>
                <a:spcPts val="590"/>
              </a:spcBef>
              <a:buClr>
                <a:srgbClr val="FF6600"/>
              </a:buClr>
              <a:buSzPct val="98333"/>
              <a:buNone/>
            </a:pPr>
            <a:r>
              <a:rPr lang="it-IT" sz="2200" dirty="0" smtClean="0">
                <a:ln w="12700" cmpd="sng">
                  <a:noFill/>
                  <a:prstDash val="solid"/>
                </a:ln>
                <a:solidFill>
                  <a:srgbClr val="C00000"/>
                </a:solidFill>
                <a:effectLst>
                  <a:outerShdw blurRad="63500" dir="3600000" algn="tl" rotWithShape="0">
                    <a:srgbClr val="000000">
                      <a:alpha val="70000"/>
                    </a:srgbClr>
                  </a:outerShdw>
                </a:effectLst>
                <a:latin typeface="Calibri" pitchFamily="34" charset="0"/>
                <a:ea typeface="Radley"/>
                <a:cs typeface="Radley"/>
                <a:sym typeface="Radley"/>
              </a:rPr>
              <a:t>*	Codifica</a:t>
            </a:r>
            <a:r>
              <a:rPr lang="it-IT" sz="2200" b="0" i="0" u="none" strike="noStrike" cap="none" baseline="0" dirty="0">
                <a:solidFill>
                  <a:schemeClr val="tx1">
                    <a:lumMod val="85000"/>
                    <a:lumOff val="15000"/>
                  </a:schemeClr>
                </a:solidFill>
                <a:latin typeface="Calibri" pitchFamily="34" charset="0"/>
                <a:ea typeface="Radley"/>
                <a:cs typeface="Radley"/>
                <a:sym typeface="Radley"/>
              </a:rPr>
              <a:t>: lavora ad un livello semantico più elevato, come può essere una parola o una frase. Esempio: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“domani esco” </a:t>
            </a: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t>
            </a:r>
            <a:r>
              <a:rPr lang="it-IT" sz="2200" b="0" i="0" u="none" strike="noStrike" cap="none" baseline="0" dirty="0" smtClean="0">
                <a:solidFill>
                  <a:schemeClr val="lt1"/>
                </a:solidFill>
                <a:latin typeface="Calibri" pitchFamily="34" charset="0"/>
                <a:ea typeface="Radley"/>
                <a:cs typeface="Radley"/>
                <a:sym typeface="Radley"/>
              </a:rPr>
              <a:t>”  </a:t>
            </a:r>
            <a:endParaRPr lang="it-IT" sz="2200" b="0" i="0" u="none" strike="noStrike" cap="none" baseline="0" dirty="0">
              <a:solidFill>
                <a:schemeClr val="lt1"/>
              </a:solidFill>
              <a:latin typeface="Calibri" pitchFamily="34" charset="0"/>
              <a:ea typeface="Radley"/>
              <a:cs typeface="Radley"/>
              <a:sym typeface="Radley"/>
            </a:endParaRPr>
          </a:p>
        </p:txBody>
      </p:sp>
      <p:pic>
        <p:nvPicPr>
          <p:cNvPr id="53249" name="Picture 1" descr="C:\Users\Morena\Desktop\pencil.png"/>
          <p:cNvPicPr>
            <a:picLocks noChangeAspect="1" noChangeArrowheads="1"/>
          </p:cNvPicPr>
          <p:nvPr/>
        </p:nvPicPr>
        <p:blipFill>
          <a:blip r:embed="rId3"/>
          <a:srcRect/>
          <a:stretch>
            <a:fillRect/>
          </a:stretch>
        </p:blipFill>
        <p:spPr bwMode="auto">
          <a:xfrm>
            <a:off x="5940152" y="3861048"/>
            <a:ext cx="2910086" cy="2491936"/>
          </a:xfrm>
          <a:prstGeom prst="rect">
            <a:avLst/>
          </a:prstGeom>
          <a:noFill/>
        </p:spPr>
      </p:pic>
      <p:sp>
        <p:nvSpPr>
          <p:cNvPr id="4" name="Segnaposto numero diapositiva 1"/>
          <p:cNvSpPr>
            <a:spLocks noGrp="1"/>
          </p:cNvSpPr>
          <p:nvPr>
            <p:ph type="sldNum" idx="12"/>
          </p:nvPr>
        </p:nvSpPr>
        <p:spPr>
          <a:xfrm>
            <a:off x="6804248" y="6165304"/>
            <a:ext cx="2133599" cy="365125"/>
          </a:xfrm>
        </p:spPr>
        <p:txBody>
          <a:bodyPr/>
          <a:lstStyle/>
          <a:p>
            <a:pPr lvl="0">
              <a:buSzPct val="25000"/>
            </a:pPr>
            <a:fld id="{00000000-1234-1234-1234-123412341234}" type="slidenum">
              <a:rPr lang="it-IT" sz="1800" smtClean="0">
                <a:solidFill>
                  <a:schemeClr val="tx2">
                    <a:lumMod val="10000"/>
                  </a:schemeClr>
                </a:solidFill>
                <a:latin typeface="Baskerville Old Face" panose="02020602080505020303" pitchFamily="18" charset="0"/>
              </a:rPr>
              <a:pPr lvl="0">
                <a:buSzPct val="25000"/>
              </a:pPr>
              <a:t>4</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67544" y="1484784"/>
            <a:ext cx="4032448" cy="3816422"/>
          </a:xfrm>
          <a:prstGeom prst="rect">
            <a:avLst/>
          </a:prstGeom>
          <a:noFill/>
          <a:ln>
            <a:noFill/>
          </a:ln>
        </p:spPr>
        <p:txBody>
          <a:bodyPr lIns="91425" tIns="45700" rIns="91425" bIns="45700" anchor="ctr" anchorCtr="0">
            <a:noAutofit/>
          </a:bodyPr>
          <a:lstStyle/>
          <a:p>
            <a:pPr marL="0" marR="0" lvl="0" indent="0" algn="l" rtl="0">
              <a:spcBef>
                <a:spcPts val="0"/>
              </a:spcBef>
              <a:buClr>
                <a:srgbClr val="FFC000"/>
              </a:buClr>
              <a:buSzPct val="25000"/>
              <a:buFont typeface="Radley"/>
              <a:buNone/>
            </a:pPr>
            <a:r>
              <a:rPr lang="it-IT" sz="1800" b="0" i="0" u="none" strike="noStrike" cap="none" baseline="0" dirty="0" smtClean="0">
                <a:solidFill>
                  <a:schemeClr val="tx1">
                    <a:lumMod val="85000"/>
                    <a:lumOff val="15000"/>
                  </a:schemeClr>
                </a:solidFill>
                <a:latin typeface="Calibri" pitchFamily="34" charset="0"/>
                <a:ea typeface="Calibri"/>
                <a:cs typeface="Calibri"/>
                <a:sym typeface="Calibri"/>
              </a:rPr>
              <a:t>Dovete </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comunicare con Bob senza che Eva riesca a decrittare il messaggio. Concordate che la </a:t>
            </a:r>
            <a:r>
              <a:rPr lang="it-IT" sz="1800" dirty="0" smtClean="0">
                <a:solidFill>
                  <a:schemeClr val="lt1"/>
                </a:solidFill>
                <a:latin typeface="Calibri" pitchFamily="34" charset="0"/>
                <a:ea typeface="Calibri"/>
                <a:cs typeface="Calibri"/>
                <a:sym typeface="Calibri"/>
              </a:rPr>
              <a:t>	</a:t>
            </a:r>
            <a:r>
              <a:rPr lang="it-IT" sz="18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Calibri"/>
              </a:rPr>
              <a:t>chiave </a:t>
            </a:r>
            <a:r>
              <a:rPr lang="it-IT" sz="1800" dirty="0" smtClean="0">
                <a:solidFill>
                  <a:schemeClr val="tx1">
                    <a:lumMod val="85000"/>
                    <a:lumOff val="15000"/>
                  </a:schemeClr>
                </a:solidFill>
                <a:latin typeface="Calibri" pitchFamily="34" charset="0"/>
                <a:ea typeface="Calibri"/>
                <a:cs typeface="Calibri"/>
                <a:sym typeface="Calibri"/>
              </a:rPr>
              <a:t>sia</a:t>
            </a:r>
            <a:r>
              <a:rPr lang="it-IT" sz="1800" b="1" dirty="0" smtClean="0">
                <a:ln w="12700"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Calibri"/>
              </a:rPr>
              <a:t> MUSE</a:t>
            </a:r>
            <a:r>
              <a:rPr lang="it-IT" sz="1800" b="0" i="0" u="none" strike="noStrike" cap="none" baseline="0" dirty="0">
                <a:solidFill>
                  <a:schemeClr val="lt1"/>
                </a:solidFill>
                <a:latin typeface="Calibri" pitchFamily="34" charset="0"/>
                <a:ea typeface="Calibri"/>
                <a:cs typeface="Calibri"/>
                <a:sym typeface="Calibri"/>
              </a:rPr>
              <a:t/>
            </a:r>
            <a:br>
              <a:rPr lang="it-IT" sz="1800" b="0" i="0" u="none" strike="noStrike" cap="none" baseline="0" dirty="0">
                <a:solidFill>
                  <a:schemeClr val="lt1"/>
                </a:solidFill>
                <a:latin typeface="Calibri" pitchFamily="34" charset="0"/>
                <a:ea typeface="Calibri"/>
                <a:cs typeface="Calibri"/>
                <a:sym typeface="Calibri"/>
              </a:rPr>
            </a:br>
            <a:r>
              <a:rPr lang="it-IT" sz="1800" b="0" i="0" u="none" strike="noStrike" cap="none" baseline="0" dirty="0">
                <a:solidFill>
                  <a:schemeClr val="tx1">
                    <a:lumMod val="85000"/>
                    <a:lumOff val="15000"/>
                  </a:schemeClr>
                </a:solidFill>
                <a:latin typeface="Calibri" pitchFamily="34" charset="0"/>
                <a:ea typeface="Calibri"/>
                <a:cs typeface="Calibri"/>
                <a:sym typeface="Calibri"/>
              </a:rPr>
              <a:t>il messaggio </a:t>
            </a:r>
            <a:r>
              <a:rPr lang="it-IT" sz="1800" b="0" i="0" u="none" strike="noStrike" cap="none" baseline="0" dirty="0" smtClean="0">
                <a:solidFill>
                  <a:schemeClr val="tx1">
                    <a:lumMod val="85000"/>
                    <a:lumOff val="15000"/>
                  </a:schemeClr>
                </a:solidFill>
                <a:latin typeface="Calibri" pitchFamily="34" charset="0"/>
                <a:ea typeface="Calibri"/>
                <a:cs typeface="Calibri"/>
                <a:sym typeface="Calibri"/>
              </a:rPr>
              <a:t>è:</a:t>
            </a:r>
            <a:r>
              <a:rPr lang="it-IT" sz="1800" b="0" i="0" u="none" strike="noStrike" cap="none" baseline="0" dirty="0" smtClean="0">
                <a:solidFill>
                  <a:schemeClr val="tx1">
                    <a:lumMod val="85000"/>
                    <a:lumOff val="15000"/>
                  </a:schemeClr>
                </a:solidFill>
                <a:latin typeface="Calibri" pitchFamily="34" charset="0"/>
                <a:ea typeface="Radley"/>
                <a:cs typeface="Radley"/>
                <a:sym typeface="Radley"/>
              </a:rPr>
              <a:t> “</a:t>
            </a:r>
            <a:r>
              <a:rPr lang="it-IT" sz="1800" b="0" i="1" u="none" strike="noStrike" cap="none" baseline="0" dirty="0" smtClean="0">
                <a:solidFill>
                  <a:schemeClr val="tx1">
                    <a:lumMod val="85000"/>
                    <a:lumOff val="15000"/>
                  </a:schemeClr>
                </a:solidFill>
                <a:latin typeface="Calibri" pitchFamily="34" charset="0"/>
                <a:ea typeface="Radley"/>
                <a:cs typeface="Radley"/>
                <a:sym typeface="Radley"/>
              </a:rPr>
              <a:t>ciao”</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
            </a:r>
            <a:br>
              <a:rPr lang="it-IT" sz="1800" b="0" i="0" u="none" strike="noStrike" cap="none" baseline="0" dirty="0">
                <a:solidFill>
                  <a:schemeClr val="tx1">
                    <a:lumMod val="85000"/>
                    <a:lumOff val="15000"/>
                  </a:schemeClr>
                </a:solidFill>
                <a:latin typeface="Calibri" pitchFamily="34" charset="0"/>
                <a:ea typeface="Calibri"/>
                <a:cs typeface="Calibri"/>
                <a:sym typeface="Calibri"/>
              </a:rPr>
            </a:br>
            <a:r>
              <a:rPr lang="it-IT" sz="1800" dirty="0" smtClean="0">
                <a:solidFill>
                  <a:schemeClr val="tx1">
                    <a:lumMod val="85000"/>
                    <a:lumOff val="15000"/>
                  </a:schemeClr>
                </a:solidFill>
                <a:latin typeface="Calibri" pitchFamily="34" charset="0"/>
                <a:ea typeface="Calibri"/>
                <a:cs typeface="Calibri"/>
                <a:sym typeface="Calibri"/>
              </a:rPr>
              <a:t>P</a:t>
            </a:r>
            <a:r>
              <a:rPr lang="it-IT" sz="1800" b="0" i="0" u="none" strike="noStrike" cap="none" baseline="0" dirty="0" smtClean="0">
                <a:solidFill>
                  <a:schemeClr val="tx1">
                    <a:lumMod val="85000"/>
                    <a:lumOff val="15000"/>
                  </a:schemeClr>
                </a:solidFill>
                <a:latin typeface="Calibri" pitchFamily="34" charset="0"/>
                <a:ea typeface="Calibri"/>
                <a:cs typeface="Calibri"/>
                <a:sym typeface="Calibri"/>
              </a:rPr>
              <a:t>er </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cifrare ‘</a:t>
            </a:r>
            <a:r>
              <a:rPr lang="it-IT" sz="1800" b="0" i="1" u="none" strike="noStrike" cap="none" baseline="0" dirty="0">
                <a:solidFill>
                  <a:schemeClr val="tx1">
                    <a:lumMod val="85000"/>
                    <a:lumOff val="15000"/>
                  </a:schemeClr>
                </a:solidFill>
                <a:latin typeface="Calibri" pitchFamily="34" charset="0"/>
                <a:ea typeface="Radley"/>
                <a:cs typeface="Radley"/>
                <a:sym typeface="Radley"/>
              </a:rPr>
              <a:t>c </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 basta trovare la lettera c nella prima riga e  intersecarla con la prima colonna nel posto M di </a:t>
            </a:r>
            <a:r>
              <a:rPr lang="it-IT" sz="1800" b="0" i="0" u="none" strike="noStrike" cap="none" baseline="0" dirty="0" smtClean="0">
                <a:solidFill>
                  <a:schemeClr val="tx1">
                    <a:lumMod val="85000"/>
                    <a:lumOff val="15000"/>
                  </a:schemeClr>
                </a:solidFill>
                <a:latin typeface="Calibri" pitchFamily="34" charset="0"/>
                <a:ea typeface="Calibri"/>
                <a:cs typeface="Calibri"/>
                <a:sym typeface="Calibri"/>
              </a:rPr>
              <a:t>MUSE, </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ottenendo così ‘</a:t>
            </a:r>
            <a:r>
              <a:rPr lang="it-IT" sz="1800" b="0" i="0" u="none" strike="noStrike" cap="none" baseline="0" dirty="0">
                <a:solidFill>
                  <a:schemeClr val="tx1">
                    <a:lumMod val="85000"/>
                    <a:lumOff val="15000"/>
                  </a:schemeClr>
                </a:solidFill>
                <a:latin typeface="Calibri" pitchFamily="34" charset="0"/>
                <a:sym typeface="Arial"/>
              </a:rPr>
              <a:t>O</a:t>
            </a:r>
            <a:r>
              <a:rPr lang="it-IT" sz="1800" b="0" i="0" u="none" strike="noStrike" cap="none" baseline="0" dirty="0" smtClean="0">
                <a:solidFill>
                  <a:schemeClr val="tx1">
                    <a:lumMod val="85000"/>
                    <a:lumOff val="15000"/>
                  </a:schemeClr>
                </a:solidFill>
                <a:latin typeface="Calibri" pitchFamily="34" charset="0"/>
                <a:ea typeface="Calibri"/>
                <a:cs typeface="Calibri"/>
                <a:sym typeface="Calibri"/>
              </a:rPr>
              <a:t>’, mentre </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la </a:t>
            </a:r>
            <a:r>
              <a:rPr lang="it-IT" sz="1800" b="0" u="none" strike="noStrike" cap="none" baseline="0" dirty="0">
                <a:solidFill>
                  <a:schemeClr val="tx1">
                    <a:lumMod val="85000"/>
                    <a:lumOff val="15000"/>
                  </a:schemeClr>
                </a:solidFill>
                <a:latin typeface="Calibri" pitchFamily="34" charset="0"/>
                <a:ea typeface="Calibri"/>
                <a:cs typeface="Calibri"/>
                <a:sym typeface="Calibri"/>
              </a:rPr>
              <a:t>‘</a:t>
            </a:r>
            <a:r>
              <a:rPr lang="it-IT" sz="1800" b="0" u="none" strike="noStrike" cap="none" baseline="0" dirty="0">
                <a:solidFill>
                  <a:schemeClr val="tx1">
                    <a:lumMod val="85000"/>
                    <a:lumOff val="15000"/>
                  </a:schemeClr>
                </a:solidFill>
                <a:latin typeface="Calibri" pitchFamily="34" charset="0"/>
                <a:ea typeface="Radley"/>
                <a:cs typeface="Radley"/>
                <a:sym typeface="Radley"/>
              </a:rPr>
              <a:t>i</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 la intersecherò con la ‘U’ e cosi ho una ‘</a:t>
            </a:r>
            <a:r>
              <a:rPr lang="it-IT" sz="1800" b="0" i="0" u="none" strike="noStrike" cap="none" baseline="0" dirty="0">
                <a:solidFill>
                  <a:schemeClr val="tx1">
                    <a:lumMod val="85000"/>
                    <a:lumOff val="15000"/>
                  </a:schemeClr>
                </a:solidFill>
                <a:latin typeface="Calibri" pitchFamily="34" charset="0"/>
                <a:sym typeface="Arial"/>
              </a:rPr>
              <a:t>C</a:t>
            </a:r>
            <a:r>
              <a:rPr lang="it-IT" sz="1800" b="0" i="0" u="none" strike="noStrike" cap="none" baseline="0" dirty="0">
                <a:solidFill>
                  <a:schemeClr val="tx1">
                    <a:lumMod val="85000"/>
                    <a:lumOff val="15000"/>
                  </a:schemeClr>
                </a:solidFill>
                <a:latin typeface="Calibri" pitchFamily="34" charset="0"/>
                <a:ea typeface="Calibri"/>
                <a:cs typeface="Calibri"/>
                <a:sym typeface="Calibri"/>
              </a:rPr>
              <a:t>’ via dicendo. Ottenendo cosi:</a:t>
            </a:r>
            <a:r>
              <a:rPr lang="it-IT" sz="1800" b="0" i="0" u="none" strike="noStrike" cap="none" baseline="0" dirty="0">
                <a:solidFill>
                  <a:schemeClr val="lt1"/>
                </a:solidFill>
                <a:latin typeface="Calibri" pitchFamily="34" charset="0"/>
                <a:ea typeface="Calibri"/>
                <a:cs typeface="Calibri"/>
                <a:sym typeface="Calibri"/>
              </a:rPr>
              <a:t/>
            </a:r>
            <a:br>
              <a:rPr lang="it-IT" sz="1800" b="0" i="0" u="none" strike="noStrike" cap="none" baseline="0" dirty="0">
                <a:solidFill>
                  <a:schemeClr val="lt1"/>
                </a:solidFill>
                <a:latin typeface="Calibri" pitchFamily="34" charset="0"/>
                <a:ea typeface="Calibri"/>
                <a:cs typeface="Calibri"/>
                <a:sym typeface="Calibri"/>
              </a:rPr>
            </a:br>
            <a:r>
              <a:rPr lang="it-IT" sz="1800" b="0" i="0" u="none" strike="noStrike" cap="none" baseline="0" dirty="0">
                <a:solidFill>
                  <a:schemeClr val="lt1"/>
                </a:solidFill>
                <a:latin typeface="Calibri" pitchFamily="34" charset="0"/>
                <a:ea typeface="Calibri"/>
                <a:cs typeface="Calibri"/>
                <a:sym typeface="Calibri"/>
              </a:rPr>
              <a:t>  </a:t>
            </a:r>
          </a:p>
        </p:txBody>
      </p:sp>
      <p:pic>
        <p:nvPicPr>
          <p:cNvPr id="120" name="Shape 120"/>
          <p:cNvPicPr preferRelativeResize="0">
            <a:picLocks noGrp="1"/>
          </p:cNvPicPr>
          <p:nvPr>
            <p:ph type="body" idx="1"/>
          </p:nvPr>
        </p:nvPicPr>
        <p:blipFill rotWithShape="1">
          <a:blip r:embed="rId3">
            <a:alphaModFix/>
          </a:blip>
          <a:srcRect/>
          <a:stretch/>
        </p:blipFill>
        <p:spPr>
          <a:xfrm>
            <a:off x="4355976" y="1916832"/>
            <a:ext cx="4248470" cy="4093914"/>
          </a:xfrm>
          <a:prstGeom prst="rect">
            <a:avLst/>
          </a:prstGeom>
          <a:noFill/>
          <a:ln>
            <a:noFill/>
          </a:ln>
        </p:spPr>
      </p:pic>
      <p:graphicFrame>
        <p:nvGraphicFramePr>
          <p:cNvPr id="121" name="Shape 121"/>
          <p:cNvGraphicFramePr/>
          <p:nvPr/>
        </p:nvGraphicFramePr>
        <p:xfrm>
          <a:off x="539552" y="4941168"/>
          <a:ext cx="3672408" cy="1069404"/>
        </p:xfrm>
        <a:graphic>
          <a:graphicData uri="http://schemas.openxmlformats.org/drawingml/2006/table">
            <a:tbl>
              <a:tblPr firstRow="1" bandRow="1">
                <a:noFill/>
                <a:tableStyleId>{332913CB-6F19-4743-8B10-302C4785D965}</a:tableStyleId>
              </a:tblPr>
              <a:tblGrid>
                <a:gridCol w="1008112"/>
                <a:gridCol w="666074"/>
                <a:gridCol w="666074"/>
                <a:gridCol w="666074"/>
                <a:gridCol w="666074"/>
              </a:tblGrid>
              <a:tr h="356468">
                <a:tc>
                  <a:txBody>
                    <a:bodyPr/>
                    <a:lstStyle/>
                    <a:p>
                      <a:pPr marL="0" marR="0" lvl="0" indent="0" algn="l" rtl="0">
                        <a:spcBef>
                          <a:spcPts val="0"/>
                        </a:spcBef>
                        <a:buSzPct val="25000"/>
                        <a:buNone/>
                      </a:pPr>
                      <a:r>
                        <a:rPr lang="it-IT" sz="1600" u="none" strike="noStrike" cap="none" baseline="0" dirty="0">
                          <a:latin typeface="Calibri" pitchFamily="34" charset="0"/>
                        </a:rPr>
                        <a:t>In chiaro</a:t>
                      </a:r>
                    </a:p>
                  </a:txBody>
                  <a:tcPr marL="91450" marR="91450" marT="45725" marB="45725"/>
                </a:tc>
                <a:tc>
                  <a:txBody>
                    <a:bodyPr/>
                    <a:lstStyle/>
                    <a:p>
                      <a:pPr marL="0" marR="0" lvl="0" indent="0" algn="l" rtl="0">
                        <a:spcBef>
                          <a:spcPts val="0"/>
                        </a:spcBef>
                        <a:buSzPct val="25000"/>
                        <a:buNone/>
                      </a:pPr>
                      <a:r>
                        <a:rPr lang="it-IT" sz="1600" i="1" u="none" strike="noStrike" cap="none" baseline="0" dirty="0">
                          <a:solidFill>
                            <a:schemeClr val="lt1"/>
                          </a:solidFill>
                          <a:latin typeface="Calibri" pitchFamily="34" charset="0"/>
                          <a:ea typeface="Radley"/>
                          <a:cs typeface="Radley"/>
                          <a:sym typeface="Radley"/>
                        </a:rPr>
                        <a:t>c</a:t>
                      </a:r>
                    </a:p>
                  </a:txBody>
                  <a:tcPr marL="91450" marR="91450" marT="45725" marB="45725"/>
                </a:tc>
                <a:tc>
                  <a:txBody>
                    <a:bodyPr/>
                    <a:lstStyle/>
                    <a:p>
                      <a:pPr marL="0" marR="0" lvl="0" indent="0" algn="l" rtl="0">
                        <a:spcBef>
                          <a:spcPts val="0"/>
                        </a:spcBef>
                        <a:buSzPct val="25000"/>
                        <a:buNone/>
                      </a:pPr>
                      <a:r>
                        <a:rPr lang="it-IT" sz="1600" i="1" u="none" strike="noStrike" cap="none" baseline="0" dirty="0">
                          <a:solidFill>
                            <a:schemeClr val="lt1"/>
                          </a:solidFill>
                          <a:latin typeface="Calibri" pitchFamily="34" charset="0"/>
                          <a:ea typeface="Radley"/>
                          <a:cs typeface="Radley"/>
                          <a:sym typeface="Radley"/>
                        </a:rPr>
                        <a:t>i</a:t>
                      </a:r>
                    </a:p>
                  </a:txBody>
                  <a:tcPr marL="91450" marR="91450" marT="45725" marB="45725"/>
                </a:tc>
                <a:tc>
                  <a:txBody>
                    <a:bodyPr/>
                    <a:lstStyle/>
                    <a:p>
                      <a:pPr marL="0" marR="0" lvl="0" indent="0" algn="l" rtl="0">
                        <a:spcBef>
                          <a:spcPts val="0"/>
                        </a:spcBef>
                        <a:buSzPct val="25000"/>
                        <a:buNone/>
                      </a:pPr>
                      <a:r>
                        <a:rPr lang="it-IT" sz="1600" i="1" u="none" strike="noStrike" cap="none" baseline="0" dirty="0">
                          <a:solidFill>
                            <a:schemeClr val="lt1"/>
                          </a:solidFill>
                          <a:latin typeface="Calibri" pitchFamily="34" charset="0"/>
                          <a:ea typeface="Radley"/>
                          <a:cs typeface="Radley"/>
                          <a:sym typeface="Radley"/>
                        </a:rPr>
                        <a:t>a</a:t>
                      </a:r>
                    </a:p>
                  </a:txBody>
                  <a:tcPr marL="91450" marR="91450" marT="45725" marB="45725"/>
                </a:tc>
                <a:tc>
                  <a:txBody>
                    <a:bodyPr/>
                    <a:lstStyle/>
                    <a:p>
                      <a:pPr marL="0" marR="0" lvl="0" indent="0" algn="l" rtl="0">
                        <a:spcBef>
                          <a:spcPts val="0"/>
                        </a:spcBef>
                        <a:buSzPct val="25000"/>
                        <a:buNone/>
                      </a:pPr>
                      <a:r>
                        <a:rPr lang="it-IT" sz="1600" b="1" i="1" u="none" strike="noStrike" cap="none" baseline="0" dirty="0">
                          <a:solidFill>
                            <a:schemeClr val="lt1"/>
                          </a:solidFill>
                          <a:latin typeface="Calibri" pitchFamily="34" charset="0"/>
                          <a:ea typeface="Radley"/>
                          <a:cs typeface="Radley"/>
                          <a:sym typeface="Radley"/>
                        </a:rPr>
                        <a:t>o</a:t>
                      </a:r>
                    </a:p>
                  </a:txBody>
                  <a:tcPr marL="91450" marR="91450" marT="45725" marB="45725"/>
                </a:tc>
              </a:tr>
              <a:tr h="356468">
                <a:tc>
                  <a:txBody>
                    <a:bodyPr/>
                    <a:lstStyle/>
                    <a:p>
                      <a:pPr marL="0" marR="0" lvl="0" indent="0" algn="l" rtl="0">
                        <a:spcBef>
                          <a:spcPts val="0"/>
                        </a:spcBef>
                        <a:buSzPct val="25000"/>
                        <a:buNone/>
                      </a:pPr>
                      <a:r>
                        <a:rPr lang="it-IT" sz="1600" u="none" strike="noStrike" cap="none" baseline="0">
                          <a:solidFill>
                            <a:schemeClr val="dk1"/>
                          </a:solidFill>
                          <a:latin typeface="Calibri" pitchFamily="34" charset="0"/>
                          <a:ea typeface="Calibri"/>
                          <a:cs typeface="Calibri"/>
                          <a:sym typeface="Calibri"/>
                        </a:rPr>
                        <a:t>Chiave</a:t>
                      </a:r>
                    </a:p>
                  </a:txBody>
                  <a:tcPr marL="91450" marR="91450" marT="45725" marB="45725"/>
                </a:tc>
                <a:tc>
                  <a:txBody>
                    <a:bodyPr/>
                    <a:lstStyle/>
                    <a:p>
                      <a:pPr marL="0" marR="0" lvl="0" indent="0" algn="l" rtl="0">
                        <a:spcBef>
                          <a:spcPts val="0"/>
                        </a:spcBef>
                        <a:buSzPct val="25000"/>
                        <a:buNone/>
                      </a:pPr>
                      <a:r>
                        <a:rPr lang="it-IT" sz="1600" u="none" strike="noStrike" cap="none" baseline="0" dirty="0">
                          <a:latin typeface="Calibri" pitchFamily="34" charset="0"/>
                        </a:rPr>
                        <a:t>M</a:t>
                      </a:r>
                    </a:p>
                  </a:txBody>
                  <a:tcPr marL="91450" marR="91450" marT="45725" marB="45725"/>
                </a:tc>
                <a:tc>
                  <a:txBody>
                    <a:bodyPr/>
                    <a:lstStyle/>
                    <a:p>
                      <a:pPr marL="0" marR="0" lvl="0" indent="0" algn="l" rtl="0">
                        <a:spcBef>
                          <a:spcPts val="0"/>
                        </a:spcBef>
                        <a:buSzPct val="25000"/>
                        <a:buNone/>
                      </a:pPr>
                      <a:r>
                        <a:rPr lang="it-IT" sz="1600" u="none" strike="noStrike" cap="none" baseline="0" dirty="0">
                          <a:latin typeface="Calibri" pitchFamily="34" charset="0"/>
                        </a:rPr>
                        <a:t>U</a:t>
                      </a:r>
                    </a:p>
                  </a:txBody>
                  <a:tcPr marL="91450" marR="91450" marT="45725" marB="45725"/>
                </a:tc>
                <a:tc>
                  <a:txBody>
                    <a:bodyPr/>
                    <a:lstStyle/>
                    <a:p>
                      <a:pPr marL="0" marR="0" lvl="0" indent="0" algn="l" rtl="0">
                        <a:spcBef>
                          <a:spcPts val="0"/>
                        </a:spcBef>
                        <a:buSzPct val="25000"/>
                        <a:buNone/>
                      </a:pPr>
                      <a:r>
                        <a:rPr lang="it-IT" sz="1600" u="none" strike="noStrike" cap="none" baseline="0" dirty="0">
                          <a:latin typeface="Calibri" pitchFamily="34" charset="0"/>
                        </a:rPr>
                        <a:t>S</a:t>
                      </a:r>
                    </a:p>
                  </a:txBody>
                  <a:tcPr marL="91450" marR="91450" marT="45725" marB="45725"/>
                </a:tc>
                <a:tc>
                  <a:txBody>
                    <a:bodyPr/>
                    <a:lstStyle/>
                    <a:p>
                      <a:pPr marL="0" marR="0" lvl="0" indent="0" algn="l" rtl="0">
                        <a:spcBef>
                          <a:spcPts val="0"/>
                        </a:spcBef>
                        <a:buSzPct val="25000"/>
                        <a:buNone/>
                      </a:pPr>
                      <a:r>
                        <a:rPr lang="it-IT" sz="1600" u="none" strike="noStrike" cap="none" baseline="0" dirty="0">
                          <a:latin typeface="Calibri" pitchFamily="34" charset="0"/>
                        </a:rPr>
                        <a:t>E</a:t>
                      </a:r>
                    </a:p>
                  </a:txBody>
                  <a:tcPr marL="91450" marR="91450" marT="45725" marB="45725"/>
                </a:tc>
              </a:tr>
              <a:tr h="356468">
                <a:tc>
                  <a:txBody>
                    <a:bodyPr/>
                    <a:lstStyle/>
                    <a:p>
                      <a:pPr marL="0" marR="0" lvl="0" indent="0" algn="l" rtl="0">
                        <a:spcBef>
                          <a:spcPts val="0"/>
                        </a:spcBef>
                        <a:buSzPct val="25000"/>
                        <a:buNone/>
                      </a:pPr>
                      <a:r>
                        <a:rPr lang="it-IT" sz="1600" b="1" u="none" strike="noStrike" cap="none" baseline="0">
                          <a:solidFill>
                            <a:schemeClr val="lt1"/>
                          </a:solidFill>
                          <a:latin typeface="Calibri" pitchFamily="34" charset="0"/>
                          <a:ea typeface="Calibri"/>
                          <a:cs typeface="Calibri"/>
                          <a:sym typeface="Calibri"/>
                        </a:rPr>
                        <a:t>Crittato</a:t>
                      </a:r>
                    </a:p>
                  </a:txBody>
                  <a:tcPr marL="91450" marR="91450" marT="45725" marB="45725">
                    <a:solidFill>
                      <a:srgbClr val="5235BB"/>
                    </a:solidFill>
                  </a:tcPr>
                </a:tc>
                <a:tc>
                  <a:txBody>
                    <a:bodyPr/>
                    <a:lstStyle/>
                    <a:p>
                      <a:pPr marL="0" marR="0" lvl="0" indent="0" algn="l" rtl="0">
                        <a:spcBef>
                          <a:spcPts val="0"/>
                        </a:spcBef>
                        <a:buSzPct val="25000"/>
                        <a:buNone/>
                      </a:pPr>
                      <a:r>
                        <a:rPr lang="it-IT" sz="1600" u="none" strike="noStrike" cap="none" baseline="0" dirty="0">
                          <a:solidFill>
                            <a:schemeClr val="lt1"/>
                          </a:solidFill>
                          <a:latin typeface="Calibri" pitchFamily="34" charset="0"/>
                          <a:ea typeface="Arial"/>
                          <a:cs typeface="Arial"/>
                          <a:sym typeface="Arial"/>
                        </a:rPr>
                        <a:t>O</a:t>
                      </a:r>
                    </a:p>
                  </a:txBody>
                  <a:tcPr marL="91450" marR="91450" marT="45725" marB="45725">
                    <a:solidFill>
                      <a:srgbClr val="5235BB"/>
                    </a:solidFill>
                  </a:tcPr>
                </a:tc>
                <a:tc>
                  <a:txBody>
                    <a:bodyPr/>
                    <a:lstStyle/>
                    <a:p>
                      <a:pPr marL="0" marR="0" lvl="0" indent="0" algn="l" rtl="0">
                        <a:spcBef>
                          <a:spcPts val="0"/>
                        </a:spcBef>
                        <a:buSzPct val="25000"/>
                        <a:buNone/>
                      </a:pPr>
                      <a:r>
                        <a:rPr lang="it-IT" sz="1600" u="none" strike="noStrike" cap="none" baseline="0" dirty="0">
                          <a:solidFill>
                            <a:schemeClr val="lt1"/>
                          </a:solidFill>
                          <a:latin typeface="Calibri" pitchFamily="34" charset="0"/>
                          <a:ea typeface="Arial"/>
                          <a:cs typeface="Arial"/>
                          <a:sym typeface="Arial"/>
                        </a:rPr>
                        <a:t>C</a:t>
                      </a:r>
                    </a:p>
                  </a:txBody>
                  <a:tcPr marL="91450" marR="91450" marT="45725" marB="45725">
                    <a:solidFill>
                      <a:srgbClr val="5235BB"/>
                    </a:solidFill>
                  </a:tcPr>
                </a:tc>
                <a:tc>
                  <a:txBody>
                    <a:bodyPr/>
                    <a:lstStyle/>
                    <a:p>
                      <a:pPr marL="0" marR="0" lvl="0" indent="0" algn="l" rtl="0">
                        <a:spcBef>
                          <a:spcPts val="0"/>
                        </a:spcBef>
                        <a:buSzPct val="25000"/>
                        <a:buNone/>
                      </a:pPr>
                      <a:r>
                        <a:rPr lang="it-IT" sz="1600" u="none" strike="noStrike" cap="none" baseline="0">
                          <a:solidFill>
                            <a:schemeClr val="lt1"/>
                          </a:solidFill>
                          <a:latin typeface="Calibri" pitchFamily="34" charset="0"/>
                          <a:ea typeface="Arial"/>
                          <a:cs typeface="Arial"/>
                          <a:sym typeface="Arial"/>
                        </a:rPr>
                        <a:t>S</a:t>
                      </a:r>
                    </a:p>
                  </a:txBody>
                  <a:tcPr marL="91450" marR="91450" marT="45725" marB="45725">
                    <a:solidFill>
                      <a:srgbClr val="5235BB"/>
                    </a:solidFill>
                  </a:tcPr>
                </a:tc>
                <a:tc>
                  <a:txBody>
                    <a:bodyPr/>
                    <a:lstStyle/>
                    <a:p>
                      <a:pPr marL="0" marR="0" lvl="0" indent="0" algn="l" rtl="0">
                        <a:spcBef>
                          <a:spcPts val="0"/>
                        </a:spcBef>
                        <a:buSzPct val="25000"/>
                        <a:buNone/>
                      </a:pPr>
                      <a:r>
                        <a:rPr lang="it-IT" sz="1600" u="none" strike="noStrike" cap="none" baseline="0" dirty="0">
                          <a:solidFill>
                            <a:schemeClr val="lt1"/>
                          </a:solidFill>
                          <a:latin typeface="Calibri" pitchFamily="34" charset="0"/>
                          <a:ea typeface="Arial"/>
                          <a:cs typeface="Arial"/>
                          <a:sym typeface="Arial"/>
                        </a:rPr>
                        <a:t>S</a:t>
                      </a:r>
                    </a:p>
                  </a:txBody>
                  <a:tcPr marL="91450" marR="91450" marT="45725" marB="45725">
                    <a:solidFill>
                      <a:srgbClr val="5235BB"/>
                    </a:solidFill>
                  </a:tcPr>
                </a:tc>
              </a:tr>
            </a:tbl>
          </a:graphicData>
        </a:graphic>
      </p:graphicFrame>
      <p:sp>
        <p:nvSpPr>
          <p:cNvPr id="5" name="Shape 95"/>
          <p:cNvSpPr txBox="1">
            <a:spLocks/>
          </p:cNvSpPr>
          <p:nvPr/>
        </p:nvSpPr>
        <p:spPr>
          <a:xfrm>
            <a:off x="457200" y="269776"/>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C000"/>
              </a:buClr>
              <a:buSzPct val="25000"/>
              <a:buFont typeface="Radley"/>
              <a:buNone/>
              <a:tabLst/>
              <a:defRPr/>
            </a:pPr>
            <a:r>
              <a:rPr kumimoji="0" lang="it-IT"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rPr>
              <a:t>Cifrario di </a:t>
            </a:r>
            <a:r>
              <a:rPr kumimoji="0" lang="it-IT" sz="4000" b="0" i="0" u="none" strike="noStrike" kern="0" cap="none" spc="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rPr>
              <a:t>Vigenere</a:t>
            </a:r>
            <a:endParaRPr kumimoji="0" lang="it-IT"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endParaRPr>
          </a:p>
        </p:txBody>
      </p:sp>
      <p:sp>
        <p:nvSpPr>
          <p:cNvPr id="6" name="Segnaposto numero diapositiva 1"/>
          <p:cNvSpPr>
            <a:spLocks noGrp="1"/>
          </p:cNvSpPr>
          <p:nvPr>
            <p:ph type="sldNum" idx="12"/>
          </p:nvPr>
        </p:nvSpPr>
        <p:spPr>
          <a:xfrm>
            <a:off x="6804248" y="6237312"/>
            <a:ext cx="2133599" cy="365125"/>
          </a:xfrm>
        </p:spPr>
        <p:txBody>
          <a:bodyPr/>
          <a:lstStyle/>
          <a:p>
            <a:pPr>
              <a:buSzPct val="25000"/>
            </a:pPr>
            <a:fld id="{00000000-1234-1234-1234-123412341234}" type="slidenum">
              <a:rPr lang="it-IT" sz="1800" smtClean="0">
                <a:solidFill>
                  <a:schemeClr val="tx2">
                    <a:lumMod val="10000"/>
                  </a:schemeClr>
                </a:solidFill>
                <a:latin typeface="Baskerville Old Face" panose="02020602080505020303" pitchFamily="18" charset="0"/>
              </a:rPr>
              <a:pPr>
                <a:buSzPct val="25000"/>
              </a:pPr>
              <a:t>5</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endParaRPr lang="it-IT" sz="2200" b="0" i="0" u="none" strike="noStrike" cap="none" baseline="0" dirty="0" smtClean="0">
              <a:solidFill>
                <a:schemeClr val="lt1"/>
              </a:solidFill>
              <a:latin typeface="Calibri" pitchFamily="34" charset="0"/>
              <a:ea typeface="Radley"/>
              <a:cs typeface="Radley"/>
              <a:sym typeface="Radley"/>
            </a:endParaRPr>
          </a:p>
          <a:p>
            <a:pPr marL="0" marR="0" lvl="0" indent="0" algn="l" rtl="0">
              <a:lnSpc>
                <a:spcPct val="90000"/>
              </a:lnSpc>
              <a:spcBef>
                <a:spcPts val="0"/>
              </a:spcBef>
              <a:buClr>
                <a:schemeClr val="lt1"/>
              </a:buClr>
              <a:buSzPct val="25000"/>
              <a:buFont typeface="Arial"/>
              <a:buNone/>
            </a:pPr>
            <a:r>
              <a:rPr lang="it-IT" sz="2200" dirty="0" smtClean="0">
                <a:solidFill>
                  <a:schemeClr val="lt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E</a:t>
            </a:r>
            <a:r>
              <a:rPr lang="it-IT" sz="2200" b="0" i="0" u="none" strike="noStrike" cap="none" baseline="0" dirty="0">
                <a:solidFill>
                  <a:schemeClr val="tx1">
                    <a:lumMod val="85000"/>
                    <a:lumOff val="15000"/>
                  </a:schemeClr>
                </a:solidFill>
                <a:latin typeface="Calibri" pitchFamily="34" charset="0"/>
                <a:ea typeface="Radley"/>
                <a:cs typeface="Radley"/>
                <a:sym typeface="Radley"/>
              </a:rPr>
              <a:t>’ l’analisi di un messaggio cifrato nel tentativo di decodificarlo. In questo caso immaginatevi di essere Eva che intercetta il messaggio che Alice ha inviato a Bob.</a:t>
            </a:r>
          </a:p>
          <a:p>
            <a:pPr marL="0" marR="0" lvl="0" indent="0" algn="l" rtl="0">
              <a:lnSpc>
                <a:spcPct val="90000"/>
              </a:lnSpc>
              <a:spcBef>
                <a:spcPts val="480"/>
              </a:spcBef>
              <a:buClr>
                <a:schemeClr val="lt1"/>
              </a:buClr>
              <a:buSzPct val="25000"/>
              <a:buFont typeface="Arial"/>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	</a:t>
            </a:r>
          </a:p>
          <a:p>
            <a:pPr marL="0" marR="0" lvl="0" indent="0" algn="l" rtl="0">
              <a:lnSpc>
                <a:spcPct val="90000"/>
              </a:lnSpc>
              <a:spcBef>
                <a:spcPts val="480"/>
              </a:spcBef>
              <a:buClr>
                <a:schemeClr val="lt1"/>
              </a:buClr>
              <a:buSzPct val="25000"/>
              <a:buFont typeface="Arial"/>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	Si può procedere tentando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di</a:t>
            </a:r>
            <a:r>
              <a:rPr lang="it-IT" sz="2200" b="0" i="0" u="none" strike="noStrike" cap="none" dirty="0" smtClean="0">
                <a:solidFill>
                  <a:schemeClr val="tx1">
                    <a:lumMod val="85000"/>
                    <a:lumOff val="15000"/>
                  </a:schemeClr>
                </a:solidFill>
                <a:latin typeface="Calibri" pitchFamily="34" charset="0"/>
                <a:ea typeface="Radley"/>
                <a:cs typeface="Radley"/>
                <a:sym typeface="Radley"/>
              </a:rPr>
              <a:t> </a:t>
            </a:r>
            <a:r>
              <a:rPr lang="it-IT" sz="2200" b="1" i="0" u="none" strike="noStrike" baseline="0" dirty="0" smtClean="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individuare </a:t>
            </a:r>
            <a:r>
              <a:rPr lang="it-IT" sz="2200" b="1" i="0" u="none" strike="noStrike" baseline="0"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uno schema</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nella cifratura o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con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l’analisi di frequenze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tramite dati statistici</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t>
            </a:r>
            <a:b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br>
            <a:endParaRPr lang="it-IT" sz="2200" b="0" i="0" u="none" strike="noStrike" cap="none" baseline="0" dirty="0">
              <a:solidFill>
                <a:schemeClr val="tx1">
                  <a:lumMod val="85000"/>
                  <a:lumOff val="15000"/>
                </a:schemeClr>
              </a:solidFill>
              <a:latin typeface="Calibri" pitchFamily="34" charset="0"/>
              <a:ea typeface="Radley"/>
              <a:cs typeface="Radley"/>
              <a:sym typeface="Radley"/>
            </a:endParaRPr>
          </a:p>
        </p:txBody>
      </p:sp>
      <p:sp>
        <p:nvSpPr>
          <p:cNvPr id="4" name="Shape 95"/>
          <p:cNvSpPr txBox="1">
            <a:spLocks/>
          </p:cNvSpPr>
          <p:nvPr/>
        </p:nvSpPr>
        <p:spPr>
          <a:xfrm>
            <a:off x="457200" y="332656"/>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C000"/>
              </a:buClr>
              <a:buSzPct val="25000"/>
              <a:buFont typeface="Radley"/>
              <a:buNone/>
              <a:tabLst/>
              <a:defRPr/>
            </a:pPr>
            <a:r>
              <a:rPr kumimoji="0" lang="it-IT"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rPr>
              <a:t>Crittoanalisi</a:t>
            </a:r>
            <a:endParaRPr kumimoji="0" lang="it-IT"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Radley"/>
              <a:cs typeface="Radley"/>
              <a:sym typeface="Radley"/>
            </a:endParaRPr>
          </a:p>
        </p:txBody>
      </p:sp>
      <p:pic>
        <p:nvPicPr>
          <p:cNvPr id="49153" name="Picture 1" descr="C:\Users\Morena\Desktop\blind.png"/>
          <p:cNvPicPr>
            <a:picLocks noChangeAspect="1" noChangeArrowheads="1"/>
          </p:cNvPicPr>
          <p:nvPr/>
        </p:nvPicPr>
        <p:blipFill>
          <a:blip r:embed="rId3"/>
          <a:srcRect/>
          <a:stretch>
            <a:fillRect/>
          </a:stretch>
        </p:blipFill>
        <p:spPr bwMode="auto">
          <a:xfrm>
            <a:off x="1691680" y="4077072"/>
            <a:ext cx="5411440" cy="2443808"/>
          </a:xfrm>
          <a:prstGeom prst="rect">
            <a:avLst/>
          </a:prstGeom>
          <a:noFill/>
        </p:spPr>
      </p:pic>
      <p:sp>
        <p:nvSpPr>
          <p:cNvPr id="5" name="Segnaposto numero diapositiva 1"/>
          <p:cNvSpPr>
            <a:spLocks noGrp="1"/>
          </p:cNvSpPr>
          <p:nvPr>
            <p:ph type="sldNum" idx="12"/>
          </p:nvPr>
        </p:nvSpPr>
        <p:spPr>
          <a:xfrm>
            <a:off x="6804248" y="6237312"/>
            <a:ext cx="2133599" cy="365125"/>
          </a:xfrm>
        </p:spPr>
        <p:txBody>
          <a:bodyPr/>
          <a:lstStyle/>
          <a:p>
            <a:pPr>
              <a:buSzPct val="25000"/>
            </a:pPr>
            <a:fld id="{00000000-1234-1234-1234-123412341234}" type="slidenum">
              <a:rPr lang="it-IT" sz="1800" smtClean="0">
                <a:solidFill>
                  <a:schemeClr val="tx2">
                    <a:lumMod val="10000"/>
                  </a:schemeClr>
                </a:solidFill>
                <a:latin typeface="Baskerville Old Face" panose="02020602080505020303" pitchFamily="18" charset="0"/>
              </a:rPr>
              <a:pPr>
                <a:buSzPct val="25000"/>
              </a:pPr>
              <a:t>6</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b="0" i="0" u="none" strike="noStrike" cap="none" baseline="0" dirty="0">
                <a:solidFill>
                  <a:schemeClr val="bg1"/>
                </a:solidFill>
                <a:latin typeface="Calibri" pitchFamily="34" charset="0"/>
                <a:ea typeface="Radley"/>
                <a:cs typeface="Radley"/>
                <a:sym typeface="Radley"/>
              </a:rPr>
              <a:t>Studio delle frequenze</a:t>
            </a:r>
          </a:p>
        </p:txBody>
      </p:sp>
      <p:sp>
        <p:nvSpPr>
          <p:cNvPr id="147" name="Shape 147"/>
          <p:cNvSpPr txBox="1">
            <a:spLocks noGrp="1"/>
          </p:cNvSpPr>
          <p:nvPr>
            <p:ph type="body" idx="1"/>
          </p:nvPr>
        </p:nvSpPr>
        <p:spPr>
          <a:xfrm>
            <a:off x="457200" y="1700808"/>
            <a:ext cx="7787208" cy="4896544"/>
          </a:xfrm>
          <a:prstGeom prst="rect">
            <a:avLst/>
          </a:prstGeom>
          <a:noFill/>
          <a:ln>
            <a:noFill/>
          </a:ln>
        </p:spPr>
        <p:txBody>
          <a:bodyPr lIns="91425" tIns="45700" rIns="91425" bIns="45700" anchor="t" anchorCtr="0">
            <a:noAutofit/>
          </a:bodyPr>
          <a:lstStyle/>
          <a:p>
            <a:pPr marL="0" marR="0" lvl="0" indent="0" algn="just" rtl="0">
              <a:spcBef>
                <a:spcPts val="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Si basa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sulla</a:t>
            </a:r>
            <a:r>
              <a:rPr lang="it-IT" sz="2200" b="0" i="0" u="none" strike="noStrike" cap="none" dirty="0" smtClean="0">
                <a:solidFill>
                  <a:schemeClr val="tx1">
                    <a:lumMod val="85000"/>
                    <a:lumOff val="15000"/>
                  </a:schemeClr>
                </a:solidFill>
                <a:latin typeface="Calibri" pitchFamily="34" charset="0"/>
                <a:ea typeface="Radley"/>
                <a:cs typeface="Radley"/>
                <a:sym typeface="Radley"/>
              </a:rPr>
              <a:t> conoscenza</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della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lingua con cui è crittato il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messaggio. Ad</a:t>
            </a:r>
            <a:r>
              <a:rPr lang="it-IT" sz="2200" b="0" i="0" u="none" strike="noStrike" cap="none" dirty="0" smtClean="0">
                <a:solidFill>
                  <a:schemeClr val="tx1">
                    <a:lumMod val="85000"/>
                    <a:lumOff val="15000"/>
                  </a:schemeClr>
                </a:solidFill>
                <a:latin typeface="Calibri" pitchFamily="34" charset="0"/>
                <a:ea typeface="Radley"/>
                <a:cs typeface="Radley"/>
                <a:sym typeface="Radley"/>
              </a:rPr>
              <a:t> esempio</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se </a:t>
            </a:r>
            <a:r>
              <a:rPr lang="it-IT" sz="2200" b="0" i="0" u="none" strike="noStrike" cap="none" baseline="0" dirty="0">
                <a:solidFill>
                  <a:schemeClr val="tx1">
                    <a:lumMod val="85000"/>
                    <a:lumOff val="15000"/>
                  </a:schemeClr>
                </a:solidFill>
                <a:latin typeface="Calibri" pitchFamily="34" charset="0"/>
                <a:ea typeface="Radley"/>
                <a:cs typeface="Radley"/>
                <a:sym typeface="Radley"/>
              </a:rPr>
              <a:t>vi trovate un messaggio crittato di questo genere</a:t>
            </a:r>
            <a:r>
              <a:rPr lang="it-IT" sz="2200" b="0" i="0" u="none" strike="noStrike" cap="none" baseline="0" dirty="0">
                <a:solidFill>
                  <a:schemeClr val="lt1"/>
                </a:solidFill>
                <a:latin typeface="Calibri" pitchFamily="34" charset="0"/>
                <a:ea typeface="Radley"/>
                <a:cs typeface="Radley"/>
                <a:sym typeface="Radley"/>
              </a:rPr>
              <a:t>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DKKV</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potete intuire che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K</a:t>
            </a:r>
            <a:r>
              <a:rPr lang="it-IT" sz="2200" b="0" i="0" u="none" strike="noStrike" cap="none" baseline="0" dirty="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è una consonante dato che in italiano non si ha mai la ripetizione della stessa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vocale.</a:t>
            </a:r>
          </a:p>
          <a:p>
            <a:pPr marL="0" marR="0" lvl="0" indent="0" algn="just" rtl="0">
              <a:spcBef>
                <a:spcPts val="0"/>
              </a:spcBef>
              <a:buClr>
                <a:schemeClr val="lt1"/>
              </a:buClr>
              <a:buSzPct val="25000"/>
              <a:buFont typeface="Arial"/>
              <a:buNone/>
            </a:pPr>
            <a:endParaRPr lang="it-IT" sz="2200" dirty="0" smtClean="0">
              <a:ln w="18415" cmpd="sng">
                <a:solidFill>
                  <a:srgbClr val="FFFFFF"/>
                </a:solidFill>
                <a:prstDash val="solid"/>
              </a:ln>
              <a:solidFill>
                <a:schemeClr val="lt1"/>
              </a:solidFill>
              <a:effectLst>
                <a:outerShdw blurRad="63500" dir="3600000" algn="tl" rotWithShape="0">
                  <a:srgbClr val="000000">
                    <a:alpha val="70000"/>
                  </a:srgbClr>
                </a:outerShdw>
              </a:effectLst>
              <a:latin typeface="Calibri" pitchFamily="34" charset="0"/>
              <a:ea typeface="Radley"/>
              <a:cs typeface="Radley"/>
              <a:sym typeface="Radley"/>
            </a:endParaRPr>
          </a:p>
          <a:p>
            <a:pPr marL="0" marR="0" lvl="0" indent="0" algn="just" rtl="0">
              <a:spcBef>
                <a:spcPts val="0"/>
              </a:spcBef>
              <a:buClr>
                <a:schemeClr val="lt1"/>
              </a:buClr>
              <a:buSzPct val="25000"/>
              <a:buFont typeface="Arial"/>
              <a:buNone/>
            </a:pPr>
            <a:r>
              <a:rPr lang="it-IT" sz="2200" i="0" u="none" strike="noStrike" baseline="0" dirty="0" smtClean="0">
                <a:ln w="18415" cmpd="sng">
                  <a:solidFill>
                    <a:srgbClr val="FFFFFF"/>
                  </a:solidFill>
                  <a:prstDash val="solid"/>
                </a:ln>
                <a:solidFill>
                  <a:schemeClr val="lt1"/>
                </a:solidFill>
                <a:effectLst>
                  <a:outerShdw blurRad="63500" dir="3600000" algn="tl" rotWithShape="0">
                    <a:srgbClr val="000000">
                      <a:alpha val="70000"/>
                    </a:srgbClr>
                  </a:outerShdw>
                </a:effectLst>
                <a:latin typeface="Calibri" pitchFamily="34" charset="0"/>
                <a:ea typeface="Radley"/>
                <a:cs typeface="Radley"/>
                <a:sym typeface="Radley"/>
              </a:rPr>
              <a:t>	</a:t>
            </a:r>
            <a:r>
              <a:rPr lang="it-IT" sz="2200" b="1" dirty="0" smtClean="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D</a:t>
            </a:r>
            <a:r>
              <a:rPr lang="it-IT" sz="2200" b="0" i="0" u="none" strike="noStrike" cap="none" baseline="0" dirty="0" smtClean="0">
                <a:solidFill>
                  <a:schemeClr val="lt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e</a:t>
            </a:r>
            <a:r>
              <a:rPr lang="it-IT" sz="2200" b="0" i="0" u="none" strike="noStrike" cap="none" baseline="0" dirty="0">
                <a:solidFill>
                  <a:schemeClr val="lt1"/>
                </a:solidFill>
                <a:latin typeface="Calibri" pitchFamily="34" charset="0"/>
                <a:ea typeface="Radley"/>
                <a:cs typeface="Radley"/>
                <a:sym typeface="Radley"/>
              </a:rPr>
              <a:t>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V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dovrebbero essere delle vocali dato che non esistono parole composte da sole consonanti. Quindi la parola potrebbe essere atto o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asso.</a:t>
            </a:r>
            <a:r>
              <a:rPr lang="it-IT" sz="2200" b="0" i="0" u="none" strike="noStrike" cap="none" dirty="0" smtClean="0">
                <a:solidFill>
                  <a:schemeClr val="tx1">
                    <a:lumMod val="85000"/>
                    <a:lumOff val="15000"/>
                  </a:schemeClr>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Se vi trovate una parola come </a:t>
            </a:r>
            <a:r>
              <a:rPr lang="it-IT" sz="2200" b="1" dirty="0" smtClean="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J</a:t>
            </a:r>
            <a:r>
              <a:rPr lang="it-IT" sz="2200" dirty="0" smtClean="0">
                <a:solidFill>
                  <a:schemeClr val="lt1"/>
                </a:solidFill>
                <a:latin typeface="Calibri" pitchFamily="34" charset="0"/>
                <a:ea typeface="Radley"/>
                <a:cs typeface="Radley"/>
                <a:sym typeface="Radley"/>
              </a:rPr>
              <a:t> </a:t>
            </a:r>
            <a:r>
              <a:rPr lang="it-IT" sz="2200" dirty="0" smtClean="0">
                <a:solidFill>
                  <a:schemeClr val="tx1">
                    <a:lumMod val="85000"/>
                    <a:lumOff val="15000"/>
                  </a:schemeClr>
                </a:solidFill>
                <a:latin typeface="Calibri" pitchFamily="34" charset="0"/>
                <a:ea typeface="Radley"/>
                <a:cs typeface="Radley"/>
                <a:sym typeface="Radley"/>
              </a:rPr>
              <a:t>che separa due parole molto probabilmente è una e oppure una l apostrofata .</a:t>
            </a:r>
          </a:p>
          <a:p>
            <a:pPr marL="0" lvl="0" indent="0" algn="just">
              <a:spcBef>
                <a:spcPts val="0"/>
              </a:spcBef>
              <a:buSzPct val="25000"/>
              <a:buNone/>
            </a:pPr>
            <a:endParaRPr lang="it-IT" sz="2200" b="0" i="0" u="none" strike="noStrike" cap="none" baseline="0" dirty="0" smtClean="0">
              <a:solidFill>
                <a:schemeClr val="tx1">
                  <a:lumMod val="85000"/>
                  <a:lumOff val="15000"/>
                </a:schemeClr>
              </a:solidFill>
              <a:latin typeface="Calibri" pitchFamily="34" charset="0"/>
              <a:ea typeface="Radley"/>
              <a:cs typeface="Radley"/>
              <a:sym typeface="Radley"/>
            </a:endParaRPr>
          </a:p>
          <a:p>
            <a:pPr marL="0" marR="0" lvl="0" indent="0" algn="just" rtl="0">
              <a:spcBef>
                <a:spcPts val="0"/>
              </a:spcBef>
              <a:buClr>
                <a:schemeClr val="lt1"/>
              </a:buClr>
              <a:buSzPct val="25000"/>
              <a:buFont typeface="Arial"/>
              <a:buNone/>
            </a:pPr>
            <a:r>
              <a:rPr lang="it-IT" sz="2200" dirty="0" smtClean="0">
                <a:solidFill>
                  <a:schemeClr val="tx1">
                    <a:lumMod val="85000"/>
                    <a:lumOff val="15000"/>
                  </a:schemeClr>
                </a:solidFill>
                <a:latin typeface="Calibri" pitchFamily="34" charset="0"/>
                <a:ea typeface="Radley"/>
                <a:cs typeface="Radley"/>
                <a:sym typeface="Radley"/>
              </a:rPr>
              <a:t>	Avendo a disposizione poche parole, la </a:t>
            </a:r>
            <a:r>
              <a:rPr lang="it-IT" sz="2200" dirty="0" err="1" smtClean="0">
                <a:solidFill>
                  <a:schemeClr val="tx1">
                    <a:lumMod val="85000"/>
                    <a:lumOff val="15000"/>
                  </a:schemeClr>
                </a:solidFill>
                <a:latin typeface="Calibri" pitchFamily="34" charset="0"/>
                <a:ea typeface="Radley"/>
                <a:cs typeface="Radley"/>
                <a:sym typeface="Radley"/>
              </a:rPr>
              <a:t>crittatura</a:t>
            </a:r>
            <a:r>
              <a:rPr lang="it-IT" sz="2200" dirty="0" smtClean="0">
                <a:solidFill>
                  <a:schemeClr val="tx1">
                    <a:lumMod val="85000"/>
                    <a:lumOff val="15000"/>
                  </a:schemeClr>
                </a:solidFill>
                <a:latin typeface="Calibri" pitchFamily="34" charset="0"/>
                <a:ea typeface="Radley"/>
                <a:cs typeface="Radley"/>
                <a:sym typeface="Radley"/>
              </a:rPr>
              <a:t> è più complessa; tuttavia decrittando alcune parole si può intuire il senso delle altre dal contesto.</a:t>
            </a:r>
            <a:endParaRPr lang="it-IT" sz="2200" b="0" i="0" u="none" strike="noStrike" cap="none" baseline="0" dirty="0">
              <a:solidFill>
                <a:schemeClr val="tx1">
                  <a:lumMod val="85000"/>
                  <a:lumOff val="15000"/>
                </a:schemeClr>
              </a:solidFill>
              <a:latin typeface="Calibri" pitchFamily="34" charset="0"/>
              <a:ea typeface="Radley"/>
              <a:cs typeface="Radley"/>
              <a:sym typeface="Radley"/>
            </a:endParaRPr>
          </a:p>
        </p:txBody>
      </p:sp>
      <p:sp>
        <p:nvSpPr>
          <p:cNvPr id="4" name="Segnaposto numero diapositiva 1"/>
          <p:cNvSpPr>
            <a:spLocks noGrp="1"/>
          </p:cNvSpPr>
          <p:nvPr>
            <p:ph type="sldNum" idx="12"/>
          </p:nvPr>
        </p:nvSpPr>
        <p:spPr>
          <a:xfrm>
            <a:off x="6804248" y="6237312"/>
            <a:ext cx="2133599" cy="365125"/>
          </a:xfrm>
        </p:spPr>
        <p:txBody>
          <a:bodyPr/>
          <a:lstStyle/>
          <a:p>
            <a:pPr lvl="0">
              <a:buSzPct val="25000"/>
            </a:pPr>
            <a:fld id="{00000000-1234-1234-1234-123412341234}" type="slidenum">
              <a:rPr lang="it-IT" sz="1800" smtClean="0">
                <a:solidFill>
                  <a:schemeClr val="tx2">
                    <a:lumMod val="10000"/>
                  </a:schemeClr>
                </a:solidFill>
                <a:latin typeface="Baskerville Old Face" panose="02020602080505020303" pitchFamily="18" charset="0"/>
              </a:rPr>
              <a:pPr lvl="0">
                <a:buSzPct val="25000"/>
              </a:pPr>
              <a:t>7</a:t>
            </a:fld>
            <a:endParaRPr lang="it-IT" sz="1800" dirty="0">
              <a:solidFill>
                <a:schemeClr val="tx2">
                  <a:lumMod val="10000"/>
                </a:schemeClr>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83568" y="4005064"/>
            <a:ext cx="7992888" cy="2016224"/>
          </a:xfrm>
          <a:prstGeom prst="rect">
            <a:avLst/>
          </a:prstGeom>
          <a:noFill/>
          <a:ln>
            <a:noFill/>
          </a:ln>
        </p:spPr>
        <p:txBody>
          <a:bodyPr lIns="91425" tIns="45700" rIns="91425" bIns="45700" anchor="b" anchorCtr="0">
            <a:noAutofit/>
          </a:bodyPr>
          <a:lstStyle/>
          <a:p>
            <a:pPr marL="0" marR="0" lvl="0" indent="0" rtl="0">
              <a:spcBef>
                <a:spcPts val="0"/>
              </a:spcBef>
              <a:buClr>
                <a:schemeClr val="lt1"/>
              </a:buClr>
              <a:buSzPct val="25000"/>
              <a:buFont typeface="Radley"/>
              <a:buNone/>
            </a:pPr>
            <a:r>
              <a:rPr lang="it-IT" sz="2200" b="0" i="0" u="none" strike="noStrike" cap="none" baseline="0" dirty="0">
                <a:solidFill>
                  <a:schemeClr val="bg1"/>
                </a:solidFill>
                <a:latin typeface="Calibri" pitchFamily="34" charset="0"/>
                <a:ea typeface="Radley"/>
                <a:cs typeface="Radley"/>
                <a:sym typeface="Radley"/>
              </a:rPr>
              <a:t/>
            </a:r>
            <a:br>
              <a:rPr lang="it-IT" sz="2200" b="0" i="0" u="none" strike="noStrike" cap="none" baseline="0" dirty="0">
                <a:solidFill>
                  <a:schemeClr val="bg1"/>
                </a:solidFill>
                <a:latin typeface="Calibri" pitchFamily="34" charset="0"/>
                <a:ea typeface="Radley"/>
                <a:cs typeface="Radley"/>
                <a:sym typeface="Radley"/>
              </a:rPr>
            </a:br>
            <a:r>
              <a:rPr lang="it-IT" sz="2200" b="0" i="0" u="none" strike="noStrike" cap="none" baseline="0" dirty="0" smtClean="0">
                <a:solidFill>
                  <a:schemeClr val="bg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L’analisi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delle frequenze è più facile da applicare avendo un testo molto lungo su cui si può effettuare il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conteggio</a:t>
            </a:r>
            <a:r>
              <a:rPr lang="it-IT" sz="2200" b="0" i="0" u="none" strike="noStrike" cap="none" baseline="0" dirty="0">
                <a:solidFill>
                  <a:schemeClr val="bg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di ciascuna lettera e quindi confrontandolo con il grafico, in modo tale da poter </a:t>
            </a:r>
            <a:r>
              <a:rPr lang="it-IT" sz="2200" b="1" dirty="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ipotizzare</a:t>
            </a:r>
            <a:r>
              <a:rPr lang="it-IT" sz="2200" b="0" i="0" u="none" strike="noStrike" cap="none" baseline="0" dirty="0">
                <a:solidFill>
                  <a:schemeClr val="bg1"/>
                </a:solidFill>
                <a:latin typeface="Calibri" pitchFamily="34" charset="0"/>
                <a:ea typeface="Radley"/>
                <a:cs typeface="Radley"/>
                <a:sym typeface="Radley"/>
              </a:rPr>
              <a:t> </a:t>
            </a:r>
            <a:r>
              <a:rPr lang="it-IT" sz="2200" b="0" i="0" u="none" strike="noStrike" cap="none" baseline="0" dirty="0">
                <a:solidFill>
                  <a:schemeClr val="tx1">
                    <a:lumMod val="85000"/>
                    <a:lumOff val="15000"/>
                  </a:schemeClr>
                </a:solidFill>
                <a:latin typeface="Calibri" pitchFamily="34" charset="0"/>
                <a:ea typeface="Radley"/>
                <a:cs typeface="Radley"/>
                <a:sym typeface="Radley"/>
              </a:rPr>
              <a:t>con maggior probabilità a che lettera corrisponde ciascun simbolo.</a:t>
            </a:r>
          </a:p>
        </p:txBody>
      </p:sp>
      <p:pic>
        <p:nvPicPr>
          <p:cNvPr id="153" name="Shape 153"/>
          <p:cNvPicPr>
            <a:picLocks noChangeAspect="1"/>
          </p:cNvPicPr>
          <p:nvPr/>
        </p:nvPicPr>
        <p:blipFill rotWithShape="1">
          <a:blip r:embed="rId3">
            <a:alphaModFix/>
          </a:blip>
          <a:stretch/>
        </p:blipFill>
        <p:spPr>
          <a:xfrm>
            <a:off x="5004048" y="980728"/>
            <a:ext cx="3395813" cy="2972727"/>
          </a:xfrm>
          <a:prstGeom prst="rect">
            <a:avLst/>
          </a:prstGeom>
          <a:noFill/>
          <a:ln>
            <a:noFill/>
          </a:ln>
        </p:spPr>
      </p:pic>
      <p:sp>
        <p:nvSpPr>
          <p:cNvPr id="4" name="Shape 152"/>
          <p:cNvSpPr txBox="1">
            <a:spLocks/>
          </p:cNvSpPr>
          <p:nvPr/>
        </p:nvSpPr>
        <p:spPr>
          <a:xfrm>
            <a:off x="683568" y="980728"/>
            <a:ext cx="4032448" cy="2952328"/>
          </a:xfrm>
          <a:prstGeom prst="rect">
            <a:avLst/>
          </a:prstGeom>
          <a:noFill/>
          <a:ln>
            <a:noFill/>
          </a:ln>
        </p:spPr>
        <p:txBody>
          <a:bodyPr lIns="91425" tIns="45700" rIns="91425" bIns="45700" anchor="b" anchorCtr="0">
            <a:noAutofit/>
          </a:bodyPr>
          <a:lstStyle/>
          <a:p>
            <a:pPr marL="0" marR="0" lvl="0" indent="0" defTabSz="914400" rtl="0" eaLnBrk="1" fontAlgn="auto" latinLnBrk="0" hangingPunct="1">
              <a:lnSpc>
                <a:spcPct val="100000"/>
              </a:lnSpc>
              <a:spcBef>
                <a:spcPts val="0"/>
              </a:spcBef>
              <a:spcAft>
                <a:spcPts val="0"/>
              </a:spcAft>
              <a:buClr>
                <a:schemeClr val="lt1"/>
              </a:buClr>
              <a:buSzPct val="25000"/>
              <a:buFont typeface="Radley"/>
              <a:buNone/>
              <a:tabLst/>
              <a:defRPr/>
            </a:pPr>
            <a:r>
              <a:rPr lang="it-IT" sz="2200" dirty="0" smtClean="0">
                <a:solidFill>
                  <a:schemeClr val="bg1"/>
                </a:solidFill>
                <a:latin typeface="Calibri" pitchFamily="34" charset="0"/>
                <a:ea typeface="Radley"/>
                <a:cs typeface="Radley"/>
                <a:sym typeface="Radley"/>
              </a:rPr>
              <a:t>	</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Potete notare che in </a:t>
            </a:r>
            <a:r>
              <a:rPr lang="it-IT" sz="2200" b="1" dirty="0" smtClean="0">
                <a:ln w="18415" cmpd="sng">
                  <a:noFill/>
                  <a:prstDash val="solid"/>
                </a:ln>
                <a:solidFill>
                  <a:schemeClr val="accent6"/>
                </a:solidFill>
                <a:effectLst>
                  <a:outerShdw blurRad="63500" dir="3600000" algn="tl" rotWithShape="0">
                    <a:srgbClr val="000000">
                      <a:alpha val="70000"/>
                    </a:srgbClr>
                  </a:outerShdw>
                </a:effectLst>
                <a:latin typeface="Calibri" pitchFamily="34" charset="0"/>
                <a:ea typeface="Radley"/>
                <a:cs typeface="Radley"/>
                <a:sym typeface="Radley"/>
              </a:rPr>
              <a:t>italiano</a:t>
            </a:r>
            <a:r>
              <a:rPr kumimoji="0" lang="it-IT" sz="2200" b="0" i="0" u="none" strike="noStrike" kern="0" cap="none" spc="0" normalizeH="0" baseline="0" noProof="0" dirty="0" smtClean="0">
                <a:ln>
                  <a:noFill/>
                </a:ln>
                <a:solidFill>
                  <a:schemeClr val="bg1"/>
                </a:solidFill>
                <a:effectLst/>
                <a:uLnTx/>
                <a:uFillTx/>
                <a:latin typeface="Calibri" pitchFamily="34" charset="0"/>
                <a:ea typeface="Radley"/>
                <a:cs typeface="Radley"/>
                <a:sym typeface="Radley"/>
              </a:rPr>
              <a:t> </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le lettere più frequenti sono la </a:t>
            </a:r>
            <a:r>
              <a:rPr kumimoji="0" lang="it-IT" sz="2200" b="0" i="1"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e</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a:t>
            </a:r>
            <a:r>
              <a:rPr kumimoji="0" lang="it-IT" sz="2200" b="0" i="1"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a</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a:t>
            </a:r>
            <a:r>
              <a:rPr kumimoji="0" lang="it-IT" sz="2200" b="0" i="1"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i</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 mentre le meno frequenti sono la </a:t>
            </a:r>
            <a:r>
              <a:rPr kumimoji="0" lang="it-IT" sz="2200" b="0" i="1"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z</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 e la </a:t>
            </a:r>
            <a:r>
              <a:rPr kumimoji="0" lang="it-IT" sz="2200" b="0" i="1"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q</a:t>
            </a:r>
            <a:r>
              <a:rPr kumimoji="0" lang="it-IT" sz="2200" b="0" i="0" u="none" strike="noStrike" kern="0" cap="none" spc="0" normalizeH="0" baseline="0" noProof="0" dirty="0" smtClean="0">
                <a:ln>
                  <a:noFill/>
                </a:ln>
                <a:solidFill>
                  <a:schemeClr val="tx1">
                    <a:lumMod val="85000"/>
                    <a:lumOff val="15000"/>
                  </a:schemeClr>
                </a:solidFill>
                <a:effectLst/>
                <a:uLnTx/>
                <a:uFillTx/>
                <a:latin typeface="Calibri" pitchFamily="34" charset="0"/>
                <a:ea typeface="Radley"/>
                <a:cs typeface="Radley"/>
                <a:sym typeface="Radley"/>
              </a:rPr>
              <a:t>. Inoltre per aiutarvi ad individuare la q potete tenere presente che la gran parte delle volte la q è seguita dalla u.</a:t>
            </a:r>
            <a:endParaRPr kumimoji="0" lang="it-IT" sz="2200" b="0" i="0" u="none" strike="noStrike" kern="0" cap="none" spc="0" normalizeH="0" baseline="0" noProof="0" dirty="0">
              <a:ln>
                <a:noFill/>
              </a:ln>
              <a:solidFill>
                <a:schemeClr val="tx1">
                  <a:lumMod val="85000"/>
                  <a:lumOff val="15000"/>
                </a:schemeClr>
              </a:solidFill>
              <a:effectLst/>
              <a:uLnTx/>
              <a:uFillTx/>
              <a:latin typeface="Calibri" pitchFamily="34" charset="0"/>
              <a:ea typeface="Radley"/>
              <a:cs typeface="Radley"/>
              <a:sym typeface="Radley"/>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ctr" rtl="0">
              <a:spcBef>
                <a:spcPts val="0"/>
              </a:spcBef>
              <a:buClr>
                <a:srgbClr val="FFC000"/>
              </a:buClr>
              <a:buSzPct val="25000"/>
              <a:buFont typeface="Radley"/>
              <a:buNone/>
            </a:pPr>
            <a:r>
              <a:rPr lang="it-IT" sz="4000" b="1" i="0" u="none" strike="noStrike"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Radley"/>
                <a:cs typeface="Radley"/>
                <a:sym typeface="Radley"/>
              </a:rPr>
              <a:t>Maria Stuarda</a:t>
            </a:r>
          </a:p>
        </p:txBody>
      </p:sp>
      <p:sp>
        <p:nvSpPr>
          <p:cNvPr id="277" name="Shape 277"/>
          <p:cNvSpPr txBox="1">
            <a:spLocks noGrp="1"/>
          </p:cNvSpPr>
          <p:nvPr>
            <p:ph type="body" idx="1"/>
          </p:nvPr>
        </p:nvSpPr>
        <p:spPr>
          <a:xfrm>
            <a:off x="457200" y="1772816"/>
            <a:ext cx="5194920" cy="4896542"/>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chemeClr val="lt1"/>
              </a:buClr>
              <a:buSzPct val="25000"/>
              <a:buFont typeface="Arial"/>
              <a:buNone/>
            </a:pPr>
            <a:r>
              <a:rPr lang="it-IT" sz="2200" b="0" i="0" u="none" strike="noStrike" cap="none" baseline="0" dirty="0">
                <a:solidFill>
                  <a:schemeClr val="tx1">
                    <a:lumMod val="85000"/>
                    <a:lumOff val="15000"/>
                  </a:schemeClr>
                </a:solidFill>
                <a:latin typeface="Calibri" pitchFamily="34" charset="0"/>
                <a:ea typeface="Radley"/>
                <a:cs typeface="Radley"/>
                <a:sym typeface="Radley"/>
              </a:rPr>
              <a:t>	Maria Stuarda diventò regina cattolica di Scozia a pochi giorni dalla sua nascita</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0" marR="0" lvl="0" indent="0" rtl="0">
              <a:lnSpc>
                <a:spcPct val="90000"/>
              </a:lnSpc>
              <a:spcBef>
                <a:spcPts val="0"/>
              </a:spcBef>
              <a:buClr>
                <a:schemeClr val="lt1"/>
              </a:buClr>
              <a:buSzPct val="25000"/>
              <a:buFont typeface="Arial"/>
              <a:buNone/>
            </a:pPr>
            <a:endParaRPr lang="it-IT" sz="2200" b="0" i="0" u="none" strike="noStrike" cap="none" baseline="0" dirty="0">
              <a:solidFill>
                <a:schemeClr val="tx1">
                  <a:lumMod val="85000"/>
                  <a:lumOff val="15000"/>
                </a:schemeClr>
              </a:solidFill>
              <a:latin typeface="Calibri" pitchFamily="34" charset="0"/>
              <a:ea typeface="Radley"/>
              <a:cs typeface="Radley"/>
              <a:sym typeface="Radley"/>
            </a:endParaRPr>
          </a:p>
          <a:p>
            <a:pPr marL="0" marR="0" lvl="0" indent="0" rtl="0">
              <a:lnSpc>
                <a:spcPct val="90000"/>
              </a:lnSpc>
              <a:spcBef>
                <a:spcPts val="460"/>
              </a:spcBef>
              <a:buClr>
                <a:schemeClr val="lt1"/>
              </a:buClr>
              <a:buSzPct val="25000"/>
              <a:buFont typeface="Arial"/>
              <a:buNone/>
            </a:pP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	Nell’1568 </a:t>
            </a:r>
            <a:r>
              <a:rPr lang="it-IT" sz="2200" b="0" i="0" u="none" strike="noStrike" cap="none" baseline="0" dirty="0">
                <a:solidFill>
                  <a:schemeClr val="tx1">
                    <a:lumMod val="85000"/>
                    <a:lumOff val="15000"/>
                  </a:schemeClr>
                </a:solidFill>
                <a:latin typeface="Calibri" pitchFamily="34" charset="0"/>
                <a:ea typeface="Radley"/>
                <a:cs typeface="Radley"/>
                <a:sym typeface="Radley"/>
              </a:rPr>
              <a:t>fuggi dai lord protestanti  e chiese rifugio a sua cugina Elisabetta, regina di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Inghilterra. La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fortuna non fu a suo favore e venne imprigionata a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Chartley</a:t>
            </a:r>
            <a:r>
              <a:rPr lang="it-IT" sz="2200" b="0" i="0" u="none" strike="noStrike" cap="none" baseline="0" dirty="0">
                <a:solidFill>
                  <a:schemeClr val="tx1">
                    <a:lumMod val="85000"/>
                    <a:lumOff val="15000"/>
                  </a:schemeClr>
                </a:solidFill>
                <a:latin typeface="Calibri" pitchFamily="34" charset="0"/>
                <a:ea typeface="Radley"/>
                <a:cs typeface="Radley"/>
                <a:sym typeface="Radley"/>
              </a:rPr>
              <a:t>, nello </a:t>
            </a:r>
            <a:r>
              <a:rPr lang="it-IT" sz="2200" b="0" i="0" u="none" strike="noStrike" cap="none" baseline="0" dirty="0" err="1">
                <a:solidFill>
                  <a:schemeClr val="tx1">
                    <a:lumMod val="85000"/>
                    <a:lumOff val="15000"/>
                  </a:schemeClr>
                </a:solidFill>
                <a:latin typeface="Calibri" pitchFamily="34" charset="0"/>
                <a:ea typeface="Radley"/>
                <a:cs typeface="Radley"/>
                <a:sym typeface="Radley"/>
              </a:rPr>
              <a:t>Staffordshire</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a:t>
            </a:r>
          </a:p>
          <a:p>
            <a:pPr marL="0" marR="0" lvl="0" indent="0" rtl="0">
              <a:lnSpc>
                <a:spcPct val="90000"/>
              </a:lnSpc>
              <a:spcBef>
                <a:spcPts val="460"/>
              </a:spcBef>
              <a:buClr>
                <a:schemeClr val="lt1"/>
              </a:buClr>
              <a:buSzPct val="25000"/>
              <a:buFont typeface="Arial"/>
              <a:buNone/>
            </a:pPr>
            <a:endParaRPr lang="it-IT" sz="2200" b="0" i="0" u="none" strike="noStrike" cap="none" baseline="0" dirty="0">
              <a:solidFill>
                <a:schemeClr val="lt1"/>
              </a:solidFill>
              <a:latin typeface="Calibri" pitchFamily="34" charset="0"/>
              <a:ea typeface="Radley"/>
              <a:cs typeface="Radley"/>
              <a:sym typeface="Radley"/>
            </a:endParaRPr>
          </a:p>
          <a:p>
            <a:pPr marL="0" marR="0" lvl="0" indent="0" rtl="0">
              <a:lnSpc>
                <a:spcPct val="90000"/>
              </a:lnSpc>
              <a:spcBef>
                <a:spcPts val="460"/>
              </a:spcBef>
              <a:buClr>
                <a:schemeClr val="lt1"/>
              </a:buClr>
              <a:buSzPct val="25000"/>
              <a:buFont typeface="Arial"/>
              <a:buNone/>
            </a:pPr>
            <a:r>
              <a:rPr lang="it-IT" sz="2200" b="0" i="0" u="none" strike="noStrike" cap="none" baseline="0" dirty="0" smtClean="0">
                <a:solidFill>
                  <a:schemeClr val="lt1"/>
                </a:solidFill>
                <a:latin typeface="Calibri" pitchFamily="34" charset="0"/>
                <a:ea typeface="Radley"/>
                <a:cs typeface="Radley"/>
                <a:sym typeface="Radley"/>
              </a:rPr>
              <a:t>	</a:t>
            </a:r>
            <a:r>
              <a:rPr lang="it-IT" sz="2200" b="0" i="0" u="none" strike="noStrike" cap="none" baseline="0" dirty="0" smtClean="0">
                <a:solidFill>
                  <a:schemeClr val="tx1">
                    <a:lumMod val="85000"/>
                    <a:lumOff val="15000"/>
                  </a:schemeClr>
                </a:solidFill>
                <a:latin typeface="Calibri" pitchFamily="34" charset="0"/>
                <a:ea typeface="Radley"/>
                <a:cs typeface="Radley"/>
                <a:sym typeface="Radley"/>
              </a:rPr>
              <a:t>Elisabetta </a:t>
            </a:r>
            <a:r>
              <a:rPr lang="it-IT" sz="2200" b="0" i="0" u="none" strike="noStrike" cap="none" baseline="0" dirty="0">
                <a:solidFill>
                  <a:schemeClr val="tx1">
                    <a:lumMod val="85000"/>
                    <a:lumOff val="15000"/>
                  </a:schemeClr>
                </a:solidFill>
                <a:latin typeface="Calibri" pitchFamily="34" charset="0"/>
                <a:ea typeface="Radley"/>
                <a:cs typeface="Radley"/>
                <a:sym typeface="Radley"/>
              </a:rPr>
              <a:t>non osò ucciderla per timore di creare un precedente e quindi di poter essere condannata alla stessa sorte.</a:t>
            </a:r>
          </a:p>
          <a:p>
            <a:pPr marL="0" marR="0" lvl="0" indent="0" rtl="0">
              <a:lnSpc>
                <a:spcPct val="90000"/>
              </a:lnSpc>
              <a:spcBef>
                <a:spcPts val="460"/>
              </a:spcBef>
              <a:buClr>
                <a:schemeClr val="lt1"/>
              </a:buClr>
              <a:buSzPct val="25000"/>
              <a:buFont typeface="Arial"/>
              <a:buNone/>
            </a:pPr>
            <a:r>
              <a:rPr lang="it-IT" sz="2200" b="0" i="0" u="none" strike="noStrike" cap="none" baseline="0" dirty="0">
                <a:solidFill>
                  <a:schemeClr val="lt1"/>
                </a:solidFill>
                <a:latin typeface="Calibri" pitchFamily="34" charset="0"/>
                <a:ea typeface="Radley"/>
                <a:cs typeface="Radley"/>
                <a:sym typeface="Radley"/>
              </a:rPr>
              <a:t>	</a:t>
            </a:r>
          </a:p>
        </p:txBody>
      </p:sp>
      <p:pic>
        <p:nvPicPr>
          <p:cNvPr id="278" name="Shape 278"/>
          <p:cNvPicPr preferRelativeResize="0"/>
          <p:nvPr/>
        </p:nvPicPr>
        <p:blipFill rotWithShape="1">
          <a:blip r:embed="rId3"/>
          <a:stretch/>
        </p:blipFill>
        <p:spPr>
          <a:xfrm>
            <a:off x="5867450" y="1772816"/>
            <a:ext cx="2809006" cy="42484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723</Words>
  <Application>Microsoft Office PowerPoint</Application>
  <PresentationFormat>Presentazione su schermo (4:3)</PresentationFormat>
  <Paragraphs>163</Paragraphs>
  <Slides>30</Slides>
  <Notes>29</Notes>
  <HiddenSlides>0</HiddenSlides>
  <MMClips>2</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LA CRITTOGRAFIA Can you keep a secret?</vt:lpstr>
      <vt:lpstr>A cosa serve la crittografia?</vt:lpstr>
      <vt:lpstr>COSA FARE?</vt:lpstr>
      <vt:lpstr>Diapositiva 4</vt:lpstr>
      <vt:lpstr>Dovete comunicare con Bob senza che Eva riesca a decrittare il messaggio. Concordate che la  chiave sia MUSE il messaggio è: “ciao” Per cifrare ‘c ’ basta trovare la lettera c nella prima riga e  intersecarla con la prima colonna nel posto M di MUSE, ottenendo così ‘O’, mentre la ‘i’ la intersecherò con la ‘U’ e cosi ho una ‘C’ via dicendo. Ottenendo cosi:   </vt:lpstr>
      <vt:lpstr>Diapositiva 6</vt:lpstr>
      <vt:lpstr>Studio delle frequenze</vt:lpstr>
      <vt:lpstr>  L’analisi delle frequenze è più facile da applicare avendo un testo molto lungo su cui si può effettuare il conteggio di ciascuna lettera e quindi confrontandolo con il grafico, in modo tale da poter ipotizzare con maggior probabilità a che lettera corrisponde ciascun simbolo.</vt:lpstr>
      <vt:lpstr>Maria Stuarda</vt:lpstr>
      <vt:lpstr>Diapositiva 10</vt:lpstr>
      <vt:lpstr>Diapositiva 11</vt:lpstr>
      <vt:lpstr>Diapositiva 12</vt:lpstr>
      <vt:lpstr>Anthony Babington</vt:lpstr>
      <vt:lpstr>Il piano di Babington</vt:lpstr>
      <vt:lpstr>Diapositiva 15</vt:lpstr>
      <vt:lpstr>Diapositiva 16</vt:lpstr>
      <vt:lpstr>Il triste epilogo</vt:lpstr>
      <vt:lpstr>Morale della storia…</vt:lpstr>
      <vt:lpstr>ENIGMA</vt:lpstr>
      <vt:lpstr>Diapositiva 20</vt:lpstr>
      <vt:lpstr>Come funziona l’Enigma?</vt:lpstr>
      <vt:lpstr>La macchina semplificata a un alfabeto di 6 lettere</vt:lpstr>
      <vt:lpstr> Volendo crittare la lettera ‘b’ digitandola sulla tastiera la prima volta, sul visore comparirà ‘A’. Il rotore a questo punto compie un sesto di giro e digitando nuovamente ‘b’ , la sua cifratura questa volta sarà ‘C’.  Inserendo consecutivamente sei volte ‘a’, ottengo la stringa ‘ACEBDC’.  </vt:lpstr>
      <vt:lpstr>Diapositiva 24</vt:lpstr>
      <vt:lpstr>Diapositiva 25</vt:lpstr>
      <vt:lpstr>La vera struttura dell’Enigma</vt:lpstr>
      <vt:lpstr>Diapositiva 27</vt:lpstr>
      <vt:lpstr>I tedeschi, per timore che gli Alleati riuscissero a decrittare i messaggi, ogni mese consegnavano agli operatori Enigma un nuovo cifrario, con l’assetto iniziale della macchina che variava di giorno in giorno (chiave giornaliera). Questo era usato per trasmettere una seconda chiave diversa per ciascun messaggio (chiave di messaggio ): era usata per cifrare il testo vero e proprio e differiva dalla chiave giornaliera per l’orientamento degli scambiatori.</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gioco funziona cosi: la squadra che indovina la risposta esatta del gioco vince un drink! Avete però un limite di tempo per risolvere l’enigma</dc:title>
  <dc:creator>Marta</dc:creator>
  <cp:lastModifiedBy>Marta</cp:lastModifiedBy>
  <cp:revision>105</cp:revision>
  <dcterms:modified xsi:type="dcterms:W3CDTF">2015-06-15T07:59:46Z</dcterms:modified>
</cp:coreProperties>
</file>