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5.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99" r:id="rId3"/>
    <p:sldId id="273" r:id="rId4"/>
    <p:sldId id="257" r:id="rId5"/>
    <p:sldId id="259" r:id="rId6"/>
    <p:sldId id="292" r:id="rId7"/>
    <p:sldId id="293" r:id="rId8"/>
    <p:sldId id="258" r:id="rId9"/>
    <p:sldId id="260" r:id="rId10"/>
    <p:sldId id="296" r:id="rId11"/>
    <p:sldId id="261" r:id="rId12"/>
    <p:sldId id="262" r:id="rId13"/>
    <p:sldId id="263" r:id="rId14"/>
    <p:sldId id="267" r:id="rId15"/>
    <p:sldId id="265" r:id="rId16"/>
    <p:sldId id="266" r:id="rId17"/>
    <p:sldId id="264" r:id="rId18"/>
    <p:sldId id="268" r:id="rId19"/>
    <p:sldId id="300" r:id="rId20"/>
    <p:sldId id="297" r:id="rId21"/>
    <p:sldId id="298" r:id="rId22"/>
    <p:sldId id="277" r:id="rId23"/>
    <p:sldId id="306" r:id="rId24"/>
    <p:sldId id="305" r:id="rId25"/>
    <p:sldId id="284" r:id="rId26"/>
    <p:sldId id="316" r:id="rId27"/>
    <p:sldId id="282" r:id="rId28"/>
    <p:sldId id="276" r:id="rId29"/>
    <p:sldId id="291" r:id="rId30"/>
    <p:sldId id="281" r:id="rId31"/>
    <p:sldId id="279" r:id="rId32"/>
    <p:sldId id="314" r:id="rId33"/>
    <p:sldId id="315" r:id="rId34"/>
    <p:sldId id="303" r:id="rId35"/>
    <p:sldId id="302" r:id="rId36"/>
    <p:sldId id="301" r:id="rId37"/>
    <p:sldId id="304" r:id="rId38"/>
    <p:sldId id="307" r:id="rId39"/>
    <p:sldId id="308" r:id="rId40"/>
    <p:sldId id="309" r:id="rId41"/>
    <p:sldId id="310" r:id="rId42"/>
    <p:sldId id="311" r:id="rId43"/>
    <p:sldId id="313" r:id="rId4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3675"/>
  </p:normalViewPr>
  <p:slideViewPr>
    <p:cSldViewPr snapToGrid="0" snapToObjects="1">
      <p:cViewPr varScale="1">
        <p:scale>
          <a:sx n="93" d="100"/>
          <a:sy n="93" d="100"/>
        </p:scale>
        <p:origin x="224"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E3CA1-4378-4740-A392-A2128D8CDC6D}" type="datetimeFigureOut">
              <a:rPr lang="it-IT" smtClean="0"/>
              <a:t>02/10/17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7C037-F2C4-7142-9538-6D0F087F00B0}" type="slidenum">
              <a:rPr lang="it-IT" smtClean="0"/>
              <a:t>‹n.›</a:t>
            </a:fld>
            <a:endParaRPr lang="it-IT"/>
          </a:p>
        </p:txBody>
      </p:sp>
    </p:spTree>
    <p:extLst>
      <p:ext uri="{BB962C8B-B14F-4D97-AF65-F5344CB8AC3E}">
        <p14:creationId xmlns:p14="http://schemas.microsoft.com/office/powerpoint/2010/main" val="156701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FC17C037-F2C4-7142-9538-6D0F087F00B0}" type="slidenum">
              <a:rPr lang="it-IT" smtClean="0"/>
              <a:t>26</a:t>
            </a:fld>
            <a:endParaRPr lang="it-IT"/>
          </a:p>
        </p:txBody>
      </p:sp>
    </p:spTree>
    <p:extLst>
      <p:ext uri="{BB962C8B-B14F-4D97-AF65-F5344CB8AC3E}">
        <p14:creationId xmlns:p14="http://schemas.microsoft.com/office/powerpoint/2010/main" val="39222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02/10/17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06919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02/10/17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39706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02/10/17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204995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02/10/17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93764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67DDEB45-DAC0-284F-A185-9CEF2CD16666}" type="datetimeFigureOut">
              <a:rPr lang="it-IT" smtClean="0"/>
              <a:t>02/10/17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60939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7DDEB45-DAC0-284F-A185-9CEF2CD16666}" type="datetimeFigureOut">
              <a:rPr lang="it-IT" smtClean="0"/>
              <a:t>02/10/17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49326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7DDEB45-DAC0-284F-A185-9CEF2CD16666}" type="datetimeFigureOut">
              <a:rPr lang="it-IT" smtClean="0"/>
              <a:t>02/10/17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79063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67DDEB45-DAC0-284F-A185-9CEF2CD16666}" type="datetimeFigureOut">
              <a:rPr lang="it-IT" smtClean="0"/>
              <a:t>02/10/17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39174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7DDEB45-DAC0-284F-A185-9CEF2CD16666}" type="datetimeFigureOut">
              <a:rPr lang="it-IT" smtClean="0"/>
              <a:t>02/10/17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97725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7DDEB45-DAC0-284F-A185-9CEF2CD16666}" type="datetimeFigureOut">
              <a:rPr lang="it-IT" smtClean="0"/>
              <a:t>02/10/17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58626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7DDEB45-DAC0-284F-A185-9CEF2CD16666}" type="datetimeFigureOut">
              <a:rPr lang="it-IT" smtClean="0"/>
              <a:t>02/10/17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414532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DEB45-DAC0-284F-A185-9CEF2CD16666}" type="datetimeFigureOut">
              <a:rPr lang="it-IT" smtClean="0"/>
              <a:t>02/10/17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9C102-6AC6-0941-A948-311BCCA83A71}" type="slidenum">
              <a:rPr lang="it-IT" smtClean="0"/>
              <a:t>‹n.›</a:t>
            </a:fld>
            <a:endParaRPr lang="it-IT"/>
          </a:p>
        </p:txBody>
      </p:sp>
    </p:spTree>
    <p:extLst>
      <p:ext uri="{BB962C8B-B14F-4D97-AF65-F5344CB8AC3E}">
        <p14:creationId xmlns:p14="http://schemas.microsoft.com/office/powerpoint/2010/main" val="824711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hyperlink" Target="http://math-sculpture.com/" TargetMode="External"/><Relationship Id="rId4" Type="http://schemas.openxmlformats.org/officeDocument/2006/relationships/hyperlink" Target="https://imaginary.org/gallery/oliver-labs"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R3wbEudD1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617866"/>
            <a:ext cx="9144000" cy="2387600"/>
          </a:xfrm>
        </p:spPr>
        <p:txBody>
          <a:bodyPr>
            <a:normAutofit/>
          </a:bodyPr>
          <a:lstStyle/>
          <a:p>
            <a:r>
              <a:rPr lang="it-IT" dirty="0" smtClean="0"/>
              <a:t>L’idea di curva e superficie</a:t>
            </a:r>
            <a:br>
              <a:rPr lang="it-IT" dirty="0" smtClean="0"/>
            </a:br>
            <a:r>
              <a:rPr lang="it-IT" sz="3200" dirty="0" smtClean="0"/>
              <a:t>dall’astrazione matematica alla realizzazione fisica</a:t>
            </a:r>
            <a:endParaRPr lang="it-IT" sz="3200" dirty="0"/>
          </a:p>
        </p:txBody>
      </p:sp>
      <p:sp>
        <p:nvSpPr>
          <p:cNvPr id="3" name="Sottotitolo 2"/>
          <p:cNvSpPr>
            <a:spLocks noGrp="1"/>
          </p:cNvSpPr>
          <p:nvPr>
            <p:ph type="subTitle" idx="1"/>
          </p:nvPr>
        </p:nvSpPr>
        <p:spPr>
          <a:xfrm>
            <a:off x="1524000" y="3875307"/>
            <a:ext cx="9144000" cy="1655762"/>
          </a:xfrm>
        </p:spPr>
        <p:txBody>
          <a:bodyPr/>
          <a:lstStyle/>
          <a:p>
            <a:r>
              <a:rPr lang="it-IT" dirty="0" smtClean="0"/>
              <a:t>Marco Andreatta</a:t>
            </a:r>
          </a:p>
          <a:p>
            <a:r>
              <a:rPr lang="it-IT" dirty="0" smtClean="0"/>
              <a:t>Professore di Geometria, Università di Trento</a:t>
            </a:r>
          </a:p>
          <a:p>
            <a:r>
              <a:rPr lang="it-IT" dirty="0" smtClean="0"/>
              <a:t>Presidente MUSE, Museo di Scienze di </a:t>
            </a:r>
            <a:r>
              <a:rPr lang="it-IT" dirty="0"/>
              <a:t>T</a:t>
            </a:r>
            <a:r>
              <a:rPr lang="it-IT" dirty="0" smtClean="0"/>
              <a:t>rento</a:t>
            </a:r>
            <a:endParaRPr lang="it-IT" dirty="0"/>
          </a:p>
        </p:txBody>
      </p:sp>
    </p:spTree>
    <p:extLst>
      <p:ext uri="{BB962C8B-B14F-4D97-AF65-F5344CB8AC3E}">
        <p14:creationId xmlns:p14="http://schemas.microsoft.com/office/powerpoint/2010/main" val="1475165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Giotto stupisce Cimabue, da </a:t>
            </a:r>
            <a:r>
              <a:rPr lang="it-IT" dirty="0" err="1"/>
              <a:t>YouTube</a:t>
            </a:r>
            <a:endParaRPr lang="it-IT" dirty="0"/>
          </a:p>
        </p:txBody>
      </p:sp>
      <p:pic>
        <p:nvPicPr>
          <p:cNvPr id="4" name="How to Draw a Perfect Circle Freehand - YouTube [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0106" y="1481487"/>
            <a:ext cx="8688047" cy="4886916"/>
          </a:xfrm>
        </p:spPr>
      </p:pic>
    </p:spTree>
    <p:extLst>
      <p:ext uri="{BB962C8B-B14F-4D97-AF65-F5344CB8AC3E}">
        <p14:creationId xmlns:p14="http://schemas.microsoft.com/office/powerpoint/2010/main" val="113990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James Watt - brevetto (1784)</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152" y="1853834"/>
            <a:ext cx="5692518" cy="4756762"/>
          </a:xfrm>
        </p:spPr>
      </p:pic>
    </p:spTree>
    <p:extLst>
      <p:ext uri="{BB962C8B-B14F-4D97-AF65-F5344CB8AC3E}">
        <p14:creationId xmlns:p14="http://schemas.microsoft.com/office/powerpoint/2010/main" val="1987234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862" y="1187777"/>
            <a:ext cx="9432988" cy="5506039"/>
          </a:xfrm>
        </p:spPr>
      </p:pic>
    </p:spTree>
    <p:extLst>
      <p:ext uri="{BB962C8B-B14F-4D97-AF65-F5344CB8AC3E}">
        <p14:creationId xmlns:p14="http://schemas.microsoft.com/office/powerpoint/2010/main" val="1780496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G. N. </a:t>
            </a:r>
            <a:r>
              <a:rPr lang="it-IT" dirty="0" err="1" smtClean="0"/>
              <a:t>Peaucellier</a:t>
            </a:r>
            <a:r>
              <a:rPr lang="it-IT" dirty="0" smtClean="0"/>
              <a:t> (1832-1913)</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8827" y="1275629"/>
            <a:ext cx="5866543" cy="5778546"/>
          </a:xfrm>
        </p:spPr>
      </p:pic>
    </p:spTree>
    <p:extLst>
      <p:ext uri="{BB962C8B-B14F-4D97-AF65-F5344CB8AC3E}">
        <p14:creationId xmlns:p14="http://schemas.microsoft.com/office/powerpoint/2010/main" val="640128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Teorema di </a:t>
            </a:r>
            <a:r>
              <a:rPr lang="it-IT" dirty="0" err="1" smtClean="0"/>
              <a:t>Kempe</a:t>
            </a:r>
            <a:r>
              <a:rPr lang="it-IT" dirty="0" smtClean="0"/>
              <a:t> (1876)</a:t>
            </a:r>
            <a:endParaRPr lang="it-IT" dirty="0"/>
          </a:p>
        </p:txBody>
      </p:sp>
      <p:sp>
        <p:nvSpPr>
          <p:cNvPr id="3" name="Segnaposto contenuto 2"/>
          <p:cNvSpPr>
            <a:spLocks noGrp="1"/>
          </p:cNvSpPr>
          <p:nvPr>
            <p:ph idx="1"/>
          </p:nvPr>
        </p:nvSpPr>
        <p:spPr/>
        <p:txBody>
          <a:bodyPr/>
          <a:lstStyle/>
          <a:p>
            <a:pPr marL="0" indent="0">
              <a:lnSpc>
                <a:spcPct val="100000"/>
              </a:lnSpc>
              <a:spcBef>
                <a:spcPts val="0"/>
              </a:spcBef>
              <a:buNone/>
            </a:pPr>
            <a:r>
              <a:rPr lang="it-IT" dirty="0"/>
              <a:t>O</a:t>
            </a:r>
            <a:r>
              <a:rPr lang="it-IT" dirty="0" smtClean="0"/>
              <a:t>gni </a:t>
            </a:r>
            <a:r>
              <a:rPr lang="it-IT" dirty="0"/>
              <a:t>curva algebrica piana </a:t>
            </a:r>
            <a:r>
              <a:rPr lang="it-IT" dirty="0" smtClean="0"/>
              <a:t>può </a:t>
            </a:r>
            <a:r>
              <a:rPr lang="it-IT" dirty="0"/>
              <a:t>essere disegnata (costruita) con un meccanismo </a:t>
            </a:r>
            <a:r>
              <a:rPr lang="it-IT" dirty="0" smtClean="0"/>
              <a:t>articolato</a:t>
            </a:r>
            <a:endParaRPr lang="it-IT" dirty="0"/>
          </a:p>
          <a:p>
            <a:pPr marL="0" marR="0" lvl="0" indent="0" defTabSz="914400" eaLnBrk="1" fontAlgn="auto" latinLnBrk="0" hangingPunct="1">
              <a:lnSpc>
                <a:spcPct val="100000"/>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1971387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153" y="0"/>
            <a:ext cx="6780944" cy="6780944"/>
          </a:xfrm>
        </p:spPr>
      </p:pic>
    </p:spTree>
    <p:extLst>
      <p:ext uri="{BB962C8B-B14F-4D97-AF65-F5344CB8AC3E}">
        <p14:creationId xmlns:p14="http://schemas.microsoft.com/office/powerpoint/2010/main" val="848885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1843" y="183052"/>
            <a:ext cx="5363109" cy="6435731"/>
          </a:xfrm>
        </p:spPr>
      </p:pic>
    </p:spTree>
    <p:extLst>
      <p:ext uri="{BB962C8B-B14F-4D97-AF65-F5344CB8AC3E}">
        <p14:creationId xmlns:p14="http://schemas.microsoft.com/office/powerpoint/2010/main" val="1491336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3063" y="575352"/>
            <a:ext cx="6083678" cy="5887431"/>
          </a:xfrm>
        </p:spPr>
      </p:pic>
    </p:spTree>
    <p:extLst>
      <p:ext uri="{BB962C8B-B14F-4D97-AF65-F5344CB8AC3E}">
        <p14:creationId xmlns:p14="http://schemas.microsoft.com/office/powerpoint/2010/main" val="1507773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604" y="523982"/>
            <a:ext cx="10524310" cy="6051479"/>
          </a:xfrm>
        </p:spPr>
      </p:pic>
    </p:spTree>
    <p:extLst>
      <p:ext uri="{BB962C8B-B14F-4D97-AF65-F5344CB8AC3E}">
        <p14:creationId xmlns:p14="http://schemas.microsoft.com/office/powerpoint/2010/main" val="1431545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Costruzioni con riga e compasso, </a:t>
            </a:r>
            <a:br>
              <a:rPr lang="it-IT" dirty="0" smtClean="0"/>
            </a:br>
            <a:r>
              <a:rPr lang="it-IT" dirty="0" smtClean="0"/>
              <a:t>dai greci a Mascheroni</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408" y="1809273"/>
            <a:ext cx="3794675" cy="4615911"/>
          </a:xfrm>
        </p:spPr>
      </p:pic>
      <p:sp>
        <p:nvSpPr>
          <p:cNvPr id="5" name="CasellaDiTesto 4"/>
          <p:cNvSpPr txBox="1"/>
          <p:nvPr/>
        </p:nvSpPr>
        <p:spPr>
          <a:xfrm>
            <a:off x="5632704" y="2389632"/>
            <a:ext cx="2780248" cy="707886"/>
          </a:xfrm>
          <a:prstGeom prst="rect">
            <a:avLst/>
          </a:prstGeom>
          <a:noFill/>
        </p:spPr>
        <p:txBody>
          <a:bodyPr wrap="none" rtlCol="0">
            <a:spAutoFit/>
          </a:bodyPr>
          <a:lstStyle/>
          <a:p>
            <a:r>
              <a:rPr lang="it-IT" sz="2000" dirty="0" smtClean="0"/>
              <a:t>Mascheroni 1750-1800</a:t>
            </a:r>
          </a:p>
          <a:p>
            <a:r>
              <a:rPr lang="it-IT" sz="2000" i="1" dirty="0" smtClean="0"/>
              <a:t>Geometria </a:t>
            </a:r>
            <a:r>
              <a:rPr lang="it-IT" sz="2000" i="1" smtClean="0"/>
              <a:t>del Compasso</a:t>
            </a:r>
            <a:endParaRPr lang="it-IT" sz="2000" i="1" dirty="0"/>
          </a:p>
        </p:txBody>
      </p:sp>
    </p:spTree>
    <p:extLst>
      <p:ext uri="{BB962C8B-B14F-4D97-AF65-F5344CB8AC3E}">
        <p14:creationId xmlns:p14="http://schemas.microsoft.com/office/powerpoint/2010/main" val="1037918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5387" y="109108"/>
            <a:ext cx="5405740" cy="6575639"/>
          </a:xfrm>
        </p:spPr>
      </p:pic>
      <p:sp>
        <p:nvSpPr>
          <p:cNvPr id="6" name="CasellaDiTesto 5"/>
          <p:cNvSpPr txBox="1"/>
          <p:nvPr/>
        </p:nvSpPr>
        <p:spPr>
          <a:xfrm>
            <a:off x="7332934" y="5964170"/>
            <a:ext cx="2779776" cy="400110"/>
          </a:xfrm>
          <a:prstGeom prst="rect">
            <a:avLst/>
          </a:prstGeom>
          <a:noFill/>
        </p:spPr>
        <p:txBody>
          <a:bodyPr wrap="square" rtlCol="0">
            <a:spAutoFit/>
          </a:bodyPr>
          <a:lstStyle/>
          <a:p>
            <a:pPr algn="ctr"/>
            <a:r>
              <a:rPr lang="it-IT" sz="2000" dirty="0" smtClean="0"/>
              <a:t>Platone 427-347 a.C.</a:t>
            </a:r>
            <a:r>
              <a:rPr lang="it-IT" dirty="0" smtClean="0"/>
              <a:t> </a:t>
            </a:r>
            <a:endParaRPr lang="it-IT" dirty="0"/>
          </a:p>
        </p:txBody>
      </p:sp>
    </p:spTree>
    <p:extLst>
      <p:ext uri="{BB962C8B-B14F-4D97-AF65-F5344CB8AC3E}">
        <p14:creationId xmlns:p14="http://schemas.microsoft.com/office/powerpoint/2010/main" val="1551400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1478" y="-151584"/>
            <a:ext cx="5139154" cy="726749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51" y="365125"/>
            <a:ext cx="3403600" cy="4140200"/>
          </a:xfrm>
          <a:prstGeom prst="rect">
            <a:avLst/>
          </a:prstGeom>
        </p:spPr>
      </p:pic>
      <p:sp>
        <p:nvSpPr>
          <p:cNvPr id="7" name="CasellaDiTesto 6"/>
          <p:cNvSpPr txBox="1"/>
          <p:nvPr/>
        </p:nvSpPr>
        <p:spPr>
          <a:xfrm>
            <a:off x="1555531" y="5423338"/>
            <a:ext cx="2988510" cy="369332"/>
          </a:xfrm>
          <a:prstGeom prst="rect">
            <a:avLst/>
          </a:prstGeom>
          <a:noFill/>
        </p:spPr>
        <p:txBody>
          <a:bodyPr wrap="none" rtlCol="0">
            <a:spAutoFit/>
          </a:bodyPr>
          <a:lstStyle/>
          <a:p>
            <a:r>
              <a:rPr lang="it-IT" dirty="0" smtClean="0"/>
              <a:t>Federigo </a:t>
            </a:r>
            <a:r>
              <a:rPr lang="it-IT" dirty="0" err="1" smtClean="0"/>
              <a:t>Enriques</a:t>
            </a:r>
            <a:r>
              <a:rPr lang="it-IT" dirty="0" smtClean="0"/>
              <a:t>, 1871-1946</a:t>
            </a:r>
            <a:endParaRPr lang="it-IT" dirty="0"/>
          </a:p>
        </p:txBody>
      </p:sp>
    </p:spTree>
    <p:extLst>
      <p:ext uri="{BB962C8B-B14F-4D97-AF65-F5344CB8AC3E}">
        <p14:creationId xmlns:p14="http://schemas.microsoft.com/office/powerpoint/2010/main" val="1719232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2" y="94593"/>
            <a:ext cx="2863179" cy="2998093"/>
          </a:xfrm>
          <a:prstGeom prst="rect">
            <a:avLst/>
          </a:prstGeom>
        </p:spPr>
      </p:pic>
      <p:sp>
        <p:nvSpPr>
          <p:cNvPr id="6" name="CasellaDiTesto 5"/>
          <p:cNvSpPr txBox="1"/>
          <p:nvPr/>
        </p:nvSpPr>
        <p:spPr>
          <a:xfrm>
            <a:off x="173469" y="4456386"/>
            <a:ext cx="2653227" cy="923330"/>
          </a:xfrm>
          <a:prstGeom prst="rect">
            <a:avLst/>
          </a:prstGeom>
          <a:noFill/>
        </p:spPr>
        <p:txBody>
          <a:bodyPr wrap="none" rtlCol="0">
            <a:spAutoFit/>
          </a:bodyPr>
          <a:lstStyle/>
          <a:p>
            <a:r>
              <a:rPr lang="it-IT" dirty="0" smtClean="0"/>
              <a:t>René </a:t>
            </a:r>
            <a:r>
              <a:rPr lang="it-IT" dirty="0" err="1" smtClean="0"/>
              <a:t>Decartes</a:t>
            </a:r>
            <a:r>
              <a:rPr lang="it-IT" dirty="0" smtClean="0"/>
              <a:t>, 1596-1650</a:t>
            </a:r>
          </a:p>
          <a:p>
            <a:endParaRPr lang="it-IT" dirty="0"/>
          </a:p>
          <a:p>
            <a:r>
              <a:rPr lang="it-IT" dirty="0" smtClean="0"/>
              <a:t>La Geometrie</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685" y="-266389"/>
            <a:ext cx="10068910" cy="14248778"/>
          </a:xfrm>
          <a:prstGeom prst="rect">
            <a:avLst/>
          </a:prstGeom>
        </p:spPr>
      </p:pic>
    </p:spTree>
    <p:extLst>
      <p:ext uri="{BB962C8B-B14F-4D97-AF65-F5344CB8AC3E}">
        <p14:creationId xmlns:p14="http://schemas.microsoft.com/office/powerpoint/2010/main" val="922465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t>FabLab</a:t>
            </a:r>
            <a:r>
              <a:rPr lang="it-IT" dirty="0"/>
              <a:t> </a:t>
            </a:r>
            <a:r>
              <a:rPr lang="mr-IN" dirty="0" smtClean="0"/>
              <a:t>–</a:t>
            </a:r>
            <a:r>
              <a:rPr lang="it-IT" dirty="0" smtClean="0"/>
              <a:t> stampanti 3D e taglierine laser</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531" y="2130425"/>
            <a:ext cx="4811365" cy="3608524"/>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433" y="2351314"/>
            <a:ext cx="4705036" cy="3300548"/>
          </a:xfrm>
          <a:prstGeom prst="rect">
            <a:avLst/>
          </a:prstGeom>
        </p:spPr>
      </p:pic>
    </p:spTree>
    <p:extLst>
      <p:ext uri="{BB962C8B-B14F-4D97-AF65-F5344CB8AC3E}">
        <p14:creationId xmlns:p14="http://schemas.microsoft.com/office/powerpoint/2010/main" val="1268836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54075"/>
          </a:xfrm>
        </p:spPr>
        <p:txBody>
          <a:bodyPr/>
          <a:lstStyle/>
          <a:p>
            <a:pPr algn="ctr"/>
            <a:r>
              <a:rPr lang="it-IT" smtClean="0"/>
              <a:t>Surfer</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8762" y="1016000"/>
            <a:ext cx="5245894" cy="5245894"/>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4094"/>
            <a:ext cx="5257800" cy="5257800"/>
          </a:xfrm>
          <a:prstGeom prst="rect">
            <a:avLst/>
          </a:prstGeom>
        </p:spPr>
      </p:pic>
      <p:sp>
        <p:nvSpPr>
          <p:cNvPr id="6" name="CasellaDiTesto 5"/>
          <p:cNvSpPr txBox="1"/>
          <p:nvPr/>
        </p:nvSpPr>
        <p:spPr>
          <a:xfrm>
            <a:off x="2298700" y="6261894"/>
            <a:ext cx="2258695" cy="369332"/>
          </a:xfrm>
          <a:prstGeom prst="rect">
            <a:avLst/>
          </a:prstGeom>
          <a:noFill/>
        </p:spPr>
        <p:txBody>
          <a:bodyPr wrap="none" rtlCol="0">
            <a:spAutoFit/>
          </a:bodyPr>
          <a:lstStyle/>
          <a:p>
            <a:r>
              <a:rPr lang="it-IT" dirty="0" smtClean="0"/>
              <a:t>Iperboloide iperbolico</a:t>
            </a:r>
            <a:endParaRPr lang="it-IT" dirty="0"/>
          </a:p>
        </p:txBody>
      </p:sp>
      <p:sp>
        <p:nvSpPr>
          <p:cNvPr id="7" name="CasellaDiTesto 6"/>
          <p:cNvSpPr txBox="1"/>
          <p:nvPr/>
        </p:nvSpPr>
        <p:spPr>
          <a:xfrm>
            <a:off x="8305800" y="6249988"/>
            <a:ext cx="2298899" cy="369332"/>
          </a:xfrm>
          <a:prstGeom prst="rect">
            <a:avLst/>
          </a:prstGeom>
          <a:noFill/>
        </p:spPr>
        <p:txBody>
          <a:bodyPr wrap="none" rtlCol="0">
            <a:spAutoFit/>
          </a:bodyPr>
          <a:lstStyle/>
          <a:p>
            <a:r>
              <a:rPr lang="it-IT" dirty="0" smtClean="0"/>
              <a:t>Paraboloide Iperbolico</a:t>
            </a:r>
            <a:endParaRPr lang="it-IT" dirty="0"/>
          </a:p>
        </p:txBody>
      </p:sp>
    </p:spTree>
    <p:extLst>
      <p:ext uri="{BB962C8B-B14F-4D97-AF65-F5344CB8AC3E}">
        <p14:creationId xmlns:p14="http://schemas.microsoft.com/office/powerpoint/2010/main" val="1120085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200" y="135731"/>
            <a:ext cx="6188869" cy="6188869"/>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00" y="355600"/>
            <a:ext cx="5969000" cy="5969000"/>
          </a:xfrm>
          <a:prstGeom prst="rect">
            <a:avLst/>
          </a:prstGeom>
        </p:spPr>
      </p:pic>
    </p:spTree>
    <p:extLst>
      <p:ext uri="{BB962C8B-B14F-4D97-AF65-F5344CB8AC3E}">
        <p14:creationId xmlns:p14="http://schemas.microsoft.com/office/powerpoint/2010/main" val="436955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1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15509" cy="4787660"/>
          </a:xfrm>
          <a:prstGeom prst="rect">
            <a:avLst/>
          </a:prstGeom>
        </p:spPr>
      </p:pic>
      <p:pic>
        <p:nvPicPr>
          <p:cNvPr id="4" name="Immagine 3" descr="1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351" y="1630523"/>
            <a:ext cx="6762649" cy="5227477"/>
          </a:xfrm>
          <a:prstGeom prst="rect">
            <a:avLst/>
          </a:prstGeom>
        </p:spPr>
      </p:pic>
      <p:sp>
        <p:nvSpPr>
          <p:cNvPr id="2" name="CasellaDiTesto 1"/>
          <p:cNvSpPr txBox="1"/>
          <p:nvPr/>
        </p:nvSpPr>
        <p:spPr>
          <a:xfrm>
            <a:off x="1768415" y="4873925"/>
            <a:ext cx="2857064" cy="369332"/>
          </a:xfrm>
          <a:prstGeom prst="rect">
            <a:avLst/>
          </a:prstGeom>
          <a:noFill/>
        </p:spPr>
        <p:txBody>
          <a:bodyPr wrap="none" rtlCol="0">
            <a:spAutoFit/>
          </a:bodyPr>
          <a:lstStyle/>
          <a:p>
            <a:r>
              <a:rPr lang="it-IT" dirty="0" smtClean="0"/>
              <a:t>superficie del Dini (Beltrami)</a:t>
            </a:r>
            <a:endParaRPr lang="it-IT" dirty="0"/>
          </a:p>
        </p:txBody>
      </p:sp>
      <p:sp>
        <p:nvSpPr>
          <p:cNvPr id="5" name="CasellaDiTesto 4"/>
          <p:cNvSpPr txBox="1"/>
          <p:nvPr/>
        </p:nvSpPr>
        <p:spPr>
          <a:xfrm>
            <a:off x="7841411" y="621102"/>
            <a:ext cx="1608517" cy="369332"/>
          </a:xfrm>
          <a:prstGeom prst="rect">
            <a:avLst/>
          </a:prstGeom>
          <a:noFill/>
        </p:spPr>
        <p:txBody>
          <a:bodyPr wrap="none" rtlCol="0">
            <a:spAutoFit/>
          </a:bodyPr>
          <a:lstStyle/>
          <a:p>
            <a:r>
              <a:rPr lang="it-IT" dirty="0" err="1" smtClean="0"/>
              <a:t>sestica</a:t>
            </a:r>
            <a:r>
              <a:rPr lang="it-IT" dirty="0" smtClean="0"/>
              <a:t> di </a:t>
            </a:r>
            <a:r>
              <a:rPr lang="it-IT" dirty="0" err="1" smtClean="0"/>
              <a:t>Barth</a:t>
            </a:r>
            <a:endParaRPr lang="it-IT" dirty="0"/>
          </a:p>
        </p:txBody>
      </p:sp>
    </p:spTree>
    <p:extLst>
      <p:ext uri="{BB962C8B-B14F-4D97-AF65-F5344CB8AC3E}">
        <p14:creationId xmlns:p14="http://schemas.microsoft.com/office/powerpoint/2010/main" val="1186939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17485" y="3216625"/>
            <a:ext cx="3669787" cy="830997"/>
          </a:xfrm>
          <a:prstGeom prst="rect">
            <a:avLst/>
          </a:prstGeom>
        </p:spPr>
        <p:txBody>
          <a:bodyPr wrap="none">
            <a:spAutoFit/>
          </a:bodyPr>
          <a:lstStyle/>
          <a:p>
            <a:r>
              <a:rPr lang="it-IT" sz="2400" dirty="0">
                <a:hlinkClick r:id="rId3"/>
              </a:rPr>
              <a:t>http://math-sculpture.com</a:t>
            </a:r>
            <a:r>
              <a:rPr lang="it-IT" sz="2400" dirty="0" smtClean="0">
                <a:hlinkClick r:id="rId3"/>
              </a:rPr>
              <a:t>/</a:t>
            </a:r>
            <a:endParaRPr lang="it-IT" sz="2400" dirty="0" smtClean="0"/>
          </a:p>
          <a:p>
            <a:endParaRPr lang="it-IT" sz="2400" dirty="0"/>
          </a:p>
        </p:txBody>
      </p:sp>
      <p:sp>
        <p:nvSpPr>
          <p:cNvPr id="3" name="Rettangolo 2"/>
          <p:cNvSpPr/>
          <p:nvPr/>
        </p:nvSpPr>
        <p:spPr>
          <a:xfrm>
            <a:off x="3917484" y="4172589"/>
            <a:ext cx="5420480" cy="830997"/>
          </a:xfrm>
          <a:prstGeom prst="rect">
            <a:avLst/>
          </a:prstGeom>
        </p:spPr>
        <p:txBody>
          <a:bodyPr wrap="square">
            <a:spAutoFit/>
          </a:bodyPr>
          <a:lstStyle/>
          <a:p>
            <a:r>
              <a:rPr lang="it-IT" sz="2400" dirty="0">
                <a:hlinkClick r:id="rId4"/>
              </a:rPr>
              <a:t>https://</a:t>
            </a:r>
            <a:r>
              <a:rPr lang="it-IT" sz="2400" dirty="0" smtClean="0">
                <a:hlinkClick r:id="rId4"/>
              </a:rPr>
              <a:t>imaginary.org/gallery/oliver-labs</a:t>
            </a:r>
            <a:endParaRPr lang="it-IT" sz="2400" dirty="0" smtClean="0"/>
          </a:p>
          <a:p>
            <a:endParaRPr lang="it-IT" sz="2400" dirty="0"/>
          </a:p>
        </p:txBody>
      </p:sp>
      <p:sp>
        <p:nvSpPr>
          <p:cNvPr id="5" name="CasellaDiTesto 4"/>
          <p:cNvSpPr txBox="1"/>
          <p:nvPr/>
        </p:nvSpPr>
        <p:spPr>
          <a:xfrm>
            <a:off x="4433455" y="1607127"/>
            <a:ext cx="1854482" cy="584775"/>
          </a:xfrm>
          <a:prstGeom prst="rect">
            <a:avLst/>
          </a:prstGeom>
          <a:noFill/>
        </p:spPr>
        <p:txBody>
          <a:bodyPr wrap="none" rtlCol="0">
            <a:spAutoFit/>
          </a:bodyPr>
          <a:lstStyle/>
          <a:p>
            <a:r>
              <a:rPr lang="it-IT" sz="3200" dirty="0" smtClean="0"/>
              <a:t>Oliver Lab</a:t>
            </a:r>
            <a:endParaRPr lang="it-IT" sz="3200" dirty="0"/>
          </a:p>
        </p:txBody>
      </p:sp>
    </p:spTree>
    <p:extLst>
      <p:ext uri="{BB962C8B-B14F-4D97-AF65-F5344CB8AC3E}">
        <p14:creationId xmlns:p14="http://schemas.microsoft.com/office/powerpoint/2010/main" val="1134393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3818627" cy="5727941"/>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822" y="0"/>
            <a:ext cx="4045789" cy="6059361"/>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807" y="0"/>
            <a:ext cx="4149305" cy="6223958"/>
          </a:xfrm>
          <a:prstGeom prst="rect">
            <a:avLst/>
          </a:prstGeom>
        </p:spPr>
      </p:pic>
      <p:sp>
        <p:nvSpPr>
          <p:cNvPr id="8" name="CasellaDiTesto 7"/>
          <p:cNvSpPr txBox="1"/>
          <p:nvPr/>
        </p:nvSpPr>
        <p:spPr>
          <a:xfrm>
            <a:off x="2554875" y="6254150"/>
            <a:ext cx="3145281" cy="369332"/>
          </a:xfrm>
          <a:prstGeom prst="rect">
            <a:avLst/>
          </a:prstGeom>
          <a:noFill/>
        </p:spPr>
        <p:txBody>
          <a:bodyPr wrap="square" rtlCol="0">
            <a:spAutoFit/>
          </a:bodyPr>
          <a:lstStyle/>
          <a:p>
            <a:r>
              <a:rPr lang="it-IT" dirty="0"/>
              <a:t>http://</a:t>
            </a:r>
            <a:r>
              <a:rPr lang="it-IT" dirty="0" err="1"/>
              <a:t>www.museoscienza.org</a:t>
            </a:r>
            <a:r>
              <a:rPr lang="it-IT" dirty="0"/>
              <a:t>/</a:t>
            </a:r>
          </a:p>
        </p:txBody>
      </p:sp>
      <p:sp>
        <p:nvSpPr>
          <p:cNvPr id="9" name="CasellaDiTesto 8"/>
          <p:cNvSpPr txBox="1"/>
          <p:nvPr/>
        </p:nvSpPr>
        <p:spPr>
          <a:xfrm>
            <a:off x="6370550" y="6254150"/>
            <a:ext cx="2805320" cy="369332"/>
          </a:xfrm>
          <a:prstGeom prst="rect">
            <a:avLst/>
          </a:prstGeom>
          <a:noFill/>
        </p:spPr>
        <p:txBody>
          <a:bodyPr wrap="none" rtlCol="0">
            <a:spAutoFit/>
          </a:bodyPr>
          <a:lstStyle/>
          <a:p>
            <a:r>
              <a:rPr lang="it-IT" dirty="0"/>
              <a:t>http://</a:t>
            </a:r>
            <a:r>
              <a:rPr lang="it-IT" dirty="0" err="1"/>
              <a:t>math-sculpture.com</a:t>
            </a:r>
            <a:r>
              <a:rPr lang="it-IT" dirty="0"/>
              <a:t>/</a:t>
            </a:r>
          </a:p>
        </p:txBody>
      </p:sp>
      <p:sp>
        <p:nvSpPr>
          <p:cNvPr id="10" name="CasellaDiTesto 9"/>
          <p:cNvSpPr txBox="1"/>
          <p:nvPr/>
        </p:nvSpPr>
        <p:spPr>
          <a:xfrm>
            <a:off x="198409" y="5857336"/>
            <a:ext cx="3620218" cy="369332"/>
          </a:xfrm>
          <a:prstGeom prst="rect">
            <a:avLst/>
          </a:prstGeom>
          <a:noFill/>
        </p:spPr>
        <p:txBody>
          <a:bodyPr wrap="square" rtlCol="0">
            <a:spAutoFit/>
          </a:bodyPr>
          <a:lstStyle/>
          <a:p>
            <a:r>
              <a:rPr lang="it-IT" dirty="0" smtClean="0"/>
              <a:t>Superfici cubiche</a:t>
            </a:r>
            <a:endParaRPr lang="it-IT" dirty="0"/>
          </a:p>
        </p:txBody>
      </p:sp>
    </p:spTree>
    <p:extLst>
      <p:ext uri="{BB962C8B-B14F-4D97-AF65-F5344CB8AC3E}">
        <p14:creationId xmlns:p14="http://schemas.microsoft.com/office/powerpoint/2010/main" val="9430500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Catenaria </a:t>
            </a:r>
            <a:r>
              <a:rPr lang="mr-IN" dirty="0" smtClean="0"/>
              <a:t>–</a:t>
            </a:r>
            <a:r>
              <a:rPr lang="it-IT" dirty="0" smtClean="0"/>
              <a:t> da Brunelleschi a Wembley</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05" y="1520824"/>
            <a:ext cx="5432472" cy="410491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81" y="1641951"/>
            <a:ext cx="6096272" cy="4067357"/>
          </a:xfrm>
          <a:prstGeom prst="rect">
            <a:avLst/>
          </a:prstGeom>
        </p:spPr>
      </p:pic>
    </p:spTree>
    <p:extLst>
      <p:ext uri="{BB962C8B-B14F-4D97-AF65-F5344CB8AC3E}">
        <p14:creationId xmlns:p14="http://schemas.microsoft.com/office/powerpoint/2010/main" val="675846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p:txBody>
          <a:bodyPr/>
          <a:lstStyle/>
          <a:p>
            <a:endParaRPr lang="it-IT" altLang="it-IT"/>
          </a:p>
        </p:txBody>
      </p:sp>
      <p:sp>
        <p:nvSpPr>
          <p:cNvPr id="28675" name="Segnaposto contenuto 2"/>
          <p:cNvSpPr>
            <a:spLocks noGrp="1"/>
          </p:cNvSpPr>
          <p:nvPr>
            <p:ph idx="1"/>
          </p:nvPr>
        </p:nvSpPr>
        <p:spPr/>
        <p:txBody>
          <a:bodyPr/>
          <a:lstStyle/>
          <a:p>
            <a:endParaRPr lang="it-IT" altLang="it-IT" dirty="0"/>
          </a:p>
        </p:txBody>
      </p:sp>
      <p:pic>
        <p:nvPicPr>
          <p:cNvPr id="28676" name="Immagine 3" descr="C:\Users\Giuseppe\AppData\Local\Microsoft\Windows\Temporary Internet Files\Content.Word\2 tiff.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758" y="0"/>
            <a:ext cx="7055326" cy="644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oto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79" y="0"/>
            <a:ext cx="4726379" cy="694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870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Platone: il mito della caverna</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743" y="1577801"/>
            <a:ext cx="9135292" cy="5280199"/>
          </a:xfrm>
        </p:spPr>
      </p:pic>
    </p:spTree>
    <p:extLst>
      <p:ext uri="{BB962C8B-B14F-4D97-AF65-F5344CB8AC3E}">
        <p14:creationId xmlns:p14="http://schemas.microsoft.com/office/powerpoint/2010/main" val="1940791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34522" y="857251"/>
            <a:ext cx="6857999" cy="5143498"/>
          </a:xfrm>
        </p:spPr>
      </p:pic>
    </p:spTree>
    <p:extLst>
      <p:ext uri="{BB962C8B-B14F-4D97-AF65-F5344CB8AC3E}">
        <p14:creationId xmlns:p14="http://schemas.microsoft.com/office/powerpoint/2010/main" val="1162988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bottiglia di Klein</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737" y="1797612"/>
            <a:ext cx="4581811" cy="435133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874" y="1881051"/>
            <a:ext cx="5586471" cy="4184461"/>
          </a:xfrm>
          <a:prstGeom prst="rect">
            <a:avLst/>
          </a:prstGeom>
        </p:spPr>
      </p:pic>
    </p:spTree>
    <p:extLst>
      <p:ext uri="{BB962C8B-B14F-4D97-AF65-F5344CB8AC3E}">
        <p14:creationId xmlns:p14="http://schemas.microsoft.com/office/powerpoint/2010/main" val="1798694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5" y="2374"/>
            <a:ext cx="10289871" cy="6855627"/>
          </a:xfrm>
          <a:prstGeom prst="rect">
            <a:avLst/>
          </a:prstGeom>
        </p:spPr>
      </p:pic>
    </p:spTree>
    <p:extLst>
      <p:ext uri="{BB962C8B-B14F-4D97-AF65-F5344CB8AC3E}">
        <p14:creationId xmlns:p14="http://schemas.microsoft.com/office/powerpoint/2010/main" val="1424984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6632"/>
            <a:ext cx="9906000" cy="6741368"/>
          </a:xfrm>
          <a:prstGeom prst="rect">
            <a:avLst/>
          </a:prstGeom>
        </p:spPr>
      </p:pic>
    </p:spTree>
    <p:extLst>
      <p:ext uri="{BB962C8B-B14F-4D97-AF65-F5344CB8AC3E}">
        <p14:creationId xmlns:p14="http://schemas.microsoft.com/office/powerpoint/2010/main" val="978171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770613" cy="488899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308" y="0"/>
            <a:ext cx="3461147" cy="6858000"/>
          </a:xfrm>
          <a:prstGeom prst="rect">
            <a:avLst/>
          </a:prstGeom>
        </p:spPr>
      </p:pic>
    </p:spTree>
    <p:extLst>
      <p:ext uri="{BB962C8B-B14F-4D97-AF65-F5344CB8AC3E}">
        <p14:creationId xmlns:p14="http://schemas.microsoft.com/office/powerpoint/2010/main" val="1173705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184" y="447515"/>
            <a:ext cx="5639557" cy="5294917"/>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918" y="337787"/>
            <a:ext cx="5383746" cy="5699749"/>
          </a:xfrm>
          <a:prstGeom prst="rect">
            <a:avLst/>
          </a:prstGeom>
        </p:spPr>
      </p:pic>
    </p:spTree>
    <p:extLst>
      <p:ext uri="{BB962C8B-B14F-4D97-AF65-F5344CB8AC3E}">
        <p14:creationId xmlns:p14="http://schemas.microsoft.com/office/powerpoint/2010/main" val="1378316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01041" y="886968"/>
            <a:ext cx="6778753" cy="5084063"/>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7276" y="0"/>
            <a:ext cx="5143500" cy="6858000"/>
          </a:xfrm>
          <a:prstGeom prst="rect">
            <a:avLst/>
          </a:prstGeom>
        </p:spPr>
      </p:pic>
    </p:spTree>
    <p:extLst>
      <p:ext uri="{BB962C8B-B14F-4D97-AF65-F5344CB8AC3E}">
        <p14:creationId xmlns:p14="http://schemas.microsoft.com/office/powerpoint/2010/main" val="728166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62615" y="-602949"/>
            <a:ext cx="6925058" cy="519379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7769" y="856320"/>
            <a:ext cx="6850549" cy="5137912"/>
          </a:xfrm>
          <a:prstGeom prst="rect">
            <a:avLst/>
          </a:prstGeom>
        </p:spPr>
      </p:pic>
      <p:sp>
        <p:nvSpPr>
          <p:cNvPr id="2" name="CasellaDiTesto 1"/>
          <p:cNvSpPr txBox="1"/>
          <p:nvPr/>
        </p:nvSpPr>
        <p:spPr>
          <a:xfrm>
            <a:off x="0" y="5763491"/>
            <a:ext cx="7519559" cy="646331"/>
          </a:xfrm>
          <a:prstGeom prst="rect">
            <a:avLst/>
          </a:prstGeom>
          <a:noFill/>
        </p:spPr>
        <p:txBody>
          <a:bodyPr wrap="none" rtlCol="0">
            <a:spAutoFit/>
          </a:bodyPr>
          <a:lstStyle/>
          <a:p>
            <a:r>
              <a:rPr lang="it-IT" dirty="0" smtClean="0"/>
              <a:t>David Press </a:t>
            </a:r>
            <a:r>
              <a:rPr lang="it-IT" dirty="0" err="1" smtClean="0"/>
              <a:t>at</a:t>
            </a:r>
            <a:r>
              <a:rPr lang="it-IT" dirty="0" smtClean="0"/>
              <a:t> MOMATH</a:t>
            </a:r>
          </a:p>
          <a:p>
            <a:r>
              <a:rPr lang="it-IT" dirty="0" err="1"/>
              <a:t>https</a:t>
            </a:r>
            <a:r>
              <a:rPr lang="it-IT" dirty="0"/>
              <a:t>://</a:t>
            </a:r>
            <a:r>
              <a:rPr lang="it-IT" dirty="0" err="1"/>
              <a:t>shop.momath.org</a:t>
            </a:r>
            <a:r>
              <a:rPr lang="it-IT" dirty="0"/>
              <a:t>/</a:t>
            </a:r>
            <a:r>
              <a:rPr lang="it-IT" dirty="0" err="1"/>
              <a:t>arts</a:t>
            </a:r>
            <a:r>
              <a:rPr lang="it-IT" dirty="0"/>
              <a:t>-</a:t>
            </a:r>
            <a:r>
              <a:rPr lang="it-IT" dirty="0" err="1"/>
              <a:t>david</a:t>
            </a:r>
            <a:r>
              <a:rPr lang="it-IT" dirty="0"/>
              <a:t>-press-</a:t>
            </a:r>
            <a:r>
              <a:rPr lang="it-IT" dirty="0" err="1"/>
              <a:t>tensegrity</a:t>
            </a:r>
            <a:r>
              <a:rPr lang="it-IT" dirty="0"/>
              <a:t>-</a:t>
            </a:r>
            <a:r>
              <a:rPr lang="it-IT" dirty="0" err="1"/>
              <a:t>string-sculpture-kit.html</a:t>
            </a:r>
            <a:endParaRPr lang="it-IT" dirty="0"/>
          </a:p>
        </p:txBody>
      </p:sp>
    </p:spTree>
    <p:extLst>
      <p:ext uri="{BB962C8B-B14F-4D97-AF65-F5344CB8AC3E}">
        <p14:creationId xmlns:p14="http://schemas.microsoft.com/office/powerpoint/2010/main" val="17742756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401111540.pdf"/>
          <p:cNvPicPr>
            <a:picLocks noGrp="1" noChangeAspect="1"/>
          </p:cNvPicPr>
          <p:nvPr>
            <p:ph idx="1"/>
          </p:nvPr>
        </p:nvPicPr>
        <p:blipFill>
          <a:blip r:embed="rId2">
            <a:extLst>
              <a:ext uri="{28A0092B-C50C-407E-A947-70E740481C1C}">
                <a14:useLocalDpi xmlns:a14="http://schemas.microsoft.com/office/drawing/2010/main" val="0"/>
              </a:ext>
            </a:extLst>
          </a:blip>
          <a:srcRect l="-33023" r="-33023"/>
          <a:stretch>
            <a:fillRect/>
          </a:stretch>
        </p:blipFill>
        <p:spPr>
          <a:xfrm>
            <a:off x="2042478" y="274638"/>
            <a:ext cx="8229600" cy="6126162"/>
          </a:xfrm>
        </p:spPr>
      </p:pic>
    </p:spTree>
    <p:extLst>
      <p:ext uri="{BB962C8B-B14F-4D97-AF65-F5344CB8AC3E}">
        <p14:creationId xmlns:p14="http://schemas.microsoft.com/office/powerpoint/2010/main" val="1062141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34"/>
          <a:stretch/>
        </p:blipFill>
        <p:spPr>
          <a:xfrm>
            <a:off x="1622811" y="641318"/>
            <a:ext cx="8954479" cy="5484846"/>
          </a:xfrm>
        </p:spPr>
      </p:pic>
    </p:spTree>
    <p:extLst>
      <p:ext uri="{BB962C8B-B14F-4D97-AF65-F5344CB8AC3E}">
        <p14:creationId xmlns:p14="http://schemas.microsoft.com/office/powerpoint/2010/main" val="1522856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Papiro di </a:t>
            </a:r>
            <a:r>
              <a:rPr lang="it-IT" dirty="0" err="1" smtClean="0"/>
              <a:t>Ossirinco</a:t>
            </a:r>
            <a:r>
              <a:rPr lang="it-IT" dirty="0" smtClean="0"/>
              <a:t> I-IV secolo </a:t>
            </a:r>
            <a:r>
              <a:rPr lang="it-IT" dirty="0" err="1" smtClean="0"/>
              <a:t>d.C</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9897" y="1546487"/>
            <a:ext cx="7859730" cy="4787290"/>
          </a:xfrm>
        </p:spPr>
      </p:pic>
    </p:spTree>
    <p:extLst>
      <p:ext uri="{BB962C8B-B14F-4D97-AF65-F5344CB8AC3E}">
        <p14:creationId xmlns:p14="http://schemas.microsoft.com/office/powerpoint/2010/main" val="412862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2.jpg"/>
          <p:cNvPicPr>
            <a:picLocks noGrp="1" noChangeAspect="1"/>
          </p:cNvPicPr>
          <p:nvPr>
            <p:ph idx="1"/>
          </p:nvPr>
        </p:nvPicPr>
        <p:blipFill>
          <a:blip r:embed="rId2">
            <a:extLst>
              <a:ext uri="{28A0092B-C50C-407E-A947-70E740481C1C}">
                <a14:useLocalDpi xmlns:a14="http://schemas.microsoft.com/office/drawing/2010/main" val="0"/>
              </a:ext>
            </a:extLst>
          </a:blip>
          <a:srcRect t="5167" b="5167"/>
          <a:stretch>
            <a:fillRect/>
          </a:stretch>
        </p:blipFill>
        <p:spPr>
          <a:xfrm>
            <a:off x="1612014" y="364671"/>
            <a:ext cx="8889389" cy="6337715"/>
          </a:xfrm>
        </p:spPr>
      </p:pic>
    </p:spTree>
    <p:extLst>
      <p:ext uri="{BB962C8B-B14F-4D97-AF65-F5344CB8AC3E}">
        <p14:creationId xmlns:p14="http://schemas.microsoft.com/office/powerpoint/2010/main" val="931443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4.jpg"/>
          <p:cNvPicPr>
            <a:picLocks noGrp="1" noChangeAspect="1"/>
          </p:cNvPicPr>
          <p:nvPr>
            <p:ph idx="1"/>
          </p:nvPr>
        </p:nvPicPr>
        <p:blipFill>
          <a:blip r:embed="rId2">
            <a:extLst>
              <a:ext uri="{28A0092B-C50C-407E-A947-70E740481C1C}">
                <a14:useLocalDpi xmlns:a14="http://schemas.microsoft.com/office/drawing/2010/main" val="0"/>
              </a:ext>
            </a:extLst>
          </a:blip>
          <a:srcRect l="8370" r="8370"/>
          <a:stretch>
            <a:fillRect/>
          </a:stretch>
        </p:blipFill>
        <p:spPr>
          <a:xfrm>
            <a:off x="1649413" y="125413"/>
            <a:ext cx="8928100" cy="6577012"/>
          </a:xfrm>
        </p:spPr>
      </p:pic>
    </p:spTree>
    <p:extLst>
      <p:ext uri="{BB962C8B-B14F-4D97-AF65-F5344CB8AC3E}">
        <p14:creationId xmlns:p14="http://schemas.microsoft.com/office/powerpoint/2010/main" val="1760399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Gino </a:t>
            </a:r>
            <a:r>
              <a:rPr lang="en-US" sz="2800" dirty="0" err="1" smtClean="0"/>
              <a:t>Fano</a:t>
            </a:r>
            <a:r>
              <a:rPr lang="en-US" sz="2800" dirty="0" smtClean="0"/>
              <a:t> 1871-1952                               </a:t>
            </a:r>
            <a:r>
              <a:rPr lang="en-US" sz="2800" dirty="0" err="1" smtClean="0"/>
              <a:t>Sighefumi</a:t>
            </a:r>
            <a:r>
              <a:rPr lang="en-US" sz="2800" dirty="0" smtClean="0"/>
              <a:t> </a:t>
            </a:r>
            <a:r>
              <a:rPr lang="en-US" sz="2800" dirty="0"/>
              <a:t>Mori 1951-</a:t>
            </a:r>
          </a:p>
        </p:txBody>
      </p:sp>
      <p:pic>
        <p:nvPicPr>
          <p:cNvPr id="5" name="Picture 4"/>
          <p:cNvPicPr>
            <a:picLocks noChangeAspect="1"/>
          </p:cNvPicPr>
          <p:nvPr/>
        </p:nvPicPr>
        <p:blipFill>
          <a:blip r:embed="rId2"/>
          <a:stretch>
            <a:fillRect/>
          </a:stretch>
        </p:blipFill>
        <p:spPr>
          <a:xfrm>
            <a:off x="6330635" y="1690689"/>
            <a:ext cx="3934464" cy="4785952"/>
          </a:xfrm>
          <a:prstGeom prst="rect">
            <a:avLst/>
          </a:prstGeom>
        </p:spPr>
      </p:pic>
      <p:pic>
        <p:nvPicPr>
          <p:cNvPr id="6" name="Segnaposto contenut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6600" y="1692202"/>
            <a:ext cx="3759200" cy="4784438"/>
          </a:xfrm>
        </p:spPr>
      </p:pic>
    </p:spTree>
    <p:extLst>
      <p:ext uri="{BB962C8B-B14F-4D97-AF65-F5344CB8AC3E}">
        <p14:creationId xmlns:p14="http://schemas.microsoft.com/office/powerpoint/2010/main" val="2151028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Varietà di Fano</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7845" y="1935783"/>
            <a:ext cx="6068297" cy="416978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54" y="1551710"/>
            <a:ext cx="5595391" cy="4937932"/>
          </a:xfrm>
          <a:prstGeom prst="rect">
            <a:avLst/>
          </a:prstGeom>
        </p:spPr>
      </p:pic>
    </p:spTree>
    <p:extLst>
      <p:ext uri="{BB962C8B-B14F-4D97-AF65-F5344CB8AC3E}">
        <p14:creationId xmlns:p14="http://schemas.microsoft.com/office/powerpoint/2010/main" val="1537842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056" y="97997"/>
            <a:ext cx="10515600" cy="1325563"/>
          </a:xfrm>
        </p:spPr>
        <p:txBody>
          <a:bodyPr/>
          <a:lstStyle/>
          <a:p>
            <a:pPr algn="ctr"/>
            <a:r>
              <a:rPr lang="it-IT" dirty="0" smtClean="0"/>
              <a:t>Primo Libro Elementi di Euclide </a:t>
            </a:r>
            <a:endParaRPr lang="it-IT" dirty="0"/>
          </a:p>
        </p:txBody>
      </p:sp>
      <p:sp>
        <p:nvSpPr>
          <p:cNvPr id="3" name="Segnaposto contenuto 2"/>
          <p:cNvSpPr>
            <a:spLocks noGrp="1"/>
          </p:cNvSpPr>
          <p:nvPr>
            <p:ph idx="1"/>
          </p:nvPr>
        </p:nvSpPr>
        <p:spPr>
          <a:xfrm>
            <a:off x="760288" y="1561672"/>
            <a:ext cx="10593512" cy="4615291"/>
          </a:xfrm>
        </p:spPr>
        <p:txBody>
          <a:bodyPr>
            <a:normAutofit fontScale="62500" lnSpcReduction="20000"/>
          </a:bodyPr>
          <a:lstStyle/>
          <a:p>
            <a:pPr marL="0" indent="0">
              <a:buNone/>
            </a:pPr>
            <a:r>
              <a:rPr lang="it-IT" sz="3200" i="1" dirty="0"/>
              <a:t>D</a:t>
            </a:r>
            <a:r>
              <a:rPr lang="it-IT" sz="3200" i="1" dirty="0" smtClean="0"/>
              <a:t>efinizioni</a:t>
            </a:r>
          </a:p>
          <a:p>
            <a:pPr marL="0" indent="0">
              <a:buNone/>
            </a:pPr>
            <a:r>
              <a:rPr lang="it-IT" dirty="0" err="1" smtClean="0"/>
              <a:t>Def</a:t>
            </a:r>
            <a:r>
              <a:rPr lang="it-IT" dirty="0"/>
              <a:t>. 1 Un punto è ciò che non ha parti</a:t>
            </a:r>
          </a:p>
          <a:p>
            <a:pPr marL="0" indent="0">
              <a:buNone/>
            </a:pPr>
            <a:r>
              <a:rPr lang="it-IT" dirty="0" err="1"/>
              <a:t>Def</a:t>
            </a:r>
            <a:r>
              <a:rPr lang="it-IT" dirty="0"/>
              <a:t> 2. </a:t>
            </a:r>
            <a:r>
              <a:rPr lang="it-IT" dirty="0">
                <a:solidFill>
                  <a:srgbClr val="FF0000"/>
                </a:solidFill>
              </a:rPr>
              <a:t>Una linea è lunghezza senza larghezza</a:t>
            </a:r>
          </a:p>
          <a:p>
            <a:pPr marL="0" indent="0">
              <a:buNone/>
            </a:pPr>
            <a:r>
              <a:rPr lang="it-IT" dirty="0" err="1"/>
              <a:t>Def</a:t>
            </a:r>
            <a:r>
              <a:rPr lang="it-IT" dirty="0"/>
              <a:t> 4. </a:t>
            </a:r>
            <a:r>
              <a:rPr lang="it-IT" dirty="0">
                <a:solidFill>
                  <a:srgbClr val="FF0000"/>
                </a:solidFill>
              </a:rPr>
              <a:t>Una linea retta è quella che giace ugualmente rispetto ai suoi punti (</a:t>
            </a:r>
            <a:r>
              <a:rPr lang="it-IT" dirty="0" smtClean="0">
                <a:solidFill>
                  <a:srgbClr val="FF0000"/>
                </a:solidFill>
              </a:rPr>
              <a:t>geodetica)</a:t>
            </a:r>
            <a:endParaRPr lang="it-IT" dirty="0">
              <a:solidFill>
                <a:srgbClr val="FF0000"/>
              </a:solidFill>
            </a:endParaRPr>
          </a:p>
          <a:p>
            <a:pPr marL="0" indent="0">
              <a:buNone/>
            </a:pPr>
            <a:r>
              <a:rPr lang="it-IT" dirty="0" err="1"/>
              <a:t>Def</a:t>
            </a:r>
            <a:r>
              <a:rPr lang="it-IT" dirty="0"/>
              <a:t> 15 </a:t>
            </a:r>
            <a:r>
              <a:rPr lang="it-IT" dirty="0">
                <a:solidFill>
                  <a:schemeClr val="accent1">
                    <a:lumMod val="75000"/>
                  </a:schemeClr>
                </a:solidFill>
              </a:rPr>
              <a:t>Cerchio è una figura piana compresa da una sola linea, tutte le rette che incidono sulla quale, condotte da un solo punto tra quelli che sono posti all'interno della figura, sono uguali tra </a:t>
            </a:r>
            <a:r>
              <a:rPr lang="it-IT" dirty="0" smtClean="0">
                <a:solidFill>
                  <a:schemeClr val="accent1">
                    <a:lumMod val="75000"/>
                  </a:schemeClr>
                </a:solidFill>
              </a:rPr>
              <a:t>loro.</a:t>
            </a:r>
          </a:p>
          <a:p>
            <a:pPr marL="0" indent="0">
              <a:buNone/>
            </a:pPr>
            <a:endParaRPr lang="it-IT" dirty="0"/>
          </a:p>
          <a:p>
            <a:pPr marL="0" indent="0">
              <a:buNone/>
            </a:pPr>
            <a:r>
              <a:rPr lang="it-IT" sz="3200" i="1" dirty="0" smtClean="0"/>
              <a:t>Postulati</a:t>
            </a:r>
            <a:endParaRPr lang="it-IT" sz="3200" i="1" dirty="0"/>
          </a:p>
          <a:p>
            <a:pPr marL="0" indent="0">
              <a:buNone/>
            </a:pPr>
            <a:r>
              <a:rPr lang="it-IT" dirty="0"/>
              <a:t>1. </a:t>
            </a:r>
            <a:r>
              <a:rPr lang="it-IT" dirty="0">
                <a:solidFill>
                  <a:srgbClr val="FF0000"/>
                </a:solidFill>
              </a:rPr>
              <a:t>Tracciare </a:t>
            </a:r>
            <a:r>
              <a:rPr lang="it-IT" dirty="0" smtClean="0">
                <a:solidFill>
                  <a:srgbClr val="FF0000"/>
                </a:solidFill>
              </a:rPr>
              <a:t>una </a:t>
            </a:r>
            <a:r>
              <a:rPr lang="it-IT" dirty="0">
                <a:solidFill>
                  <a:srgbClr val="FF0000"/>
                </a:solidFill>
              </a:rPr>
              <a:t>retta da un punto a un altro punto.</a:t>
            </a:r>
          </a:p>
          <a:p>
            <a:pPr marL="0" indent="0">
              <a:buNone/>
            </a:pPr>
            <a:r>
              <a:rPr lang="it-IT" dirty="0"/>
              <a:t>2. </a:t>
            </a:r>
            <a:r>
              <a:rPr lang="it-IT" dirty="0">
                <a:solidFill>
                  <a:srgbClr val="FF0000"/>
                </a:solidFill>
              </a:rPr>
              <a:t>Prolungare senza soluzione di continuità una retta </a:t>
            </a:r>
            <a:r>
              <a:rPr lang="it-IT" dirty="0" smtClean="0">
                <a:solidFill>
                  <a:srgbClr val="FF0000"/>
                </a:solidFill>
              </a:rPr>
              <a:t>limitata </a:t>
            </a:r>
            <a:r>
              <a:rPr lang="it-IT" dirty="0">
                <a:solidFill>
                  <a:srgbClr val="FF0000"/>
                </a:solidFill>
              </a:rPr>
              <a:t>in una retta</a:t>
            </a:r>
          </a:p>
          <a:p>
            <a:pPr marL="0" indent="0">
              <a:buNone/>
            </a:pPr>
            <a:r>
              <a:rPr lang="it-IT" dirty="0"/>
              <a:t>3. </a:t>
            </a:r>
            <a:r>
              <a:rPr lang="it-IT" dirty="0">
                <a:solidFill>
                  <a:schemeClr val="accent1"/>
                </a:solidFill>
              </a:rPr>
              <a:t>Descrivere </a:t>
            </a:r>
            <a:r>
              <a:rPr lang="it-IT" dirty="0" smtClean="0">
                <a:solidFill>
                  <a:schemeClr val="accent1"/>
                </a:solidFill>
              </a:rPr>
              <a:t>un </a:t>
            </a:r>
            <a:r>
              <a:rPr lang="it-IT" dirty="0">
                <a:solidFill>
                  <a:schemeClr val="accent1"/>
                </a:solidFill>
              </a:rPr>
              <a:t>cerchio con dati centro e </a:t>
            </a:r>
            <a:r>
              <a:rPr lang="it-IT" dirty="0" smtClean="0">
                <a:solidFill>
                  <a:schemeClr val="accent1"/>
                </a:solidFill>
              </a:rPr>
              <a:t>raggio</a:t>
            </a:r>
            <a:endParaRPr lang="it-IT" dirty="0">
              <a:solidFill>
                <a:schemeClr val="accent1"/>
              </a:solidFill>
            </a:endParaRPr>
          </a:p>
          <a:p>
            <a:pPr marL="0" indent="0">
              <a:buNone/>
            </a:pPr>
            <a:r>
              <a:rPr lang="it-IT" dirty="0"/>
              <a:t>4. Tutti gli angoli retti sono uguali tra loro</a:t>
            </a:r>
          </a:p>
          <a:p>
            <a:pPr marL="0" indent="0">
              <a:buNone/>
            </a:pPr>
            <a:r>
              <a:rPr lang="it-IT" dirty="0"/>
              <a:t>5. </a:t>
            </a:r>
            <a:r>
              <a:rPr lang="it-IT" dirty="0">
                <a:solidFill>
                  <a:schemeClr val="accent6"/>
                </a:solidFill>
              </a:rPr>
              <a:t>E che, qualora una retta che incide su due rette faccia minori di due retti gli angoli all'interno e dalla stessa parte, le due rette prolungate illimitatamente incidano dalla parte in cui sono gli angoli minori dei due retti</a:t>
            </a:r>
          </a:p>
        </p:txBody>
      </p:sp>
    </p:spTree>
    <p:extLst>
      <p:ext uri="{BB962C8B-B14F-4D97-AF65-F5344CB8AC3E}">
        <p14:creationId xmlns:p14="http://schemas.microsoft.com/office/powerpoint/2010/main" val="190875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La retta </a:t>
            </a:r>
            <a:r>
              <a:rPr lang="it-IT" dirty="0" smtClean="0"/>
              <a:t>(</a:t>
            </a:r>
            <a:r>
              <a:rPr lang="it-IT" sz="3200" dirty="0" err="1" smtClean="0"/>
              <a:t>Geometry</a:t>
            </a:r>
            <a:r>
              <a:rPr lang="it-IT" sz="3200" dirty="0" smtClean="0"/>
              <a:t> for the </a:t>
            </a:r>
            <a:r>
              <a:rPr lang="it-IT" sz="3200" dirty="0" err="1" smtClean="0"/>
              <a:t>Classroom</a:t>
            </a:r>
            <a:r>
              <a:rPr lang="it-IT" sz="3200" dirty="0" smtClean="0"/>
              <a:t>, </a:t>
            </a:r>
            <a:r>
              <a:rPr lang="it-IT" sz="3200" dirty="0" err="1" smtClean="0"/>
              <a:t>Clemens</a:t>
            </a:r>
            <a:r>
              <a:rPr lang="it-IT" dirty="0" smtClean="0"/>
              <a:t>)</a:t>
            </a:r>
            <a:endParaRPr lang="it-IT" dirty="0"/>
          </a:p>
        </p:txBody>
      </p:sp>
      <p:sp>
        <p:nvSpPr>
          <p:cNvPr id="3" name="Segnaposto contenuto 2"/>
          <p:cNvSpPr>
            <a:spLocks noGrp="1"/>
          </p:cNvSpPr>
          <p:nvPr>
            <p:ph idx="1"/>
          </p:nvPr>
        </p:nvSpPr>
        <p:spPr>
          <a:xfrm>
            <a:off x="838200" y="1526367"/>
            <a:ext cx="10633364" cy="4791306"/>
          </a:xfrm>
        </p:spPr>
        <p:txBody>
          <a:bodyPr>
            <a:noAutofit/>
          </a:bodyPr>
          <a:lstStyle/>
          <a:p>
            <a:pPr marL="0" indent="0">
              <a:buNone/>
            </a:pPr>
            <a:r>
              <a:rPr lang="it-IT" sz="3000" dirty="0" smtClean="0"/>
              <a:t>Una retta è un </a:t>
            </a:r>
            <a:r>
              <a:rPr lang="it-IT" sz="3000" dirty="0"/>
              <a:t>oggetto a priori caratterizzato dalle </a:t>
            </a:r>
            <a:r>
              <a:rPr lang="it-IT" sz="3000" dirty="0" smtClean="0"/>
              <a:t>proprietà: </a:t>
            </a:r>
          </a:p>
          <a:p>
            <a:pPr marL="571500" indent="-571500">
              <a:buAutoNum type="romanLcParenR"/>
            </a:pPr>
            <a:r>
              <a:rPr lang="it-IT" sz="3000" dirty="0" smtClean="0"/>
              <a:t>Si </a:t>
            </a:r>
            <a:r>
              <a:rPr lang="it-IT" sz="3000" dirty="0"/>
              <a:t>estende all' infinito in due </a:t>
            </a:r>
            <a:r>
              <a:rPr lang="it-IT" sz="3000" dirty="0" smtClean="0"/>
              <a:t>direzioni</a:t>
            </a:r>
          </a:p>
          <a:p>
            <a:pPr marL="571500" indent="-571500">
              <a:buAutoNum type="romanLcParenR"/>
            </a:pPr>
            <a:r>
              <a:rPr lang="it-IT" sz="3000" dirty="0" smtClean="0"/>
              <a:t>Dati </a:t>
            </a:r>
            <a:r>
              <a:rPr lang="it-IT" sz="3000" dirty="0"/>
              <a:t>due punti distinti esiste una ed una sola retta per i due </a:t>
            </a:r>
            <a:r>
              <a:rPr lang="it-IT" sz="3000" dirty="0" smtClean="0"/>
              <a:t>punti</a:t>
            </a:r>
          </a:p>
          <a:p>
            <a:pPr marL="571500" indent="-571500">
              <a:buAutoNum type="romanLcParenR"/>
            </a:pPr>
            <a:r>
              <a:rPr lang="it-IT" sz="3000" dirty="0" smtClean="0"/>
              <a:t>dati </a:t>
            </a:r>
            <a:r>
              <a:rPr lang="it-IT" sz="3000" dirty="0"/>
              <a:t>due punti su una retta il cammino </a:t>
            </a:r>
            <a:r>
              <a:rPr lang="it-IT" sz="3000" dirty="0" smtClean="0"/>
              <a:t>pi</a:t>
            </a:r>
            <a:r>
              <a:rPr lang="it-IT" sz="3000" dirty="0"/>
              <a:t>ù</a:t>
            </a:r>
            <a:r>
              <a:rPr lang="it-IT" sz="3000" dirty="0" smtClean="0"/>
              <a:t> </a:t>
            </a:r>
            <a:r>
              <a:rPr lang="it-IT" sz="3000" dirty="0"/>
              <a:t>breve per andare da un punto all'altro è</a:t>
            </a:r>
            <a:r>
              <a:rPr lang="it-IT" sz="3000" dirty="0" smtClean="0"/>
              <a:t> </a:t>
            </a:r>
            <a:r>
              <a:rPr lang="it-IT" sz="3000" dirty="0"/>
              <a:t>dato dalla retta stessa (la retta è</a:t>
            </a:r>
            <a:r>
              <a:rPr lang="it-IT" sz="3000" dirty="0" smtClean="0"/>
              <a:t> </a:t>
            </a:r>
            <a:r>
              <a:rPr lang="it-IT" sz="3000" dirty="0"/>
              <a:t>una </a:t>
            </a:r>
            <a:r>
              <a:rPr lang="it-IT" sz="3000" dirty="0" smtClean="0"/>
              <a:t>geodetica)</a:t>
            </a:r>
          </a:p>
          <a:p>
            <a:pPr marL="571500" indent="-571500">
              <a:buAutoNum type="romanLcParenR"/>
            </a:pPr>
            <a:r>
              <a:rPr lang="it-IT" sz="3000" dirty="0" smtClean="0"/>
              <a:t>se </a:t>
            </a:r>
            <a:r>
              <a:rPr lang="it-IT" sz="3000" dirty="0"/>
              <a:t>togliamo un punto da una retta rimangono due pezzi separati</a:t>
            </a:r>
            <a:r>
              <a:rPr lang="it-IT" sz="3000" dirty="0" smtClean="0"/>
              <a:t>.</a:t>
            </a:r>
            <a:endParaRPr lang="it-IT" sz="3000" dirty="0"/>
          </a:p>
        </p:txBody>
      </p:sp>
    </p:spTree>
    <p:extLst>
      <p:ext uri="{BB962C8B-B14F-4D97-AF65-F5344CB8AC3E}">
        <p14:creationId xmlns:p14="http://schemas.microsoft.com/office/powerpoint/2010/main" val="112805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1840" y="225140"/>
            <a:ext cx="4795907" cy="6458293"/>
          </a:xfrm>
        </p:spPr>
      </p:pic>
    </p:spTree>
    <p:extLst>
      <p:ext uri="{BB962C8B-B14F-4D97-AF65-F5344CB8AC3E}">
        <p14:creationId xmlns:p14="http://schemas.microsoft.com/office/powerpoint/2010/main" val="2113903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Scuola di Atene - Raffaello</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1555" y="1613900"/>
            <a:ext cx="6678201" cy="5119520"/>
          </a:xfrm>
        </p:spPr>
      </p:pic>
    </p:spTree>
    <p:extLst>
      <p:ext uri="{BB962C8B-B14F-4D97-AF65-F5344CB8AC3E}">
        <p14:creationId xmlns:p14="http://schemas.microsoft.com/office/powerpoint/2010/main" val="458205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Giotto stupisce </a:t>
            </a:r>
            <a:r>
              <a:rPr lang="it-IT" dirty="0"/>
              <a:t>C</a:t>
            </a:r>
            <a:r>
              <a:rPr lang="it-IT" dirty="0" smtClean="0"/>
              <a:t>imabue, da </a:t>
            </a:r>
            <a:r>
              <a:rPr lang="it-IT" dirty="0" err="1" smtClean="0"/>
              <a:t>YouTube</a:t>
            </a:r>
            <a:endParaRPr lang="it-IT" dirty="0"/>
          </a:p>
        </p:txBody>
      </p:sp>
      <p:sp>
        <p:nvSpPr>
          <p:cNvPr id="3" name="Segnaposto contenuto 2"/>
          <p:cNvSpPr>
            <a:spLocks noGrp="1"/>
          </p:cNvSpPr>
          <p:nvPr>
            <p:ph idx="1"/>
          </p:nvPr>
        </p:nvSpPr>
        <p:spPr>
          <a:xfrm>
            <a:off x="1074656" y="2714919"/>
            <a:ext cx="10279144" cy="3462043"/>
          </a:xfrm>
        </p:spPr>
        <p:txBody>
          <a:bodyPr/>
          <a:lstStyle/>
          <a:p>
            <a:r>
              <a:rPr lang="it-IT" dirty="0"/>
              <a:t>: </a:t>
            </a:r>
            <a:r>
              <a:rPr lang="it-IT" u="sng" dirty="0">
                <a:hlinkClick r:id="rId2"/>
              </a:rPr>
              <a:t>https://www.youtube.com/watch?v=zR3wbEudD1I</a:t>
            </a:r>
            <a:r>
              <a:rPr lang="it-IT" dirty="0"/>
              <a:t> </a:t>
            </a:r>
          </a:p>
        </p:txBody>
      </p:sp>
    </p:spTree>
    <p:extLst>
      <p:ext uri="{BB962C8B-B14F-4D97-AF65-F5344CB8AC3E}">
        <p14:creationId xmlns:p14="http://schemas.microsoft.com/office/powerpoint/2010/main" val="1850401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438</Words>
  <Application>Microsoft Macintosh PowerPoint</Application>
  <PresentationFormat>Widescreen</PresentationFormat>
  <Paragraphs>60</Paragraphs>
  <Slides>43</Slides>
  <Notes>1</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43</vt:i4>
      </vt:variant>
    </vt:vector>
  </HeadingPairs>
  <TitlesOfParts>
    <vt:vector size="48" baseType="lpstr">
      <vt:lpstr>Arial</vt:lpstr>
      <vt:lpstr>Calibri</vt:lpstr>
      <vt:lpstr>Calibri Light</vt:lpstr>
      <vt:lpstr>Mangal</vt:lpstr>
      <vt:lpstr>Tema di Office</vt:lpstr>
      <vt:lpstr>L’idea di curva e superficie dall’astrazione matematica alla realizzazione fisica</vt:lpstr>
      <vt:lpstr>Presentazione di PowerPoint</vt:lpstr>
      <vt:lpstr>Platone: il mito della caverna</vt:lpstr>
      <vt:lpstr>Papiro di Ossirinco I-IV secolo d.C</vt:lpstr>
      <vt:lpstr>Primo Libro Elementi di Euclide </vt:lpstr>
      <vt:lpstr>La retta (Geometry for the Classroom, Clemens)</vt:lpstr>
      <vt:lpstr>Presentazione di PowerPoint</vt:lpstr>
      <vt:lpstr>Scuola di Atene - Raffaello</vt:lpstr>
      <vt:lpstr>Giotto stupisce Cimabue, da YouTube</vt:lpstr>
      <vt:lpstr>Giotto stupisce Cimabue, da YouTube</vt:lpstr>
      <vt:lpstr>James Watt - brevetto (1784)</vt:lpstr>
      <vt:lpstr>Presentazione di PowerPoint</vt:lpstr>
      <vt:lpstr>G. N. Peaucellier (1832-1913)</vt:lpstr>
      <vt:lpstr>Teorema di Kempe (1876)</vt:lpstr>
      <vt:lpstr>Presentazione di PowerPoint</vt:lpstr>
      <vt:lpstr>Presentazione di PowerPoint</vt:lpstr>
      <vt:lpstr>Presentazione di PowerPoint</vt:lpstr>
      <vt:lpstr>Presentazione di PowerPoint</vt:lpstr>
      <vt:lpstr>Costruzioni con riga e compasso,  dai greci a Mascheroni</vt:lpstr>
      <vt:lpstr>Presentazione di PowerPoint</vt:lpstr>
      <vt:lpstr>Presentazione di PowerPoint</vt:lpstr>
      <vt:lpstr>FabLab – stampanti 3D e taglierine laser</vt:lpstr>
      <vt:lpstr>Surfer</vt:lpstr>
      <vt:lpstr>Presentazione di PowerPoint</vt:lpstr>
      <vt:lpstr>Presentazione di PowerPoint</vt:lpstr>
      <vt:lpstr>Presentazione di PowerPoint</vt:lpstr>
      <vt:lpstr>Presentazione di PowerPoint</vt:lpstr>
      <vt:lpstr>Catenaria – da Brunelleschi a Wembley</vt:lpstr>
      <vt:lpstr>Presentazione di PowerPoint</vt:lpstr>
      <vt:lpstr>Presentazione di PowerPoint</vt:lpstr>
      <vt:lpstr>bottiglia di Klein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Gino Fano 1871-1952                               Sighefumi Mori 1951-</vt:lpstr>
      <vt:lpstr>Varietà di Fano</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 nata prima la circonferenza o la ruota?</dc:title>
  <dc:creator>Utente di Microsoft Office</dc:creator>
  <cp:lastModifiedBy>Utente di Microsoft Office</cp:lastModifiedBy>
  <cp:revision>71</cp:revision>
  <dcterms:created xsi:type="dcterms:W3CDTF">2017-02-03T15:21:06Z</dcterms:created>
  <dcterms:modified xsi:type="dcterms:W3CDTF">2017-10-02T08:19:46Z</dcterms:modified>
</cp:coreProperties>
</file>