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78" r:id="rId8"/>
    <p:sldId id="279" r:id="rId9"/>
    <p:sldId id="262" r:id="rId10"/>
    <p:sldId id="266" r:id="rId11"/>
    <p:sldId id="287" r:id="rId12"/>
    <p:sldId id="265" r:id="rId13"/>
    <p:sldId id="263" r:id="rId14"/>
    <p:sldId id="264" r:id="rId15"/>
    <p:sldId id="281" r:id="rId16"/>
    <p:sldId id="283" r:id="rId17"/>
    <p:sldId id="282" r:id="rId18"/>
    <p:sldId id="280" r:id="rId19"/>
    <p:sldId id="267" r:id="rId20"/>
    <p:sldId id="268" r:id="rId21"/>
    <p:sldId id="270" r:id="rId22"/>
    <p:sldId id="269" r:id="rId23"/>
    <p:sldId id="271" r:id="rId24"/>
    <p:sldId id="272" r:id="rId25"/>
    <p:sldId id="284" r:id="rId26"/>
    <p:sldId id="285" r:id="rId27"/>
    <p:sldId id="273" r:id="rId28"/>
    <p:sldId id="291" r:id="rId29"/>
    <p:sldId id="286" r:id="rId30"/>
    <p:sldId id="275" r:id="rId31"/>
    <p:sldId id="276" r:id="rId32"/>
    <p:sldId id="277" r:id="rId33"/>
    <p:sldId id="288" r:id="rId34"/>
    <p:sldId id="289" r:id="rId35"/>
    <p:sldId id="290"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o Andreatt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5" d="100"/>
          <a:sy n="125" d="100"/>
        </p:scale>
        <p:origin x="-672"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13/09/15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58773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13/09/15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52188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13/09/15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7802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10"/>
          </p:nvPr>
        </p:nvSpPr>
        <p:spPr/>
        <p:txBody>
          <a:bodyPr/>
          <a:lstStyle/>
          <a:p>
            <a:fld id="{80858439-6E3C-E041-B057-504AD0D132D0}" type="datetimeFigureOut">
              <a:rPr lang="en-US" smtClean="0"/>
              <a:t>13/09/15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82794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80858439-6E3C-E041-B057-504AD0D132D0}" type="datetimeFigureOut">
              <a:rPr lang="en-US" smtClean="0"/>
              <a:t>13/09/15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41422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Date Placeholder 4"/>
          <p:cNvSpPr>
            <a:spLocks noGrp="1"/>
          </p:cNvSpPr>
          <p:nvPr>
            <p:ph type="dt" sz="half" idx="10"/>
          </p:nvPr>
        </p:nvSpPr>
        <p:spPr/>
        <p:txBody>
          <a:bodyPr/>
          <a:lstStyle/>
          <a:p>
            <a:fld id="{80858439-6E3C-E041-B057-504AD0D132D0}" type="datetimeFigureOut">
              <a:rPr lang="en-US" smtClean="0"/>
              <a:t>13/09/15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02883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Date Placeholder 6"/>
          <p:cNvSpPr>
            <a:spLocks noGrp="1"/>
          </p:cNvSpPr>
          <p:nvPr>
            <p:ph type="dt" sz="half" idx="10"/>
          </p:nvPr>
        </p:nvSpPr>
        <p:spPr/>
        <p:txBody>
          <a:bodyPr/>
          <a:lstStyle/>
          <a:p>
            <a:fld id="{80858439-6E3C-E041-B057-504AD0D132D0}" type="datetimeFigureOut">
              <a:rPr lang="en-US" smtClean="0"/>
              <a:t>13/09/15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385237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Date Placeholder 2"/>
          <p:cNvSpPr>
            <a:spLocks noGrp="1"/>
          </p:cNvSpPr>
          <p:nvPr>
            <p:ph type="dt" sz="half" idx="10"/>
          </p:nvPr>
        </p:nvSpPr>
        <p:spPr/>
        <p:txBody>
          <a:bodyPr/>
          <a:lstStyle/>
          <a:p>
            <a:fld id="{80858439-6E3C-E041-B057-504AD0D132D0}" type="datetimeFigureOut">
              <a:rPr lang="en-US" smtClean="0"/>
              <a:t>13/09/15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45316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58439-6E3C-E041-B057-504AD0D132D0}" type="datetimeFigureOut">
              <a:rPr lang="en-US" smtClean="0"/>
              <a:t>13/09/15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941146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0858439-6E3C-E041-B057-504AD0D132D0}" type="datetimeFigureOut">
              <a:rPr lang="en-US" smtClean="0"/>
              <a:t>13/09/15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2703832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80858439-6E3C-E041-B057-504AD0D132D0}" type="datetimeFigureOut">
              <a:rPr lang="en-US" smtClean="0"/>
              <a:t>13/09/15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DBCC7-44FD-C146-8C91-DED7FA1AD4F8}" type="slidenum">
              <a:rPr lang="en-US" smtClean="0"/>
              <a:t>‹n.›</a:t>
            </a:fld>
            <a:endParaRPr lang="en-US"/>
          </a:p>
        </p:txBody>
      </p:sp>
    </p:spTree>
    <p:extLst>
      <p:ext uri="{BB962C8B-B14F-4D97-AF65-F5344CB8AC3E}">
        <p14:creationId xmlns:p14="http://schemas.microsoft.com/office/powerpoint/2010/main" val="18867917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58439-6E3C-E041-B057-504AD0D132D0}" type="datetimeFigureOut">
              <a:rPr lang="en-US" smtClean="0"/>
              <a:t>13/09/15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DBCC7-44FD-C146-8C91-DED7FA1AD4F8}" type="slidenum">
              <a:rPr lang="en-US" smtClean="0"/>
              <a:t>‹n.›</a:t>
            </a:fld>
            <a:endParaRPr lang="en-US"/>
          </a:p>
        </p:txBody>
      </p:sp>
    </p:spTree>
    <p:extLst>
      <p:ext uri="{BB962C8B-B14F-4D97-AF65-F5344CB8AC3E}">
        <p14:creationId xmlns:p14="http://schemas.microsoft.com/office/powerpoint/2010/main" val="694222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24.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04788"/>
            <a:ext cx="7772400" cy="2305242"/>
          </a:xfrm>
        </p:spPr>
        <p:txBody>
          <a:bodyPr>
            <a:normAutofit fontScale="90000"/>
          </a:bodyPr>
          <a:lstStyle/>
          <a:p>
            <a:r>
              <a:rPr lang="en-US" sz="4900" dirty="0" smtClean="0"/>
              <a:t>Un </a:t>
            </a:r>
            <a:r>
              <a:rPr lang="en-US" sz="4900" dirty="0" err="1" smtClean="0"/>
              <a:t>futuro</a:t>
            </a:r>
            <a:r>
              <a:rPr lang="en-US" sz="4900" dirty="0" smtClean="0"/>
              <a:t> a n </a:t>
            </a:r>
            <a:r>
              <a:rPr lang="en-US" sz="4900" dirty="0" err="1" smtClean="0"/>
              <a:t>dimensioni</a:t>
            </a:r>
            <a:r>
              <a:rPr lang="en-US" sz="4900" dirty="0"/>
              <a:t>:</a:t>
            </a:r>
            <a:br>
              <a:rPr lang="en-US" sz="4900" dirty="0"/>
            </a:br>
            <a:r>
              <a:rPr lang="en-US" sz="4000" dirty="0"/>
              <a:t>quale </a:t>
            </a:r>
            <a:r>
              <a:rPr lang="en-US" sz="4000" dirty="0" err="1"/>
              <a:t>Geometria</a:t>
            </a:r>
            <a:r>
              <a:rPr lang="en-US" sz="4000" dirty="0"/>
              <a:t> ci </a:t>
            </a:r>
            <a:r>
              <a:rPr lang="en-US" sz="4000" dirty="0" err="1"/>
              <a:t>conviene</a:t>
            </a:r>
            <a:r>
              <a:rPr lang="en-US" sz="4000" dirty="0"/>
              <a:t>?</a:t>
            </a:r>
            <a:br>
              <a:rPr lang="en-US" sz="4000" dirty="0"/>
            </a:br>
            <a:r>
              <a:rPr lang="en-US" dirty="0" smtClean="0"/>
              <a:t/>
            </a:r>
            <a:br>
              <a:rPr lang="en-US" dirty="0" smtClean="0"/>
            </a:br>
            <a:endParaRPr lang="en-US" dirty="0"/>
          </a:p>
        </p:txBody>
      </p:sp>
    </p:spTree>
    <p:extLst>
      <p:ext uri="{BB962C8B-B14F-4D97-AF65-F5344CB8AC3E}">
        <p14:creationId xmlns:p14="http://schemas.microsoft.com/office/powerpoint/2010/main" val="34981251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Battaglia</a:t>
            </a:r>
            <a:r>
              <a:rPr lang="en-US" sz="2800" dirty="0" smtClean="0"/>
              <a:t> di San Romano 1438 - Paolo Uccello</a:t>
            </a:r>
            <a:endParaRPr lang="en-US" sz="2800" dirty="0"/>
          </a:p>
        </p:txBody>
      </p:sp>
      <p:pic>
        <p:nvPicPr>
          <p:cNvPr id="5" name="Picture 4" descr="San_Romano_Battle_(Paolo_Uccello,_London)_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805" y="1747902"/>
            <a:ext cx="8360613" cy="4728137"/>
          </a:xfrm>
          <a:prstGeom prst="rect">
            <a:avLst/>
          </a:prstGeom>
        </p:spPr>
      </p:pic>
      <p:sp>
        <p:nvSpPr>
          <p:cNvPr id="6" name="Content Placeholder 5"/>
          <p:cNvSpPr>
            <a:spLocks noGrp="1"/>
          </p:cNvSpPr>
          <p:nvPr>
            <p:ph idx="1"/>
          </p:nvPr>
        </p:nvSpPr>
        <p:spPr>
          <a:xfrm>
            <a:off x="374805" y="1600200"/>
            <a:ext cx="8360613" cy="4875839"/>
          </a:xfrm>
        </p:spPr>
        <p:txBody>
          <a:bodyPr/>
          <a:lstStyle/>
          <a:p>
            <a:endParaRPr lang="en-US" dirty="0"/>
          </a:p>
        </p:txBody>
      </p:sp>
    </p:spTree>
    <p:extLst>
      <p:ext uri="{BB962C8B-B14F-4D97-AF65-F5344CB8AC3E}">
        <p14:creationId xmlns:p14="http://schemas.microsoft.com/office/powerpoint/2010/main" val="34383750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La </a:t>
            </a:r>
            <a:r>
              <a:rPr lang="it-IT" sz="2800" smtClean="0"/>
              <a:t>città ideale 1480-90, </a:t>
            </a:r>
            <a:r>
              <a:rPr lang="it-IT" sz="2800" dirty="0" smtClean="0"/>
              <a:t>Piero </a:t>
            </a:r>
            <a:r>
              <a:rPr lang="it-IT" sz="2800" smtClean="0"/>
              <a:t>della Francesca (?)</a:t>
            </a:r>
            <a:endParaRPr lang="it-IT" sz="2800" dirty="0"/>
          </a:p>
        </p:txBody>
      </p:sp>
      <p:pic>
        <p:nvPicPr>
          <p:cNvPr id="4" name="Segnaposto contenuto 3" descr="Piero.pdf"/>
          <p:cNvPicPr>
            <a:picLocks noGrp="1" noChangeAspect="1"/>
          </p:cNvPicPr>
          <p:nvPr>
            <p:ph idx="1"/>
          </p:nvPr>
        </p:nvPicPr>
        <p:blipFill rotWithShape="1">
          <a:blip r:embed="rId2">
            <a:extLst>
              <a:ext uri="{28A0092B-C50C-407E-A947-70E740481C1C}">
                <a14:useLocalDpi xmlns:a14="http://schemas.microsoft.com/office/drawing/2010/main" val="0"/>
              </a:ext>
            </a:extLst>
          </a:blip>
          <a:srcRect t="-741"/>
          <a:stretch/>
        </p:blipFill>
        <p:spPr>
          <a:xfrm>
            <a:off x="467360" y="2509521"/>
            <a:ext cx="8229600" cy="2072640"/>
          </a:xfrm>
        </p:spPr>
      </p:pic>
    </p:spTree>
    <p:extLst>
      <p:ext uri="{BB962C8B-B14F-4D97-AF65-F5344CB8AC3E}">
        <p14:creationId xmlns:p14="http://schemas.microsoft.com/office/powerpoint/2010/main" val="15942977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12" y="274638"/>
            <a:ext cx="8229600" cy="1143000"/>
          </a:xfrm>
        </p:spPr>
        <p:txBody>
          <a:bodyPr>
            <a:normAutofit/>
          </a:bodyPr>
          <a:lstStyle/>
          <a:p>
            <a:r>
              <a:rPr lang="en-US" sz="2800" dirty="0" smtClean="0"/>
              <a:t>Leon Battista </a:t>
            </a:r>
            <a:r>
              <a:rPr lang="en-US" sz="2800" dirty="0" err="1" smtClean="0"/>
              <a:t>Alberti</a:t>
            </a:r>
            <a:r>
              <a:rPr lang="en-US" sz="2800" dirty="0" smtClean="0"/>
              <a:t> 1404-1472         De </a:t>
            </a:r>
            <a:r>
              <a:rPr lang="en-US" sz="2800" dirty="0" err="1" smtClean="0"/>
              <a:t>Pictura</a:t>
            </a:r>
            <a:r>
              <a:rPr lang="en-US" sz="2800" dirty="0" smtClean="0"/>
              <a:t> 1435</a:t>
            </a:r>
            <a:endParaRPr lang="en-US" sz="2800" dirty="0"/>
          </a:p>
        </p:txBody>
      </p:sp>
      <p:pic>
        <p:nvPicPr>
          <p:cNvPr id="4" name="Content Placeholder 3"/>
          <p:cNvPicPr>
            <a:picLocks noGrp="1" noChangeAspect="1"/>
          </p:cNvPicPr>
          <p:nvPr>
            <p:ph idx="1"/>
          </p:nvPr>
        </p:nvPicPr>
        <p:blipFill rotWithShape="1">
          <a:blip r:embed="rId2"/>
          <a:srcRect l="1" r="466"/>
          <a:stretch/>
        </p:blipFill>
        <p:spPr>
          <a:xfrm>
            <a:off x="5543452" y="1600200"/>
            <a:ext cx="3143348" cy="4525963"/>
          </a:xfrm>
        </p:spPr>
      </p:pic>
      <p:pic>
        <p:nvPicPr>
          <p:cNvPr id="5" name="Picture 4"/>
          <p:cNvPicPr>
            <a:picLocks noChangeAspect="1"/>
          </p:cNvPicPr>
          <p:nvPr/>
        </p:nvPicPr>
        <p:blipFill>
          <a:blip r:embed="rId3"/>
          <a:stretch>
            <a:fillRect/>
          </a:stretch>
        </p:blipFill>
        <p:spPr>
          <a:xfrm>
            <a:off x="457199" y="1600199"/>
            <a:ext cx="3576749" cy="4525963"/>
          </a:xfrm>
          <a:prstGeom prst="rect">
            <a:avLst/>
          </a:prstGeom>
        </p:spPr>
      </p:pic>
    </p:spTree>
    <p:extLst>
      <p:ext uri="{BB962C8B-B14F-4D97-AF65-F5344CB8AC3E}">
        <p14:creationId xmlns:p14="http://schemas.microsoft.com/office/powerpoint/2010/main" val="12400389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676" y="285204"/>
            <a:ext cx="8229600" cy="1143000"/>
          </a:xfrm>
        </p:spPr>
        <p:txBody>
          <a:bodyPr>
            <a:normAutofit/>
          </a:bodyPr>
          <a:lstStyle/>
          <a:p>
            <a:r>
              <a:rPr lang="en-US" sz="2800" dirty="0" err="1" smtClean="0"/>
              <a:t>Piero</a:t>
            </a:r>
            <a:r>
              <a:rPr lang="en-US" sz="2800" dirty="0" smtClean="0"/>
              <a:t> (d. F.) 1420-1492     De </a:t>
            </a:r>
            <a:r>
              <a:rPr lang="en-US" sz="2800" dirty="0" err="1" smtClean="0"/>
              <a:t>prospectiva</a:t>
            </a:r>
            <a:r>
              <a:rPr lang="en-US" sz="2800" dirty="0" smtClean="0"/>
              <a:t> </a:t>
            </a:r>
            <a:r>
              <a:rPr lang="en-US" sz="2800" dirty="0" err="1" smtClean="0"/>
              <a:t>pingendi</a:t>
            </a:r>
            <a:r>
              <a:rPr lang="en-US" sz="2800" dirty="0" smtClean="0"/>
              <a:t> 1482</a:t>
            </a:r>
            <a:endParaRPr lang="en-US" sz="2800" dirty="0"/>
          </a:p>
        </p:txBody>
      </p:sp>
      <p:pic>
        <p:nvPicPr>
          <p:cNvPr id="4" name="Content Placeholder 3"/>
          <p:cNvPicPr>
            <a:picLocks noGrp="1" noChangeAspect="1"/>
          </p:cNvPicPr>
          <p:nvPr>
            <p:ph idx="1"/>
          </p:nvPr>
        </p:nvPicPr>
        <p:blipFill rotWithShape="1">
          <a:blip r:embed="rId2"/>
          <a:srcRect l="641" r="-3032" b="-2879"/>
          <a:stretch/>
        </p:blipFill>
        <p:spPr>
          <a:xfrm>
            <a:off x="568676" y="1417638"/>
            <a:ext cx="3650716" cy="4525963"/>
          </a:xfrm>
        </p:spPr>
      </p:pic>
      <p:pic>
        <p:nvPicPr>
          <p:cNvPr id="6" name="Picture 5"/>
          <p:cNvPicPr>
            <a:picLocks noChangeAspect="1"/>
          </p:cNvPicPr>
          <p:nvPr/>
        </p:nvPicPr>
        <p:blipFill>
          <a:blip r:embed="rId3"/>
          <a:stretch>
            <a:fillRect/>
          </a:stretch>
        </p:blipFill>
        <p:spPr>
          <a:xfrm>
            <a:off x="5389741" y="1417638"/>
            <a:ext cx="3297059" cy="4525963"/>
          </a:xfrm>
          <a:prstGeom prst="rect">
            <a:avLst/>
          </a:prstGeom>
        </p:spPr>
      </p:pic>
    </p:spTree>
    <p:extLst>
      <p:ext uri="{BB962C8B-B14F-4D97-AF65-F5344CB8AC3E}">
        <p14:creationId xmlns:p14="http://schemas.microsoft.com/office/powerpoint/2010/main" val="33583892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 Descartes 1596-1650           La </a:t>
            </a:r>
            <a:r>
              <a:rPr lang="en-US" sz="2800" dirty="0" err="1" smtClean="0"/>
              <a:t>Géométrie</a:t>
            </a:r>
            <a:endParaRPr lang="en-US" sz="2800" dirty="0"/>
          </a:p>
        </p:txBody>
      </p:sp>
      <p:pic>
        <p:nvPicPr>
          <p:cNvPr id="4" name="Content Placeholder 3" descr="Descartes.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5" r="1022"/>
          <a:stretch/>
        </p:blipFill>
        <p:spPr>
          <a:xfrm>
            <a:off x="352055" y="1600200"/>
            <a:ext cx="4274954" cy="4525963"/>
          </a:xfrm>
        </p:spPr>
      </p:pic>
      <p:pic>
        <p:nvPicPr>
          <p:cNvPr id="5" name="Picture 4" descr="page48-49.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789" y="2137721"/>
            <a:ext cx="4846211" cy="6858000"/>
          </a:xfrm>
          <a:prstGeom prst="rect">
            <a:avLst/>
          </a:prstGeom>
        </p:spPr>
      </p:pic>
    </p:spTree>
    <p:extLst>
      <p:ext uri="{BB962C8B-B14F-4D97-AF65-F5344CB8AC3E}">
        <p14:creationId xmlns:p14="http://schemas.microsoft.com/office/powerpoint/2010/main" val="41282810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coniche1.png"/>
          <p:cNvPicPr>
            <a:picLocks noGrp="1" noChangeAspect="1"/>
          </p:cNvPicPr>
          <p:nvPr>
            <p:ph idx="1"/>
          </p:nvPr>
        </p:nvPicPr>
        <p:blipFill>
          <a:blip r:embed="rId2">
            <a:extLst>
              <a:ext uri="{28A0092B-C50C-407E-A947-70E740481C1C}">
                <a14:useLocalDpi xmlns:a14="http://schemas.microsoft.com/office/drawing/2010/main" val="0"/>
              </a:ext>
            </a:extLst>
          </a:blip>
          <a:srcRect t="1366" b="1366"/>
          <a:stretch>
            <a:fillRect/>
          </a:stretch>
        </p:blipFill>
        <p:spPr>
          <a:xfrm>
            <a:off x="457200" y="1189037"/>
            <a:ext cx="8229600" cy="4525963"/>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2931622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715000"/>
            <a:ext cx="8229600" cy="1143000"/>
          </a:xfrm>
        </p:spPr>
        <p:txBody>
          <a:bodyPr>
            <a:normAutofit/>
          </a:bodyPr>
          <a:lstStyle/>
          <a:p>
            <a:r>
              <a:rPr lang="it-IT" sz="2400" dirty="0" smtClean="0"/>
              <a:t>X</a:t>
            </a:r>
            <a:r>
              <a:rPr lang="it-IT" sz="2400" baseline="30000" dirty="0" smtClean="0"/>
              <a:t>2</a:t>
            </a:r>
            <a:r>
              <a:rPr lang="it-IT" sz="2400" dirty="0" smtClean="0"/>
              <a:t> + Y</a:t>
            </a:r>
            <a:r>
              <a:rPr lang="it-IT" sz="2400" baseline="30000" dirty="0" smtClean="0"/>
              <a:t>2 </a:t>
            </a:r>
            <a:r>
              <a:rPr lang="it-IT" sz="2400" dirty="0" smtClean="0"/>
              <a:t>= 1                         </a:t>
            </a:r>
            <a:r>
              <a:rPr lang="it-IT" sz="2400" dirty="0"/>
              <a:t>X</a:t>
            </a:r>
            <a:r>
              <a:rPr lang="it-IT" sz="2400" baseline="30000" dirty="0"/>
              <a:t>2</a:t>
            </a:r>
            <a:r>
              <a:rPr lang="it-IT" sz="2400" dirty="0"/>
              <a:t> </a:t>
            </a:r>
            <a:r>
              <a:rPr lang="it-IT" sz="2400" dirty="0" smtClean="0"/>
              <a:t>- Y</a:t>
            </a:r>
            <a:r>
              <a:rPr lang="it-IT" sz="2400" baseline="30000" dirty="0" smtClean="0"/>
              <a:t>2 </a:t>
            </a:r>
            <a:r>
              <a:rPr lang="it-IT" sz="2400" dirty="0"/>
              <a:t>= 1 </a:t>
            </a:r>
            <a:r>
              <a:rPr lang="it-IT" sz="2400" dirty="0" smtClean="0"/>
              <a:t>                     X</a:t>
            </a:r>
            <a:r>
              <a:rPr lang="it-IT" sz="2400" baseline="30000" dirty="0" smtClean="0"/>
              <a:t>2</a:t>
            </a:r>
            <a:r>
              <a:rPr lang="it-IT" sz="2400" dirty="0" smtClean="0"/>
              <a:t> - Y</a:t>
            </a:r>
            <a:r>
              <a:rPr lang="it-IT" sz="2400" baseline="30000" dirty="0" smtClean="0"/>
              <a:t> </a:t>
            </a:r>
            <a:r>
              <a:rPr lang="it-IT" sz="2400" dirty="0"/>
              <a:t>= 0</a:t>
            </a:r>
          </a:p>
        </p:txBody>
      </p:sp>
      <p:pic>
        <p:nvPicPr>
          <p:cNvPr id="4" name="Segnaposto contenuto 3" descr="coniche1.png"/>
          <p:cNvPicPr>
            <a:picLocks noGrp="1" noChangeAspect="1"/>
          </p:cNvPicPr>
          <p:nvPr>
            <p:ph idx="1"/>
          </p:nvPr>
        </p:nvPicPr>
        <p:blipFill>
          <a:blip r:embed="rId2">
            <a:extLst>
              <a:ext uri="{28A0092B-C50C-407E-A947-70E740481C1C}">
                <a14:useLocalDpi xmlns:a14="http://schemas.microsoft.com/office/drawing/2010/main" val="0"/>
              </a:ext>
            </a:extLst>
          </a:blip>
          <a:srcRect t="1366" b="1366"/>
          <a:stretch>
            <a:fillRect/>
          </a:stretch>
        </p:blipFill>
        <p:spPr>
          <a:xfrm>
            <a:off x="457200" y="1189037"/>
            <a:ext cx="8229600" cy="4525963"/>
          </a:xfrm>
        </p:spPr>
      </p:pic>
    </p:spTree>
    <p:extLst>
      <p:ext uri="{BB962C8B-B14F-4D97-AF65-F5344CB8AC3E}">
        <p14:creationId xmlns:p14="http://schemas.microsoft.com/office/powerpoint/2010/main" val="30468246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07030" y="274639"/>
            <a:ext cx="7596380" cy="655260"/>
          </a:xfrm>
        </p:spPr>
        <p:txBody>
          <a:bodyPr>
            <a:normAutofit fontScale="90000"/>
          </a:bodyPr>
          <a:lstStyle/>
          <a:p>
            <a:r>
              <a:rPr lang="it-IT" sz="2800" dirty="0" err="1" smtClean="0"/>
              <a:t>Sestica</a:t>
            </a:r>
            <a:r>
              <a:rPr lang="it-IT" sz="2800" dirty="0" smtClean="0"/>
              <a:t> di </a:t>
            </a:r>
            <a:r>
              <a:rPr lang="it-IT" sz="2800" dirty="0" err="1" smtClean="0"/>
              <a:t>Barth</a:t>
            </a:r>
            <a:r>
              <a:rPr lang="it-IT" sz="2800" dirty="0" smtClean="0"/>
              <a:t> </a:t>
            </a:r>
            <a:br>
              <a:rPr lang="it-IT" sz="2800" dirty="0" smtClean="0"/>
            </a:br>
            <a:r>
              <a:rPr lang="it-IT" sz="2800" dirty="0" smtClean="0"/>
              <a:t>(</a:t>
            </a:r>
            <a:r>
              <a:rPr lang="it-IT" sz="2400" dirty="0" err="1" smtClean="0">
                <a:latin typeface="Symbol"/>
              </a:rPr>
              <a:t>f</a:t>
            </a:r>
            <a:r>
              <a:rPr lang="it-IT" sz="2400" dirty="0" smtClean="0"/>
              <a:t> è il </a:t>
            </a:r>
            <a:r>
              <a:rPr lang="it-IT" sz="2400" smtClean="0"/>
              <a:t>rapporto aureo. </a:t>
            </a:r>
            <a:r>
              <a:rPr lang="it-IT" sz="2400" dirty="0" smtClean="0"/>
              <a:t>65 singolarità, massimo per </a:t>
            </a:r>
            <a:r>
              <a:rPr lang="it-IT" sz="2400" dirty="0" err="1" smtClean="0"/>
              <a:t>sestica</a:t>
            </a:r>
            <a:r>
              <a:rPr lang="it-IT" sz="2800" dirty="0" smtClean="0"/>
              <a:t>)</a:t>
            </a:r>
            <a:endParaRPr lang="it-IT" sz="2800" dirty="0"/>
          </a:p>
        </p:txBody>
      </p:sp>
      <p:pic>
        <p:nvPicPr>
          <p:cNvPr id="4" name="Segnaposto contenuto 3" descr="BarthSextic.gif"/>
          <p:cNvPicPr>
            <a:picLocks noGrp="1" noChangeAspect="1"/>
          </p:cNvPicPr>
          <p:nvPr>
            <p:ph idx="1"/>
          </p:nvPr>
        </p:nvPicPr>
        <p:blipFill>
          <a:blip r:embed="rId2">
            <a:extLst>
              <a:ext uri="{28A0092B-C50C-407E-A947-70E740481C1C}">
                <a14:useLocalDpi xmlns:a14="http://schemas.microsoft.com/office/drawing/2010/main" val="0"/>
              </a:ext>
            </a:extLst>
          </a:blip>
          <a:srcRect l="-44552" r="-44552"/>
          <a:stretch>
            <a:fillRect/>
          </a:stretch>
        </p:blipFill>
        <p:spPr/>
      </p:pic>
      <p:pic>
        <p:nvPicPr>
          <p:cNvPr id="5" name="Immagine 4"/>
          <p:cNvPicPr/>
          <p:nvPr/>
        </p:nvPicPr>
        <p:blipFill>
          <a:blip r:embed="rId3">
            <a:extLst>
              <a:ext uri="{28A0092B-C50C-407E-A947-70E740481C1C}">
                <a14:useLocalDpi xmlns:a14="http://schemas.microsoft.com/office/drawing/2010/main" val="0"/>
              </a:ext>
            </a:extLst>
          </a:blip>
          <a:srcRect/>
          <a:stretch>
            <a:fillRect/>
          </a:stretch>
        </p:blipFill>
        <p:spPr bwMode="auto">
          <a:xfrm>
            <a:off x="748300" y="1100111"/>
            <a:ext cx="8095246" cy="635053"/>
          </a:xfrm>
          <a:prstGeom prst="rect">
            <a:avLst/>
          </a:prstGeom>
          <a:noFill/>
          <a:ln>
            <a:noFill/>
          </a:ln>
        </p:spPr>
      </p:pic>
    </p:spTree>
    <p:extLst>
      <p:ext uri="{BB962C8B-B14F-4D97-AF65-F5344CB8AC3E}">
        <p14:creationId xmlns:p14="http://schemas.microsoft.com/office/powerpoint/2010/main" val="39658575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rthsextic.jpg"/>
          <p:cNvPicPr>
            <a:picLocks noGrp="1" noChangeAspect="1"/>
          </p:cNvPicPr>
          <p:nvPr>
            <p:ph idx="1"/>
          </p:nvPr>
        </p:nvPicPr>
        <p:blipFill>
          <a:blip r:embed="rId2">
            <a:extLst>
              <a:ext uri="{28A0092B-C50C-407E-A947-70E740481C1C}">
                <a14:useLocalDpi xmlns:a14="http://schemas.microsoft.com/office/drawing/2010/main" val="0"/>
              </a:ext>
            </a:extLst>
          </a:blip>
          <a:srcRect t="12003" b="12003"/>
          <a:stretch>
            <a:fillRect/>
          </a:stretch>
        </p:blipFill>
        <p:spPr>
          <a:xfrm>
            <a:off x="1768711" y="1809519"/>
            <a:ext cx="6258510" cy="4756039"/>
          </a:xfrm>
        </p:spPr>
      </p:pic>
      <p:sp>
        <p:nvSpPr>
          <p:cNvPr id="2" name="CasellaDiTesto 1"/>
          <p:cNvSpPr txBox="1"/>
          <p:nvPr/>
        </p:nvSpPr>
        <p:spPr>
          <a:xfrm>
            <a:off x="3356011" y="226856"/>
            <a:ext cx="2492990" cy="954107"/>
          </a:xfrm>
          <a:prstGeom prst="rect">
            <a:avLst/>
          </a:prstGeom>
          <a:noFill/>
        </p:spPr>
        <p:txBody>
          <a:bodyPr wrap="none" rtlCol="0">
            <a:spAutoFit/>
          </a:bodyPr>
          <a:lstStyle/>
          <a:p>
            <a:r>
              <a:rPr lang="it-IT" sz="2800" dirty="0" err="1" smtClean="0"/>
              <a:t>Sestica</a:t>
            </a:r>
            <a:r>
              <a:rPr lang="it-IT" sz="2800" dirty="0" smtClean="0"/>
              <a:t> di </a:t>
            </a:r>
            <a:r>
              <a:rPr lang="it-IT" sz="2800" dirty="0" err="1" smtClean="0"/>
              <a:t>Barth</a:t>
            </a:r>
            <a:r>
              <a:rPr lang="it-IT" sz="2800" dirty="0"/>
              <a:t>	</a:t>
            </a:r>
            <a:endParaRPr lang="it-IT" sz="2800" dirty="0" smtClean="0"/>
          </a:p>
          <a:p>
            <a:r>
              <a:rPr lang="it-IT" sz="2800" dirty="0" smtClean="0"/>
              <a:t>  </a:t>
            </a:r>
            <a:endParaRPr lang="it-IT" sz="2800" dirty="0"/>
          </a:p>
        </p:txBody>
      </p:sp>
      <p:pic>
        <p:nvPicPr>
          <p:cNvPr id="5" name="Immagine 4"/>
          <p:cNvPicPr/>
          <p:nvPr/>
        </p:nvPicPr>
        <p:blipFill>
          <a:blip r:embed="rId3">
            <a:extLst>
              <a:ext uri="{28A0092B-C50C-407E-A947-70E740481C1C}">
                <a14:useLocalDpi xmlns:a14="http://schemas.microsoft.com/office/drawing/2010/main" val="0"/>
              </a:ext>
            </a:extLst>
          </a:blip>
          <a:srcRect/>
          <a:stretch>
            <a:fillRect/>
          </a:stretch>
        </p:blipFill>
        <p:spPr bwMode="auto">
          <a:xfrm>
            <a:off x="748300" y="929897"/>
            <a:ext cx="8095246" cy="635053"/>
          </a:xfrm>
          <a:prstGeom prst="rect">
            <a:avLst/>
          </a:prstGeom>
          <a:noFill/>
          <a:ln>
            <a:noFill/>
          </a:ln>
        </p:spPr>
      </p:pic>
    </p:spTree>
    <p:extLst>
      <p:ext uri="{BB962C8B-B14F-4D97-AF65-F5344CB8AC3E}">
        <p14:creationId xmlns:p14="http://schemas.microsoft.com/office/powerpoint/2010/main" val="31917717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 </a:t>
            </a:r>
            <a:r>
              <a:rPr lang="en-US" sz="2800" dirty="0" err="1" smtClean="0"/>
              <a:t>Enriques</a:t>
            </a:r>
            <a:r>
              <a:rPr lang="en-US" sz="2800" dirty="0" smtClean="0"/>
              <a:t> 1871-1946                     S. Mori 1951-</a:t>
            </a:r>
            <a:endParaRPr lang="en-US" sz="2800" dirty="0"/>
          </a:p>
        </p:txBody>
      </p:sp>
      <p:pic>
        <p:nvPicPr>
          <p:cNvPr id="4" name="Content Placeholder 3"/>
          <p:cNvPicPr>
            <a:picLocks noGrp="1" noChangeAspect="1"/>
          </p:cNvPicPr>
          <p:nvPr>
            <p:ph idx="1"/>
          </p:nvPr>
        </p:nvPicPr>
        <p:blipFill rotWithShape="1">
          <a:blip r:embed="rId2"/>
          <a:srcRect l="-13" r="-13"/>
          <a:stretch/>
        </p:blipFill>
        <p:spPr>
          <a:xfrm>
            <a:off x="314335" y="1600200"/>
            <a:ext cx="3721726" cy="4525963"/>
          </a:xfrm>
        </p:spPr>
      </p:pic>
      <p:pic>
        <p:nvPicPr>
          <p:cNvPr id="5" name="Picture 4"/>
          <p:cNvPicPr>
            <a:picLocks noChangeAspect="1"/>
          </p:cNvPicPr>
          <p:nvPr/>
        </p:nvPicPr>
        <p:blipFill>
          <a:blip r:embed="rId3"/>
          <a:stretch>
            <a:fillRect/>
          </a:stretch>
        </p:blipFill>
        <p:spPr>
          <a:xfrm>
            <a:off x="4849690" y="1747902"/>
            <a:ext cx="3599307" cy="4378261"/>
          </a:xfrm>
          <a:prstGeom prst="rect">
            <a:avLst/>
          </a:prstGeom>
        </p:spPr>
      </p:pic>
    </p:spTree>
    <p:extLst>
      <p:ext uri="{BB962C8B-B14F-4D97-AF65-F5344CB8AC3E}">
        <p14:creationId xmlns:p14="http://schemas.microsoft.com/office/powerpoint/2010/main" val="1815037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4" y="145058"/>
            <a:ext cx="8914536" cy="1238174"/>
          </a:xfrm>
        </p:spPr>
        <p:txBody>
          <a:bodyPr>
            <a:normAutofit/>
          </a:bodyPr>
          <a:lstStyle/>
          <a:p>
            <a:r>
              <a:rPr lang="en-US" sz="2400" dirty="0" err="1" smtClean="0"/>
              <a:t>Talete</a:t>
            </a:r>
            <a:r>
              <a:rPr lang="en-US" sz="2400" dirty="0" smtClean="0"/>
              <a:t> 624-547BC      </a:t>
            </a:r>
            <a:r>
              <a:rPr lang="en-US" sz="2400" dirty="0" err="1" smtClean="0"/>
              <a:t>Democrito</a:t>
            </a:r>
            <a:r>
              <a:rPr lang="en-US" sz="2400" dirty="0" smtClean="0"/>
              <a:t> 460-370BC       </a:t>
            </a:r>
            <a:r>
              <a:rPr lang="en-US" sz="2400" dirty="0" err="1" smtClean="0"/>
              <a:t>Platone</a:t>
            </a:r>
            <a:r>
              <a:rPr lang="en-US" sz="2400" dirty="0" smtClean="0"/>
              <a:t> 427-347BC</a:t>
            </a:r>
            <a:endParaRPr lang="en-US" sz="2400" dirty="0"/>
          </a:p>
        </p:txBody>
      </p:sp>
      <p:pic>
        <p:nvPicPr>
          <p:cNvPr id="4" name="Content Placeholder 3"/>
          <p:cNvPicPr>
            <a:picLocks noGrp="1" noChangeAspect="1"/>
          </p:cNvPicPr>
          <p:nvPr>
            <p:ph idx="1"/>
          </p:nvPr>
        </p:nvPicPr>
        <p:blipFill rotWithShape="1">
          <a:blip r:embed="rId2"/>
          <a:srcRect t="-823" b="-823"/>
          <a:stretch/>
        </p:blipFill>
        <p:spPr>
          <a:xfrm>
            <a:off x="6123242" y="1803799"/>
            <a:ext cx="3020758" cy="3734966"/>
          </a:xfrm>
        </p:spPr>
      </p:pic>
      <p:pic>
        <p:nvPicPr>
          <p:cNvPr id="5" name="Picture 4"/>
          <p:cNvPicPr>
            <a:picLocks noChangeAspect="1"/>
          </p:cNvPicPr>
          <p:nvPr/>
        </p:nvPicPr>
        <p:blipFill>
          <a:blip r:embed="rId3"/>
          <a:stretch>
            <a:fillRect/>
          </a:stretch>
        </p:blipFill>
        <p:spPr>
          <a:xfrm>
            <a:off x="3183306" y="1803799"/>
            <a:ext cx="2849259" cy="3854185"/>
          </a:xfrm>
          <a:prstGeom prst="rect">
            <a:avLst/>
          </a:prstGeom>
        </p:spPr>
      </p:pic>
      <p:pic>
        <p:nvPicPr>
          <p:cNvPr id="6" name="Picture 5"/>
          <p:cNvPicPr>
            <a:picLocks noChangeAspect="1"/>
          </p:cNvPicPr>
          <p:nvPr/>
        </p:nvPicPr>
        <p:blipFill>
          <a:blip r:embed="rId4"/>
          <a:stretch>
            <a:fillRect/>
          </a:stretch>
        </p:blipFill>
        <p:spPr>
          <a:xfrm>
            <a:off x="0" y="1803799"/>
            <a:ext cx="3052122" cy="3712656"/>
          </a:xfrm>
          <a:prstGeom prst="rect">
            <a:avLst/>
          </a:prstGeom>
        </p:spPr>
      </p:pic>
    </p:spTree>
    <p:extLst>
      <p:ext uri="{BB962C8B-B14F-4D97-AF65-F5344CB8AC3E}">
        <p14:creationId xmlns:p14="http://schemas.microsoft.com/office/powerpoint/2010/main" val="2677100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 </a:t>
            </a:r>
            <a:r>
              <a:rPr lang="en-US" sz="2800" dirty="0" err="1" smtClean="0"/>
              <a:t>Grothendieck</a:t>
            </a:r>
            <a:r>
              <a:rPr lang="en-US" sz="2800" dirty="0" smtClean="0"/>
              <a:t> 1928-2014</a:t>
            </a:r>
            <a:endParaRPr lang="en-US" sz="2800" dirty="0"/>
          </a:p>
        </p:txBody>
      </p:sp>
      <p:pic>
        <p:nvPicPr>
          <p:cNvPr id="4" name="Content Placeholder 3"/>
          <p:cNvPicPr>
            <a:picLocks noGrp="1" noChangeAspect="1"/>
          </p:cNvPicPr>
          <p:nvPr>
            <p:ph idx="1"/>
          </p:nvPr>
        </p:nvPicPr>
        <p:blipFill rotWithShape="1">
          <a:blip r:embed="rId2"/>
          <a:srcRect l="452" r="198"/>
          <a:stretch/>
        </p:blipFill>
        <p:spPr>
          <a:xfrm>
            <a:off x="457200" y="1600200"/>
            <a:ext cx="3696578" cy="4525963"/>
          </a:xfrm>
        </p:spPr>
      </p:pic>
      <p:pic>
        <p:nvPicPr>
          <p:cNvPr id="5" name="Picture 4"/>
          <p:cNvPicPr>
            <a:picLocks noChangeAspect="1"/>
          </p:cNvPicPr>
          <p:nvPr/>
        </p:nvPicPr>
        <p:blipFill>
          <a:blip r:embed="rId3"/>
          <a:stretch>
            <a:fillRect/>
          </a:stretch>
        </p:blipFill>
        <p:spPr>
          <a:xfrm>
            <a:off x="5252225" y="1600200"/>
            <a:ext cx="3606345" cy="4525963"/>
          </a:xfrm>
          <a:prstGeom prst="rect">
            <a:avLst/>
          </a:prstGeom>
        </p:spPr>
      </p:pic>
    </p:spTree>
    <p:extLst>
      <p:ext uri="{BB962C8B-B14F-4D97-AF65-F5344CB8AC3E}">
        <p14:creationId xmlns:p14="http://schemas.microsoft.com/office/powerpoint/2010/main" val="10203803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 </a:t>
            </a:r>
            <a:r>
              <a:rPr lang="en-US" sz="2800" dirty="0" err="1" smtClean="0"/>
              <a:t>Noether</a:t>
            </a:r>
            <a:r>
              <a:rPr lang="en-US" sz="2800" dirty="0" smtClean="0"/>
              <a:t> 1882- 1935          A. Einstein 1879-1955</a:t>
            </a:r>
            <a:endParaRPr lang="en-US" sz="2800" dirty="0"/>
          </a:p>
        </p:txBody>
      </p:sp>
      <p:pic>
        <p:nvPicPr>
          <p:cNvPr id="4" name="Content Placeholder 3"/>
          <p:cNvPicPr>
            <a:picLocks noGrp="1" noChangeAspect="1"/>
          </p:cNvPicPr>
          <p:nvPr>
            <p:ph idx="1"/>
          </p:nvPr>
        </p:nvPicPr>
        <p:blipFill rotWithShape="1">
          <a:blip r:embed="rId2"/>
          <a:srcRect l="-475" r="-475"/>
          <a:stretch/>
        </p:blipFill>
        <p:spPr>
          <a:xfrm>
            <a:off x="457200" y="1417638"/>
            <a:ext cx="3528566" cy="4923081"/>
          </a:xfrm>
        </p:spPr>
      </p:pic>
      <p:pic>
        <p:nvPicPr>
          <p:cNvPr id="5" name="Picture 4"/>
          <p:cNvPicPr>
            <a:picLocks noChangeAspect="1"/>
          </p:cNvPicPr>
          <p:nvPr/>
        </p:nvPicPr>
        <p:blipFill>
          <a:blip r:embed="rId3"/>
          <a:stretch>
            <a:fillRect/>
          </a:stretch>
        </p:blipFill>
        <p:spPr>
          <a:xfrm>
            <a:off x="4809541" y="1417637"/>
            <a:ext cx="3747674" cy="4923081"/>
          </a:xfrm>
          <a:prstGeom prst="rect">
            <a:avLst/>
          </a:prstGeom>
        </p:spPr>
      </p:pic>
    </p:spTree>
    <p:extLst>
      <p:ext uri="{BB962C8B-B14F-4D97-AF65-F5344CB8AC3E}">
        <p14:creationId xmlns:p14="http://schemas.microsoft.com/office/powerpoint/2010/main" val="42067410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 Higgs 1929-                    Physical Review Letter 1964    </a:t>
            </a:r>
            <a:endParaRPr lang="en-US" sz="2800" dirty="0"/>
          </a:p>
        </p:txBody>
      </p:sp>
      <p:pic>
        <p:nvPicPr>
          <p:cNvPr id="4" name="Content Placeholder 3" descr="PhysRevLett.13.508.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96" r="-468"/>
          <a:stretch/>
        </p:blipFill>
        <p:spPr>
          <a:xfrm>
            <a:off x="5166250" y="1600200"/>
            <a:ext cx="3520550" cy="4525963"/>
          </a:xfrm>
        </p:spPr>
      </p:pic>
      <p:pic>
        <p:nvPicPr>
          <p:cNvPr id="5" name="Picture 4"/>
          <p:cNvPicPr>
            <a:picLocks noChangeAspect="1"/>
          </p:cNvPicPr>
          <p:nvPr/>
        </p:nvPicPr>
        <p:blipFill>
          <a:blip r:embed="rId3"/>
          <a:stretch>
            <a:fillRect/>
          </a:stretch>
        </p:blipFill>
        <p:spPr>
          <a:xfrm>
            <a:off x="754404" y="1923949"/>
            <a:ext cx="3526257" cy="4564665"/>
          </a:xfrm>
          <a:prstGeom prst="rect">
            <a:avLst/>
          </a:prstGeom>
        </p:spPr>
      </p:pic>
    </p:spTree>
    <p:extLst>
      <p:ext uri="{BB962C8B-B14F-4D97-AF65-F5344CB8AC3E}">
        <p14:creationId xmlns:p14="http://schemas.microsoft.com/office/powerpoint/2010/main" val="13584903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i="1" dirty="0" smtClean="0"/>
              <a:t>Darwin: Notebook </a:t>
            </a:r>
            <a:r>
              <a:rPr lang="en-US" sz="2800" i="1" dirty="0"/>
              <a:t>on Transmutation of Species</a:t>
            </a:r>
            <a:r>
              <a:rPr lang="en-US" sz="2800" dirty="0"/>
              <a:t> (1837).</a:t>
            </a:r>
          </a:p>
        </p:txBody>
      </p:sp>
      <p:pic>
        <p:nvPicPr>
          <p:cNvPr id="4" name="Content Placeholder 3" descr="Darwins_first_tree.jpg"/>
          <p:cNvPicPr>
            <a:picLocks noGrp="1" noChangeAspect="1"/>
          </p:cNvPicPr>
          <p:nvPr>
            <p:ph idx="1"/>
          </p:nvPr>
        </p:nvPicPr>
        <p:blipFill rotWithShape="1">
          <a:blip r:embed="rId2">
            <a:extLst>
              <a:ext uri="{28A0092B-C50C-407E-A947-70E740481C1C}">
                <a14:useLocalDpi xmlns:a14="http://schemas.microsoft.com/office/drawing/2010/main" val="0"/>
              </a:ext>
            </a:extLst>
          </a:blip>
          <a:srcRect r="218"/>
          <a:stretch/>
        </p:blipFill>
        <p:spPr>
          <a:xfrm>
            <a:off x="457201" y="1600201"/>
            <a:ext cx="4411524" cy="4435720"/>
          </a:xfrm>
        </p:spPr>
      </p:pic>
      <p:pic>
        <p:nvPicPr>
          <p:cNvPr id="7" name="Picture 6" descr="FilTre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725" y="2615566"/>
            <a:ext cx="4160482" cy="2810637"/>
          </a:xfrm>
          <a:prstGeom prst="rect">
            <a:avLst/>
          </a:prstGeom>
        </p:spPr>
      </p:pic>
    </p:spTree>
    <p:extLst>
      <p:ext uri="{BB962C8B-B14F-4D97-AF65-F5344CB8AC3E}">
        <p14:creationId xmlns:p14="http://schemas.microsoft.com/office/powerpoint/2010/main" val="39810328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566"/>
            <a:ext cx="7841239" cy="1143000"/>
          </a:xfrm>
        </p:spPr>
        <p:txBody>
          <a:bodyPr>
            <a:normAutofit/>
          </a:bodyPr>
          <a:lstStyle/>
          <a:p>
            <a:r>
              <a:rPr lang="en-US" sz="2800" dirty="0" smtClean="0"/>
              <a:t>Renzo Piano: MUSE Trento</a:t>
            </a:r>
            <a:endParaRPr lang="en-US" sz="2800" dirty="0"/>
          </a:p>
        </p:txBody>
      </p:sp>
      <p:pic>
        <p:nvPicPr>
          <p:cNvPr id="6" name="Content Placeholder 5" descr="7.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421" b="-487"/>
          <a:stretch/>
        </p:blipFill>
        <p:spPr>
          <a:xfrm>
            <a:off x="0" y="931667"/>
            <a:ext cx="7512917" cy="3037334"/>
          </a:xfrm>
        </p:spPr>
      </p:pic>
      <p:pic>
        <p:nvPicPr>
          <p:cNvPr id="7" name="Picture 6" descr="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175" y="3755228"/>
            <a:ext cx="6549326" cy="3102772"/>
          </a:xfrm>
          <a:prstGeom prst="rect">
            <a:avLst/>
          </a:prstGeom>
        </p:spPr>
      </p:pic>
    </p:spTree>
    <p:extLst>
      <p:ext uri="{BB962C8B-B14F-4D97-AF65-F5344CB8AC3E}">
        <p14:creationId xmlns:p14="http://schemas.microsoft.com/office/powerpoint/2010/main" val="20657276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9.2.jpg"/>
          <p:cNvPicPr>
            <a:picLocks noGrp="1" noChangeAspect="1"/>
          </p:cNvPicPr>
          <p:nvPr>
            <p:ph idx="1"/>
          </p:nvPr>
        </p:nvPicPr>
        <p:blipFill>
          <a:blip r:embed="rId2">
            <a:extLst>
              <a:ext uri="{28A0092B-C50C-407E-A947-70E740481C1C}">
                <a14:useLocalDpi xmlns:a14="http://schemas.microsoft.com/office/drawing/2010/main" val="0"/>
              </a:ext>
            </a:extLst>
          </a:blip>
          <a:srcRect t="25208" b="25208"/>
          <a:stretch>
            <a:fillRect/>
          </a:stretch>
        </p:blipFill>
        <p:spPr>
          <a:xfrm>
            <a:off x="0" y="0"/>
            <a:ext cx="5855111" cy="3220085"/>
          </a:xfrm>
        </p:spPr>
      </p:pic>
      <p:pic>
        <p:nvPicPr>
          <p:cNvPr id="5" name="Picture 4" descr="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40" y="3030050"/>
            <a:ext cx="3870960" cy="3827950"/>
          </a:xfrm>
          <a:prstGeom prst="rect">
            <a:avLst/>
          </a:prstGeom>
        </p:spPr>
      </p:pic>
    </p:spTree>
    <p:extLst>
      <p:ext uri="{BB962C8B-B14F-4D97-AF65-F5344CB8AC3E}">
        <p14:creationId xmlns:p14="http://schemas.microsoft.com/office/powerpoint/2010/main" val="32424268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4.manolo.jpg"/>
          <p:cNvPicPr>
            <a:picLocks noGrp="1" noChangeAspect="1"/>
          </p:cNvPicPr>
          <p:nvPr>
            <p:ph idx="1"/>
          </p:nvPr>
        </p:nvPicPr>
        <p:blipFill>
          <a:blip r:embed="rId2">
            <a:extLst>
              <a:ext uri="{28A0092B-C50C-407E-A947-70E740481C1C}">
                <a14:useLocalDpi xmlns:a14="http://schemas.microsoft.com/office/drawing/2010/main" val="0"/>
              </a:ext>
            </a:extLst>
          </a:blip>
          <a:srcRect l="8462" r="8462"/>
          <a:stretch>
            <a:fillRect/>
          </a:stretch>
        </p:blipFill>
        <p:spPr>
          <a:xfrm>
            <a:off x="162560" y="101600"/>
            <a:ext cx="8849360" cy="6604000"/>
          </a:xfrm>
        </p:spPr>
      </p:pic>
    </p:spTree>
    <p:extLst>
      <p:ext uri="{BB962C8B-B14F-4D97-AF65-F5344CB8AC3E}">
        <p14:creationId xmlns:p14="http://schemas.microsoft.com/office/powerpoint/2010/main" val="30234092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00"/>
            <a:ext cx="8229600" cy="1156884"/>
          </a:xfrm>
        </p:spPr>
        <p:txBody>
          <a:bodyPr>
            <a:normAutofit/>
          </a:bodyPr>
          <a:lstStyle/>
          <a:p>
            <a:r>
              <a:rPr lang="en-US" sz="2800" dirty="0" err="1" smtClean="0"/>
              <a:t>Zaha</a:t>
            </a:r>
            <a:r>
              <a:rPr lang="en-US" sz="2800" dirty="0" smtClean="0"/>
              <a:t> </a:t>
            </a:r>
            <a:r>
              <a:rPr lang="en-US" sz="2800" dirty="0" err="1" smtClean="0"/>
              <a:t>Hadid</a:t>
            </a:r>
            <a:r>
              <a:rPr lang="en-US" sz="2800" dirty="0" smtClean="0"/>
              <a:t>: Serpentine </a:t>
            </a:r>
            <a:r>
              <a:rPr lang="en-US" sz="2800" dirty="0" err="1" smtClean="0"/>
              <a:t>Sackler</a:t>
            </a:r>
            <a:r>
              <a:rPr lang="en-US" sz="2800" dirty="0" smtClean="0"/>
              <a:t> gallery London</a:t>
            </a:r>
            <a:endParaRPr lang="en-US" sz="2800" dirty="0"/>
          </a:p>
        </p:txBody>
      </p:sp>
      <p:pic>
        <p:nvPicPr>
          <p:cNvPr id="4" name="Content Placeholder 3" descr="ZahaHadid.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75" r="-229"/>
          <a:stretch/>
        </p:blipFill>
        <p:spPr>
          <a:xfrm>
            <a:off x="184120" y="1059483"/>
            <a:ext cx="5595045" cy="3709046"/>
          </a:xfrm>
        </p:spPr>
      </p:pic>
      <p:pic>
        <p:nvPicPr>
          <p:cNvPr id="5" name="Picture 4" descr="ZahaHadi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191" y="3724856"/>
            <a:ext cx="4271520" cy="3133144"/>
          </a:xfrm>
          <a:prstGeom prst="rect">
            <a:avLst/>
          </a:prstGeom>
        </p:spPr>
      </p:pic>
    </p:spTree>
    <p:extLst>
      <p:ext uri="{BB962C8B-B14F-4D97-AF65-F5344CB8AC3E}">
        <p14:creationId xmlns:p14="http://schemas.microsoft.com/office/powerpoint/2010/main" val="178579345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2800" dirty="0" err="1"/>
              <a:t>Zaha</a:t>
            </a:r>
            <a:r>
              <a:rPr lang="en-US" sz="2800" dirty="0"/>
              <a:t> </a:t>
            </a:r>
            <a:r>
              <a:rPr lang="en-US" sz="2800" dirty="0" err="1"/>
              <a:t>Hadid</a:t>
            </a:r>
            <a:r>
              <a:rPr lang="en-US" sz="2800" dirty="0"/>
              <a:t>: </a:t>
            </a:r>
            <a:r>
              <a:rPr lang="en-US" sz="2800" dirty="0" err="1" smtClean="0"/>
              <a:t>Messner</a:t>
            </a:r>
            <a:r>
              <a:rPr lang="en-US" sz="2800" dirty="0" smtClean="0"/>
              <a:t> Museum, </a:t>
            </a:r>
            <a:r>
              <a:rPr lang="en-US" sz="2800" dirty="0" err="1" smtClean="0"/>
              <a:t>Corones</a:t>
            </a:r>
            <a:endParaRPr lang="it-IT" sz="2800" dirty="0"/>
          </a:p>
        </p:txBody>
      </p:sp>
      <p:pic>
        <p:nvPicPr>
          <p:cNvPr id="4" name="Segnaposto contenuto 3"/>
          <p:cNvPicPr>
            <a:picLocks noGrp="1" noChangeAspect="1"/>
          </p:cNvPicPr>
          <p:nvPr>
            <p:ph idx="1"/>
          </p:nvPr>
        </p:nvPicPr>
        <p:blipFill rotWithShape="1">
          <a:blip r:embed="rId2"/>
          <a:srcRect l="-470" r="100"/>
          <a:stretch/>
        </p:blipFill>
        <p:spPr>
          <a:xfrm>
            <a:off x="223519" y="1184275"/>
            <a:ext cx="4805681" cy="3590925"/>
          </a:xfrm>
        </p:spPr>
      </p:pic>
      <p:pic>
        <p:nvPicPr>
          <p:cNvPr id="5" name="Immagine 4" descr="IMG_25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040" y="2570480"/>
            <a:ext cx="4287520" cy="4287520"/>
          </a:xfrm>
          <a:prstGeom prst="rect">
            <a:avLst/>
          </a:prstGeom>
        </p:spPr>
      </p:pic>
    </p:spTree>
    <p:extLst>
      <p:ext uri="{BB962C8B-B14F-4D97-AF65-F5344CB8AC3E}">
        <p14:creationId xmlns:p14="http://schemas.microsoft.com/office/powerpoint/2010/main" val="15970354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401111540.pdf"/>
          <p:cNvPicPr>
            <a:picLocks noGrp="1" noChangeAspect="1"/>
          </p:cNvPicPr>
          <p:nvPr>
            <p:ph idx="1"/>
          </p:nvPr>
        </p:nvPicPr>
        <p:blipFill>
          <a:blip r:embed="rId2">
            <a:extLst>
              <a:ext uri="{28A0092B-C50C-407E-A947-70E740481C1C}">
                <a14:useLocalDpi xmlns:a14="http://schemas.microsoft.com/office/drawing/2010/main" val="0"/>
              </a:ext>
            </a:extLst>
          </a:blip>
          <a:srcRect l="-33023" r="-33023"/>
          <a:stretch>
            <a:fillRect/>
          </a:stretch>
        </p:blipFill>
        <p:spPr>
          <a:xfrm>
            <a:off x="518478" y="274638"/>
            <a:ext cx="8229600" cy="6126162"/>
          </a:xfrm>
        </p:spPr>
      </p:pic>
    </p:spTree>
    <p:extLst>
      <p:ext uri="{BB962C8B-B14F-4D97-AF65-F5344CB8AC3E}">
        <p14:creationId xmlns:p14="http://schemas.microsoft.com/office/powerpoint/2010/main" val="290187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Sesto </a:t>
            </a:r>
            <a:r>
              <a:rPr lang="en-US" sz="2800" dirty="0" err="1" smtClean="0"/>
              <a:t>Empirico</a:t>
            </a:r>
            <a:r>
              <a:rPr lang="en-US" sz="2800" dirty="0" smtClean="0"/>
              <a:t> 160-210</a:t>
            </a:r>
            <a:endParaRPr lang="en-US" sz="2800" dirty="0"/>
          </a:p>
        </p:txBody>
      </p:sp>
      <p:pic>
        <p:nvPicPr>
          <p:cNvPr id="4" name="Content Placeholder 3"/>
          <p:cNvPicPr>
            <a:picLocks noGrp="1" noChangeAspect="1"/>
          </p:cNvPicPr>
          <p:nvPr>
            <p:ph idx="1"/>
          </p:nvPr>
        </p:nvPicPr>
        <p:blipFill>
          <a:blip r:embed="rId2"/>
          <a:srcRect l="-72736" r="-72736"/>
          <a:stretch>
            <a:fillRect/>
          </a:stretch>
        </p:blipFill>
        <p:spPr>
          <a:xfrm>
            <a:off x="-1881451" y="1600200"/>
            <a:ext cx="8229600" cy="4525963"/>
          </a:xfrm>
        </p:spPr>
      </p:pic>
      <p:pic>
        <p:nvPicPr>
          <p:cNvPr id="6" name="Picture 5" descr="page72-1024px-Sexti_Empirici_Adversus_mathematicos.djv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22" y="1531637"/>
            <a:ext cx="3419559" cy="5326363"/>
          </a:xfrm>
          <a:prstGeom prst="rect">
            <a:avLst/>
          </a:prstGeom>
        </p:spPr>
      </p:pic>
    </p:spTree>
    <p:extLst>
      <p:ext uri="{BB962C8B-B14F-4D97-AF65-F5344CB8AC3E}">
        <p14:creationId xmlns:p14="http://schemas.microsoft.com/office/powerpoint/2010/main" val="23225328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 r="-134"/>
          <a:stretch/>
        </p:blipFill>
        <p:spPr>
          <a:xfrm>
            <a:off x="98810" y="641318"/>
            <a:ext cx="8954479" cy="5484846"/>
          </a:xfrm>
        </p:spPr>
      </p:pic>
    </p:spTree>
    <p:extLst>
      <p:ext uri="{BB962C8B-B14F-4D97-AF65-F5344CB8AC3E}">
        <p14:creationId xmlns:p14="http://schemas.microsoft.com/office/powerpoint/2010/main" val="323029480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2.jpg"/>
          <p:cNvPicPr>
            <a:picLocks noGrp="1" noChangeAspect="1"/>
          </p:cNvPicPr>
          <p:nvPr>
            <p:ph idx="1"/>
          </p:nvPr>
        </p:nvPicPr>
        <p:blipFill>
          <a:blip r:embed="rId2">
            <a:extLst>
              <a:ext uri="{28A0092B-C50C-407E-A947-70E740481C1C}">
                <a14:useLocalDpi xmlns:a14="http://schemas.microsoft.com/office/drawing/2010/main" val="0"/>
              </a:ext>
            </a:extLst>
          </a:blip>
          <a:srcRect t="5167" b="5167"/>
          <a:stretch>
            <a:fillRect/>
          </a:stretch>
        </p:blipFill>
        <p:spPr>
          <a:xfrm>
            <a:off x="88013" y="364670"/>
            <a:ext cx="8889389" cy="6337715"/>
          </a:xfrm>
        </p:spPr>
      </p:pic>
    </p:spTree>
    <p:extLst>
      <p:ext uri="{BB962C8B-B14F-4D97-AF65-F5344CB8AC3E}">
        <p14:creationId xmlns:p14="http://schemas.microsoft.com/office/powerpoint/2010/main" val="4119808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220132656_00004.jpg"/>
          <p:cNvPicPr>
            <a:picLocks noGrp="1" noChangeAspect="1"/>
          </p:cNvPicPr>
          <p:nvPr>
            <p:ph idx="1"/>
          </p:nvPr>
        </p:nvPicPr>
        <p:blipFill>
          <a:blip r:embed="rId2">
            <a:extLst>
              <a:ext uri="{28A0092B-C50C-407E-A947-70E740481C1C}">
                <a14:useLocalDpi xmlns:a14="http://schemas.microsoft.com/office/drawing/2010/main" val="0"/>
              </a:ext>
            </a:extLst>
          </a:blip>
          <a:srcRect l="8370" r="8370"/>
          <a:stretch>
            <a:fillRect/>
          </a:stretch>
        </p:blipFill>
        <p:spPr>
          <a:xfrm>
            <a:off x="125413" y="125413"/>
            <a:ext cx="8928100" cy="6577012"/>
          </a:xfrm>
        </p:spPr>
      </p:pic>
    </p:spTree>
    <p:extLst>
      <p:ext uri="{BB962C8B-B14F-4D97-AF65-F5344CB8AC3E}">
        <p14:creationId xmlns:p14="http://schemas.microsoft.com/office/powerpoint/2010/main" val="36970568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Lucio </a:t>
            </a:r>
            <a:r>
              <a:rPr lang="it-IT" sz="2800" dirty="0" err="1" smtClean="0"/>
              <a:t>Saffaro</a:t>
            </a:r>
            <a:r>
              <a:rPr lang="it-IT" sz="2800" dirty="0" smtClean="0"/>
              <a:t> 1929-1998</a:t>
            </a:r>
            <a:endParaRPr lang="it-IT" sz="2800" dirty="0"/>
          </a:p>
        </p:txBody>
      </p:sp>
      <p:pic>
        <p:nvPicPr>
          <p:cNvPr id="4" name="Segnaposto contenuto 3" descr="saffaro.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38" r="246"/>
          <a:stretch/>
        </p:blipFill>
        <p:spPr>
          <a:xfrm>
            <a:off x="2164080" y="1195706"/>
            <a:ext cx="4582160" cy="4930457"/>
          </a:xfrm>
        </p:spPr>
      </p:pic>
    </p:spTree>
    <p:extLst>
      <p:ext uri="{BB962C8B-B14F-4D97-AF65-F5344CB8AC3E}">
        <p14:creationId xmlns:p14="http://schemas.microsoft.com/office/powerpoint/2010/main" val="29584688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smtClean="0"/>
              <a:t>Gian Marco </a:t>
            </a:r>
            <a:r>
              <a:rPr lang="it-IT" sz="2800" dirty="0" err="1" smtClean="0"/>
              <a:t>Todesco</a:t>
            </a:r>
            <a:r>
              <a:rPr lang="it-IT" sz="2800" dirty="0" smtClean="0"/>
              <a:t> – Digital Video</a:t>
            </a:r>
            <a:endParaRPr lang="it-IT" sz="2800" dirty="0"/>
          </a:p>
        </p:txBody>
      </p:sp>
      <p:pic>
        <p:nvPicPr>
          <p:cNvPr id="4" name="Segnaposto contenuto 3" descr="GianMarco.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84" r="164"/>
          <a:stretch/>
        </p:blipFill>
        <p:spPr>
          <a:xfrm>
            <a:off x="2296160" y="1600200"/>
            <a:ext cx="4531360" cy="4525963"/>
          </a:xfrm>
        </p:spPr>
      </p:pic>
    </p:spTree>
    <p:extLst>
      <p:ext uri="{BB962C8B-B14F-4D97-AF65-F5344CB8AC3E}">
        <p14:creationId xmlns:p14="http://schemas.microsoft.com/office/powerpoint/2010/main" val="11538955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2800" dirty="0"/>
              <a:t>Gian Marco </a:t>
            </a:r>
            <a:r>
              <a:rPr lang="it-IT" sz="2800" dirty="0" err="1"/>
              <a:t>Todesco</a:t>
            </a:r>
            <a:r>
              <a:rPr lang="it-IT" sz="2800" dirty="0"/>
              <a:t> – Digital Video</a:t>
            </a:r>
          </a:p>
        </p:txBody>
      </p:sp>
      <p:pic>
        <p:nvPicPr>
          <p:cNvPr id="4" name="compoun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20483" y="1320800"/>
            <a:ext cx="6959917" cy="5171440"/>
          </a:xfrm>
        </p:spPr>
      </p:pic>
    </p:spTree>
    <p:extLst>
      <p:ext uri="{BB962C8B-B14F-4D97-AF65-F5344CB8AC3E}">
        <p14:creationId xmlns:p14="http://schemas.microsoft.com/office/powerpoint/2010/main" val="41458086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 Kant 1724-1804</a:t>
            </a:r>
            <a:endParaRPr lang="en-US" sz="2800" dirty="0"/>
          </a:p>
        </p:txBody>
      </p:sp>
      <p:pic>
        <p:nvPicPr>
          <p:cNvPr id="6" name="Content Placeholder 5"/>
          <p:cNvPicPr>
            <a:picLocks noGrp="1" noChangeAspect="1"/>
          </p:cNvPicPr>
          <p:nvPr>
            <p:ph idx="1"/>
          </p:nvPr>
        </p:nvPicPr>
        <p:blipFill rotWithShape="1">
          <a:blip r:embed="rId2"/>
          <a:srcRect l="436" r="-136"/>
          <a:stretch/>
        </p:blipFill>
        <p:spPr>
          <a:xfrm>
            <a:off x="457200" y="1600200"/>
            <a:ext cx="3834886" cy="4525963"/>
          </a:xfrm>
        </p:spPr>
      </p:pic>
      <p:pic>
        <p:nvPicPr>
          <p:cNvPr id="7" name="Picture 6"/>
          <p:cNvPicPr>
            <a:picLocks noChangeAspect="1"/>
          </p:cNvPicPr>
          <p:nvPr/>
        </p:nvPicPr>
        <p:blipFill>
          <a:blip r:embed="rId3"/>
          <a:stretch>
            <a:fillRect/>
          </a:stretch>
        </p:blipFill>
        <p:spPr>
          <a:xfrm>
            <a:off x="5406559" y="1600200"/>
            <a:ext cx="3073955" cy="4791753"/>
          </a:xfrm>
          <a:prstGeom prst="rect">
            <a:avLst/>
          </a:prstGeom>
        </p:spPr>
      </p:pic>
    </p:spTree>
    <p:extLst>
      <p:ext uri="{BB962C8B-B14F-4D97-AF65-F5344CB8AC3E}">
        <p14:creationId xmlns:p14="http://schemas.microsoft.com/office/powerpoint/2010/main" val="33248821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 Riemann 1826-1866</a:t>
            </a:r>
            <a:endParaRPr lang="en-US" sz="2800" dirty="0"/>
          </a:p>
        </p:txBody>
      </p:sp>
      <p:pic>
        <p:nvPicPr>
          <p:cNvPr id="4" name="Content Placeholder 3"/>
          <p:cNvPicPr>
            <a:picLocks noGrp="1" noChangeAspect="1"/>
          </p:cNvPicPr>
          <p:nvPr>
            <p:ph idx="1"/>
          </p:nvPr>
        </p:nvPicPr>
        <p:blipFill rotWithShape="1">
          <a:blip r:embed="rId2"/>
          <a:srcRect l="753" r="181"/>
          <a:stretch/>
        </p:blipFill>
        <p:spPr>
          <a:xfrm>
            <a:off x="457200" y="1600200"/>
            <a:ext cx="3809739" cy="4525963"/>
          </a:xfrm>
        </p:spPr>
      </p:pic>
      <p:pic>
        <p:nvPicPr>
          <p:cNvPr id="5" name="Picture 4" descr="Riemann8.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300" y="1614717"/>
            <a:ext cx="3744500" cy="4511446"/>
          </a:xfrm>
          <a:prstGeom prst="rect">
            <a:avLst/>
          </a:prstGeom>
        </p:spPr>
      </p:pic>
    </p:spTree>
    <p:extLst>
      <p:ext uri="{BB962C8B-B14F-4D97-AF65-F5344CB8AC3E}">
        <p14:creationId xmlns:p14="http://schemas.microsoft.com/office/powerpoint/2010/main" val="3994559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 Klein   1849-1925</a:t>
            </a:r>
            <a:endParaRPr lang="en-US" sz="2800" dirty="0"/>
          </a:p>
        </p:txBody>
      </p:sp>
      <p:pic>
        <p:nvPicPr>
          <p:cNvPr id="4" name="Content Placeholder 3"/>
          <p:cNvPicPr>
            <a:picLocks noGrp="1" noChangeAspect="1"/>
          </p:cNvPicPr>
          <p:nvPr>
            <p:ph idx="1"/>
          </p:nvPr>
        </p:nvPicPr>
        <p:blipFill rotWithShape="1">
          <a:blip r:embed="rId2"/>
          <a:srcRect l="377" r="468"/>
          <a:stretch/>
        </p:blipFill>
        <p:spPr>
          <a:xfrm>
            <a:off x="457200" y="1713373"/>
            <a:ext cx="3482830" cy="4525963"/>
          </a:xfrm>
        </p:spPr>
      </p:pic>
      <p:pic>
        <p:nvPicPr>
          <p:cNvPr id="5" name="Picture 4" descr="ErlangenProg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983" y="1713373"/>
            <a:ext cx="3297817" cy="4666828"/>
          </a:xfrm>
          <a:prstGeom prst="rect">
            <a:avLst/>
          </a:prstGeom>
        </p:spPr>
      </p:pic>
    </p:spTree>
    <p:extLst>
      <p:ext uri="{BB962C8B-B14F-4D97-AF65-F5344CB8AC3E}">
        <p14:creationId xmlns:p14="http://schemas.microsoft.com/office/powerpoint/2010/main" val="27607994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330" y="204393"/>
            <a:ext cx="8389911" cy="6749490"/>
          </a:xfrm>
        </p:spPr>
        <p:txBody>
          <a:bodyPr>
            <a:normAutofit/>
          </a:bodyPr>
          <a:lstStyle/>
          <a:p>
            <a:pPr marL="0" indent="0">
              <a:buNone/>
            </a:pPr>
            <a:r>
              <a:rPr lang="it-IT" sz="3000" dirty="0" smtClean="0"/>
              <a:t>Per il programma fare </a:t>
            </a:r>
            <a:r>
              <a:rPr lang="it-IT" sz="3000" dirty="0"/>
              <a:t>Geometria significa:</a:t>
            </a:r>
          </a:p>
          <a:p>
            <a:pPr lvl="0"/>
            <a:r>
              <a:rPr lang="it-IT" sz="3000" dirty="0"/>
              <a:t>fissare un </a:t>
            </a:r>
            <a:r>
              <a:rPr lang="it-IT" sz="3000" dirty="0">
                <a:solidFill>
                  <a:srgbClr val="FF0000"/>
                </a:solidFill>
              </a:rPr>
              <a:t>ambiente</a:t>
            </a:r>
            <a:r>
              <a:rPr lang="it-IT" sz="3000" dirty="0"/>
              <a:t> (il piano, lo </a:t>
            </a:r>
            <a:r>
              <a:rPr lang="it-IT" sz="3000" dirty="0" smtClean="0"/>
              <a:t>spazio, </a:t>
            </a:r>
            <a:r>
              <a:rPr lang="it-IT" sz="3000" dirty="0"/>
              <a:t>una sfera, un disco,...);</a:t>
            </a:r>
          </a:p>
          <a:p>
            <a:pPr lvl="0"/>
            <a:r>
              <a:rPr lang="it-IT" sz="3000" dirty="0"/>
              <a:t>scegliere un </a:t>
            </a:r>
            <a:r>
              <a:rPr lang="it-IT" sz="3000" dirty="0">
                <a:solidFill>
                  <a:srgbClr val="FF0000"/>
                </a:solidFill>
              </a:rPr>
              <a:t>insieme di Simmetrie</a:t>
            </a:r>
            <a:r>
              <a:rPr lang="it-IT" sz="3000" dirty="0"/>
              <a:t>, movimenti dell’ambiente, che formino un </a:t>
            </a:r>
            <a:r>
              <a:rPr lang="it-IT" sz="3000" dirty="0">
                <a:solidFill>
                  <a:srgbClr val="FF0000"/>
                </a:solidFill>
              </a:rPr>
              <a:t>gruppo</a:t>
            </a:r>
            <a:r>
              <a:rPr lang="it-IT" sz="3000" dirty="0"/>
              <a:t> transitivo (i.e. per ogni simmetria esiste la sua inversa e dati due punti esiste una simmetria nel gruppo che porta uno nell’altro).</a:t>
            </a:r>
          </a:p>
          <a:p>
            <a:pPr lvl="0"/>
            <a:r>
              <a:rPr lang="it-IT" sz="3000" dirty="0"/>
              <a:t>studiare, scoprire </a:t>
            </a:r>
            <a:r>
              <a:rPr lang="it-IT" sz="3000" dirty="0">
                <a:solidFill>
                  <a:srgbClr val="FF0000"/>
                </a:solidFill>
              </a:rPr>
              <a:t>invarianti</a:t>
            </a:r>
            <a:r>
              <a:rPr lang="it-IT" sz="3000" dirty="0"/>
              <a:t> espliciti per queste simmetrie (i.e. </a:t>
            </a:r>
            <a:r>
              <a:rPr lang="it-IT" sz="3000" dirty="0">
                <a:solidFill>
                  <a:srgbClr val="FF0000"/>
                </a:solidFill>
              </a:rPr>
              <a:t>oggetti simmetrici</a:t>
            </a:r>
            <a:r>
              <a:rPr lang="it-IT" sz="3000" dirty="0"/>
              <a:t>). Questi invarianti, che siano essi oggetti (sottoinsiemi) o proprietà (Proposizioni-Teoremi) formano la Geometria</a:t>
            </a:r>
            <a:r>
              <a:rPr lang="it-IT" sz="3000" dirty="0" smtClean="0"/>
              <a:t>.</a:t>
            </a:r>
            <a:r>
              <a:rPr lang="it-IT" sz="3000" dirty="0"/>
              <a:t> </a:t>
            </a:r>
          </a:p>
          <a:p>
            <a:pPr marL="0" indent="0">
              <a:buNone/>
            </a:pPr>
            <a:endParaRPr lang="it-IT" sz="3800" dirty="0" smtClean="0"/>
          </a:p>
        </p:txBody>
      </p:sp>
    </p:spTree>
    <p:extLst>
      <p:ext uri="{BB962C8B-B14F-4D97-AF65-F5344CB8AC3E}">
        <p14:creationId xmlns:p14="http://schemas.microsoft.com/office/powerpoint/2010/main" val="8821307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370"/>
            <a:ext cx="8229600" cy="6573442"/>
          </a:xfrm>
        </p:spPr>
        <p:txBody>
          <a:bodyPr>
            <a:normAutofit fontScale="55000" lnSpcReduction="20000"/>
          </a:bodyPr>
          <a:lstStyle/>
          <a:p>
            <a:pPr marL="0" indent="0">
              <a:buNone/>
            </a:pPr>
            <a:r>
              <a:rPr lang="it-IT" sz="5100" dirty="0"/>
              <a:t>Si notino due novità principali:</a:t>
            </a:r>
          </a:p>
          <a:p>
            <a:pPr lvl="0"/>
            <a:r>
              <a:rPr lang="it-IT" sz="5100" dirty="0"/>
              <a:t>“La Geometria” diventa “le Geometrie”.</a:t>
            </a:r>
          </a:p>
          <a:p>
            <a:pPr lvl="0"/>
            <a:r>
              <a:rPr lang="it-IT" sz="5100" dirty="0"/>
              <a:t>Tutto dipende dalla scelta del gruppo: questa permette da un lato di classificare le geometrie ma anche di mostrare analogie e identità tra diverse Geometrie (quando hanno identici sottogruppi).</a:t>
            </a:r>
          </a:p>
          <a:p>
            <a:pPr marL="0" lvl="0" indent="0">
              <a:buNone/>
            </a:pPr>
            <a:r>
              <a:rPr lang="it-IT" sz="5100" dirty="0"/>
              <a:t> </a:t>
            </a:r>
          </a:p>
          <a:p>
            <a:pPr marL="0" indent="0">
              <a:buNone/>
            </a:pPr>
            <a:endParaRPr lang="it-IT" sz="5100" i="1" dirty="0" smtClean="0"/>
          </a:p>
          <a:p>
            <a:pPr marL="0" indent="0">
              <a:buNone/>
            </a:pPr>
            <a:endParaRPr lang="it-IT" sz="5100" i="1" dirty="0" smtClean="0"/>
          </a:p>
          <a:p>
            <a:pPr marL="0" indent="0">
              <a:buNone/>
            </a:pPr>
            <a:r>
              <a:rPr lang="it-IT" sz="5100" i="1" dirty="0" smtClean="0"/>
              <a:t>Esempio</a:t>
            </a:r>
            <a:r>
              <a:rPr lang="it-IT" sz="5100" dirty="0"/>
              <a:t>: nel piano (o nello spazio ordinario) traslazioni, rotazioni e riflessioni danno origine alla Geometria Euclidea. Oggetti come retta, angolo, triangolo, proprietà come parallelismo, area sono invarianti per queste simmetrie. Se introduciamo anche le dilatazioni (omotetie) creiamo una Geometria più ampia, che comprende la similitudine, preserva il parallelismo ma non le aree.</a:t>
            </a:r>
          </a:p>
          <a:p>
            <a:endParaRPr lang="en-US" dirty="0"/>
          </a:p>
        </p:txBody>
      </p:sp>
    </p:spTree>
    <p:extLst>
      <p:ext uri="{BB962C8B-B14F-4D97-AF65-F5344CB8AC3E}">
        <p14:creationId xmlns:p14="http://schemas.microsoft.com/office/powerpoint/2010/main" val="12346805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t>H.Poincarè</a:t>
            </a:r>
            <a:r>
              <a:rPr lang="en-US" sz="2800" dirty="0" smtClean="0"/>
              <a:t> 1854-1912                   B. Croce 1866-1952</a:t>
            </a:r>
            <a:endParaRPr lang="en-US" sz="2800" dirty="0"/>
          </a:p>
        </p:txBody>
      </p:sp>
      <p:pic>
        <p:nvPicPr>
          <p:cNvPr id="4" name="Content Placeholder 3"/>
          <p:cNvPicPr>
            <a:picLocks noGrp="1" noChangeAspect="1"/>
          </p:cNvPicPr>
          <p:nvPr>
            <p:ph idx="1"/>
          </p:nvPr>
        </p:nvPicPr>
        <p:blipFill rotWithShape="1">
          <a:blip r:embed="rId2"/>
          <a:srcRect l="475" r="-115"/>
          <a:stretch/>
        </p:blipFill>
        <p:spPr>
          <a:xfrm>
            <a:off x="457200" y="1474180"/>
            <a:ext cx="3817290" cy="4657916"/>
          </a:xfrm>
        </p:spPr>
      </p:pic>
      <p:pic>
        <p:nvPicPr>
          <p:cNvPr id="5" name="Picture 4"/>
          <p:cNvPicPr>
            <a:picLocks noChangeAspect="1"/>
          </p:cNvPicPr>
          <p:nvPr/>
        </p:nvPicPr>
        <p:blipFill>
          <a:blip r:embed="rId3"/>
          <a:stretch>
            <a:fillRect/>
          </a:stretch>
        </p:blipFill>
        <p:spPr>
          <a:xfrm>
            <a:off x="5433652" y="1474180"/>
            <a:ext cx="3253148" cy="4657916"/>
          </a:xfrm>
          <a:prstGeom prst="rect">
            <a:avLst/>
          </a:prstGeom>
        </p:spPr>
      </p:pic>
    </p:spTree>
    <p:extLst>
      <p:ext uri="{BB962C8B-B14F-4D97-AF65-F5344CB8AC3E}">
        <p14:creationId xmlns:p14="http://schemas.microsoft.com/office/powerpoint/2010/main" val="3505046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304</TotalTime>
  <Words>361</Words>
  <Application>Microsoft Macintosh PowerPoint</Application>
  <PresentationFormat>Presentazione su schermo (4:3)</PresentationFormat>
  <Paragraphs>38</Paragraphs>
  <Slides>35</Slides>
  <Notes>0</Notes>
  <HiddenSlides>0</HiddenSlides>
  <MMClips>1</MMClips>
  <ScaleCrop>false</ScaleCrop>
  <HeadingPairs>
    <vt:vector size="4" baseType="variant">
      <vt:variant>
        <vt:lpstr>Tema</vt:lpstr>
      </vt:variant>
      <vt:variant>
        <vt:i4>1</vt:i4>
      </vt:variant>
      <vt:variant>
        <vt:lpstr>Titoli diapositive</vt:lpstr>
      </vt:variant>
      <vt:variant>
        <vt:i4>35</vt:i4>
      </vt:variant>
    </vt:vector>
  </HeadingPairs>
  <TitlesOfParts>
    <vt:vector size="36" baseType="lpstr">
      <vt:lpstr>Office Theme</vt:lpstr>
      <vt:lpstr>Un futuro a n dimensioni: quale Geometria ci conviene?  </vt:lpstr>
      <vt:lpstr>Talete 624-547BC      Democrito 460-370BC       Platone 427-347BC</vt:lpstr>
      <vt:lpstr>Sesto Empirico 160-210</vt:lpstr>
      <vt:lpstr>I. Kant 1724-1804</vt:lpstr>
      <vt:lpstr>B. Riemann 1826-1866</vt:lpstr>
      <vt:lpstr>F. Klein   1849-1925</vt:lpstr>
      <vt:lpstr>Presentazione di PowerPoint</vt:lpstr>
      <vt:lpstr>Presentazione di PowerPoint</vt:lpstr>
      <vt:lpstr>H.Poincarè 1854-1912                   B. Croce 1866-1952</vt:lpstr>
      <vt:lpstr>Battaglia di San Romano 1438 - Paolo Uccello</vt:lpstr>
      <vt:lpstr>La città ideale 1480-90, Piero della Francesca (?)</vt:lpstr>
      <vt:lpstr>Leon Battista Alberti 1404-1472         De Pictura 1435</vt:lpstr>
      <vt:lpstr>Piero (d. F.) 1420-1492     De prospectiva pingendi 1482</vt:lpstr>
      <vt:lpstr>R. Descartes 1596-1650           La Géométrie</vt:lpstr>
      <vt:lpstr>Presentazione di PowerPoint</vt:lpstr>
      <vt:lpstr>X2 + Y2 = 1                         X2 - Y2 = 1                      X2 - Y = 0</vt:lpstr>
      <vt:lpstr>Sestica di Barth  (f è il rapporto aureo. 65 singolarità, massimo per sestica)</vt:lpstr>
      <vt:lpstr>Presentazione di PowerPoint</vt:lpstr>
      <vt:lpstr>F. Enriques 1871-1946                     S. Mori 1951-</vt:lpstr>
      <vt:lpstr>A. Grothendieck 1928-2014</vt:lpstr>
      <vt:lpstr>E. Noether 1882- 1935          A. Einstein 1879-1955</vt:lpstr>
      <vt:lpstr>P. Higgs 1929-                    Physical Review Letter 1964    </vt:lpstr>
      <vt:lpstr>Darwin: Notebook on Transmutation of Species (1837).</vt:lpstr>
      <vt:lpstr>Renzo Piano: MUSE Trento</vt:lpstr>
      <vt:lpstr>Presentazione di PowerPoint</vt:lpstr>
      <vt:lpstr>Presentazione di PowerPoint</vt:lpstr>
      <vt:lpstr>Zaha Hadid: Serpentine Sackler gallery London</vt:lpstr>
      <vt:lpstr>Zaha Hadid: Messner Museum, Corones</vt:lpstr>
      <vt:lpstr>Presentazione di PowerPoint</vt:lpstr>
      <vt:lpstr>Presentazione di PowerPoint</vt:lpstr>
      <vt:lpstr>Presentazione di PowerPoint</vt:lpstr>
      <vt:lpstr>Presentazione di PowerPoint</vt:lpstr>
      <vt:lpstr>Lucio Saffaro 1929-1998</vt:lpstr>
      <vt:lpstr>Gian Marco Todesco – Digital Video</vt:lpstr>
      <vt:lpstr>Gian Marco Todesco – Digital Video</vt:lpstr>
    </vt:vector>
  </TitlesOfParts>
  <Company>Dipartimento di Matematica - UNITN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futuro a n dimensioni: </dc:title>
  <dc:creator>Marco Andreatta</dc:creator>
  <cp:lastModifiedBy>Marco Andreatta</cp:lastModifiedBy>
  <cp:revision>45</cp:revision>
  <dcterms:created xsi:type="dcterms:W3CDTF">2015-01-29T15:37:48Z</dcterms:created>
  <dcterms:modified xsi:type="dcterms:W3CDTF">2015-09-13T10:12:33Z</dcterms:modified>
</cp:coreProperties>
</file>